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55"/>
  </p:notesMasterIdLst>
  <p:handoutMasterIdLst>
    <p:handoutMasterId r:id="rId156"/>
  </p:handoutMasterIdLst>
  <p:sldIdLst>
    <p:sldId id="1915" r:id="rId2"/>
    <p:sldId id="1960" r:id="rId3"/>
    <p:sldId id="1918" r:id="rId4"/>
    <p:sldId id="1917" r:id="rId5"/>
    <p:sldId id="578" r:id="rId6"/>
    <p:sldId id="560" r:id="rId7"/>
    <p:sldId id="1929" r:id="rId8"/>
    <p:sldId id="329" r:id="rId9"/>
    <p:sldId id="1908" r:id="rId10"/>
    <p:sldId id="1919" r:id="rId11"/>
    <p:sldId id="1909" r:id="rId12"/>
    <p:sldId id="274" r:id="rId13"/>
    <p:sldId id="280" r:id="rId14"/>
    <p:sldId id="1975" r:id="rId15"/>
    <p:sldId id="1947" r:id="rId16"/>
    <p:sldId id="570" r:id="rId17"/>
    <p:sldId id="573" r:id="rId18"/>
    <p:sldId id="1924" r:id="rId19"/>
    <p:sldId id="574" r:id="rId20"/>
    <p:sldId id="1976" r:id="rId21"/>
    <p:sldId id="1925" r:id="rId22"/>
    <p:sldId id="571" r:id="rId23"/>
    <p:sldId id="1910" r:id="rId24"/>
    <p:sldId id="593" r:id="rId25"/>
    <p:sldId id="595" r:id="rId26"/>
    <p:sldId id="337" r:id="rId27"/>
    <p:sldId id="1949" r:id="rId28"/>
    <p:sldId id="340" r:id="rId29"/>
    <p:sldId id="1952" r:id="rId30"/>
    <p:sldId id="258" r:id="rId31"/>
    <p:sldId id="1953" r:id="rId32"/>
    <p:sldId id="1977" r:id="rId33"/>
    <p:sldId id="259" r:id="rId34"/>
    <p:sldId id="1906" r:id="rId35"/>
    <p:sldId id="1930" r:id="rId36"/>
    <p:sldId id="1902" r:id="rId37"/>
    <p:sldId id="1961" r:id="rId38"/>
    <p:sldId id="265" r:id="rId39"/>
    <p:sldId id="1962" r:id="rId40"/>
    <p:sldId id="1944" r:id="rId41"/>
    <p:sldId id="1945" r:id="rId42"/>
    <p:sldId id="270" r:id="rId43"/>
    <p:sldId id="1935" r:id="rId44"/>
    <p:sldId id="1873" r:id="rId45"/>
    <p:sldId id="1968" r:id="rId46"/>
    <p:sldId id="1875" r:id="rId47"/>
    <p:sldId id="1876" r:id="rId48"/>
    <p:sldId id="1877" r:id="rId49"/>
    <p:sldId id="1879" r:id="rId50"/>
    <p:sldId id="1869" r:id="rId51"/>
    <p:sldId id="1912" r:id="rId52"/>
    <p:sldId id="1913" r:id="rId53"/>
    <p:sldId id="1868" r:id="rId54"/>
    <p:sldId id="588" r:id="rId55"/>
    <p:sldId id="1791" r:id="rId56"/>
    <p:sldId id="1774" r:id="rId57"/>
    <p:sldId id="1900" r:id="rId58"/>
    <p:sldId id="1834" r:id="rId59"/>
    <p:sldId id="402" r:id="rId60"/>
    <p:sldId id="1882" r:id="rId61"/>
    <p:sldId id="1883" r:id="rId62"/>
    <p:sldId id="1686" r:id="rId63"/>
    <p:sldId id="1884" r:id="rId64"/>
    <p:sldId id="1870" r:id="rId65"/>
    <p:sldId id="1872" r:id="rId66"/>
    <p:sldId id="1936" r:id="rId67"/>
    <p:sldId id="1840" r:id="rId68"/>
    <p:sldId id="1842" r:id="rId69"/>
    <p:sldId id="1843" r:id="rId70"/>
    <p:sldId id="1857" r:id="rId71"/>
    <p:sldId id="1849" r:id="rId72"/>
    <p:sldId id="1854" r:id="rId73"/>
    <p:sldId id="1855" r:id="rId74"/>
    <p:sldId id="1856" r:id="rId75"/>
    <p:sldId id="1963" r:id="rId76"/>
    <p:sldId id="1833" r:id="rId77"/>
    <p:sldId id="1901" r:id="rId78"/>
    <p:sldId id="1964" r:id="rId79"/>
    <p:sldId id="619" r:id="rId80"/>
    <p:sldId id="680" r:id="rId81"/>
    <p:sldId id="681" r:id="rId82"/>
    <p:sldId id="683" r:id="rId83"/>
    <p:sldId id="684" r:id="rId84"/>
    <p:sldId id="538" r:id="rId85"/>
    <p:sldId id="686" r:id="rId86"/>
    <p:sldId id="1965" r:id="rId87"/>
    <p:sldId id="688" r:id="rId88"/>
    <p:sldId id="689" r:id="rId89"/>
    <p:sldId id="690" r:id="rId90"/>
    <p:sldId id="691" r:id="rId91"/>
    <p:sldId id="693" r:id="rId92"/>
    <p:sldId id="694" r:id="rId93"/>
    <p:sldId id="695" r:id="rId94"/>
    <p:sldId id="692" r:id="rId95"/>
    <p:sldId id="696" r:id="rId96"/>
    <p:sldId id="698" r:id="rId97"/>
    <p:sldId id="699" r:id="rId98"/>
    <p:sldId id="700" r:id="rId99"/>
    <p:sldId id="701" r:id="rId100"/>
    <p:sldId id="703" r:id="rId101"/>
    <p:sldId id="1966" r:id="rId102"/>
    <p:sldId id="704" r:id="rId103"/>
    <p:sldId id="705" r:id="rId104"/>
    <p:sldId id="1903" r:id="rId105"/>
    <p:sldId id="1931" r:id="rId106"/>
    <p:sldId id="1885" r:id="rId107"/>
    <p:sldId id="1886" r:id="rId108"/>
    <p:sldId id="1887" r:id="rId109"/>
    <p:sldId id="1972" r:id="rId110"/>
    <p:sldId id="1973" r:id="rId111"/>
    <p:sldId id="1955" r:id="rId112"/>
    <p:sldId id="375" r:id="rId113"/>
    <p:sldId id="370" r:id="rId114"/>
    <p:sldId id="1974" r:id="rId115"/>
    <p:sldId id="372" r:id="rId116"/>
    <p:sldId id="373" r:id="rId117"/>
    <p:sldId id="374" r:id="rId118"/>
    <p:sldId id="357" r:id="rId119"/>
    <p:sldId id="376" r:id="rId120"/>
    <p:sldId id="575" r:id="rId121"/>
    <p:sldId id="1888" r:id="rId122"/>
    <p:sldId id="576" r:id="rId123"/>
    <p:sldId id="569" r:id="rId124"/>
    <p:sldId id="562" r:id="rId125"/>
    <p:sldId id="583" r:id="rId126"/>
    <p:sldId id="585" r:id="rId127"/>
    <p:sldId id="584" r:id="rId128"/>
    <p:sldId id="587" r:id="rId129"/>
    <p:sldId id="586" r:id="rId130"/>
    <p:sldId id="589" r:id="rId131"/>
    <p:sldId id="1891" r:id="rId132"/>
    <p:sldId id="592" r:id="rId133"/>
    <p:sldId id="1893" r:id="rId134"/>
    <p:sldId id="399" r:id="rId135"/>
    <p:sldId id="347" r:id="rId136"/>
    <p:sldId id="1932" r:id="rId137"/>
    <p:sldId id="1894" r:id="rId138"/>
    <p:sldId id="1895" r:id="rId139"/>
    <p:sldId id="561" r:id="rId140"/>
    <p:sldId id="1946" r:id="rId141"/>
    <p:sldId id="579" r:id="rId142"/>
    <p:sldId id="546" r:id="rId143"/>
    <p:sldId id="1897" r:id="rId144"/>
    <p:sldId id="1940" r:id="rId145"/>
    <p:sldId id="1969" r:id="rId146"/>
    <p:sldId id="554" r:id="rId147"/>
    <p:sldId id="1898" r:id="rId148"/>
    <p:sldId id="1970" r:id="rId149"/>
    <p:sldId id="1967" r:id="rId150"/>
    <p:sldId id="1971" r:id="rId151"/>
    <p:sldId id="1926" r:id="rId152"/>
    <p:sldId id="400" r:id="rId153"/>
    <p:sldId id="1899"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834D10E3-689C-4AEA-9EDA-7B744AD8192A}">
          <p14:sldIdLst>
            <p14:sldId id="1915"/>
            <p14:sldId id="1960"/>
            <p14:sldId id="1918"/>
            <p14:sldId id="1917"/>
            <p14:sldId id="578"/>
            <p14:sldId id="560"/>
            <p14:sldId id="1929"/>
            <p14:sldId id="329"/>
            <p14:sldId id="1908"/>
            <p14:sldId id="1919"/>
            <p14:sldId id="1909"/>
            <p14:sldId id="274"/>
            <p14:sldId id="280"/>
            <p14:sldId id="1975"/>
            <p14:sldId id="1947"/>
            <p14:sldId id="570"/>
            <p14:sldId id="573"/>
            <p14:sldId id="1924"/>
            <p14:sldId id="574"/>
            <p14:sldId id="1976"/>
            <p14:sldId id="1925"/>
            <p14:sldId id="571"/>
            <p14:sldId id="1910"/>
            <p14:sldId id="593"/>
            <p14:sldId id="595"/>
            <p14:sldId id="337"/>
            <p14:sldId id="1949"/>
            <p14:sldId id="340"/>
            <p14:sldId id="1952"/>
            <p14:sldId id="258"/>
            <p14:sldId id="1953"/>
            <p14:sldId id="1977"/>
            <p14:sldId id="259"/>
            <p14:sldId id="1906"/>
            <p14:sldId id="1930"/>
            <p14:sldId id="1902"/>
            <p14:sldId id="1961"/>
            <p14:sldId id="265"/>
            <p14:sldId id="1962"/>
            <p14:sldId id="1944"/>
            <p14:sldId id="1945"/>
            <p14:sldId id="270"/>
            <p14:sldId id="1935"/>
            <p14:sldId id="1873"/>
            <p14:sldId id="1968"/>
            <p14:sldId id="1875"/>
            <p14:sldId id="1876"/>
            <p14:sldId id="1877"/>
            <p14:sldId id="1879"/>
            <p14:sldId id="1869"/>
            <p14:sldId id="1912"/>
            <p14:sldId id="1913"/>
            <p14:sldId id="1868"/>
            <p14:sldId id="588"/>
            <p14:sldId id="1791"/>
            <p14:sldId id="1774"/>
            <p14:sldId id="1900"/>
            <p14:sldId id="1834"/>
            <p14:sldId id="402"/>
            <p14:sldId id="1882"/>
            <p14:sldId id="1883"/>
            <p14:sldId id="1686"/>
            <p14:sldId id="1884"/>
            <p14:sldId id="1870"/>
            <p14:sldId id="1872"/>
            <p14:sldId id="1936"/>
            <p14:sldId id="1840"/>
            <p14:sldId id="1842"/>
            <p14:sldId id="1843"/>
            <p14:sldId id="1857"/>
            <p14:sldId id="1849"/>
            <p14:sldId id="1854"/>
            <p14:sldId id="1855"/>
            <p14:sldId id="1856"/>
            <p14:sldId id="1963"/>
            <p14:sldId id="1833"/>
            <p14:sldId id="1901"/>
            <p14:sldId id="1964"/>
            <p14:sldId id="619"/>
            <p14:sldId id="680"/>
            <p14:sldId id="681"/>
            <p14:sldId id="683"/>
            <p14:sldId id="684"/>
            <p14:sldId id="538"/>
            <p14:sldId id="686"/>
            <p14:sldId id="1965"/>
            <p14:sldId id="688"/>
            <p14:sldId id="689"/>
            <p14:sldId id="690"/>
            <p14:sldId id="691"/>
            <p14:sldId id="693"/>
            <p14:sldId id="694"/>
            <p14:sldId id="695"/>
            <p14:sldId id="692"/>
            <p14:sldId id="696"/>
            <p14:sldId id="698"/>
            <p14:sldId id="699"/>
            <p14:sldId id="700"/>
            <p14:sldId id="701"/>
            <p14:sldId id="703"/>
            <p14:sldId id="1966"/>
            <p14:sldId id="704"/>
            <p14:sldId id="705"/>
            <p14:sldId id="1903"/>
            <p14:sldId id="1931"/>
          </p14:sldIdLst>
        </p14:section>
        <p14:section name="Slides" id="{1D3FD4F8-CEE8-D743-A79C-0A865A8F0C0B}">
          <p14:sldIdLst>
            <p14:sldId id="1885"/>
            <p14:sldId id="1886"/>
            <p14:sldId id="1887"/>
            <p14:sldId id="1972"/>
            <p14:sldId id="1973"/>
            <p14:sldId id="1955"/>
            <p14:sldId id="375"/>
            <p14:sldId id="370"/>
            <p14:sldId id="1974"/>
            <p14:sldId id="372"/>
            <p14:sldId id="373"/>
            <p14:sldId id="374"/>
            <p14:sldId id="357"/>
            <p14:sldId id="376"/>
            <p14:sldId id="575"/>
            <p14:sldId id="1888"/>
            <p14:sldId id="576"/>
            <p14:sldId id="569"/>
            <p14:sldId id="562"/>
            <p14:sldId id="583"/>
            <p14:sldId id="585"/>
            <p14:sldId id="584"/>
            <p14:sldId id="587"/>
            <p14:sldId id="586"/>
            <p14:sldId id="589"/>
            <p14:sldId id="1891"/>
            <p14:sldId id="592"/>
            <p14:sldId id="1893"/>
            <p14:sldId id="399"/>
            <p14:sldId id="347"/>
          </p14:sldIdLst>
        </p14:section>
        <p14:section name="Slides" id="{755EA67C-85F9-BE4F-93F6-B1CEB23CFC5D}">
          <p14:sldIdLst>
            <p14:sldId id="1932"/>
            <p14:sldId id="1894"/>
            <p14:sldId id="1895"/>
            <p14:sldId id="561"/>
            <p14:sldId id="1946"/>
            <p14:sldId id="579"/>
            <p14:sldId id="546"/>
            <p14:sldId id="1897"/>
            <p14:sldId id="1940"/>
            <p14:sldId id="1969"/>
            <p14:sldId id="554"/>
            <p14:sldId id="1898"/>
            <p14:sldId id="1970"/>
            <p14:sldId id="1967"/>
            <p14:sldId id="1971"/>
            <p14:sldId id="1926"/>
            <p14:sldId id="400"/>
            <p14:sldId id="1899"/>
          </p14:sldIdLst>
        </p14:section>
        <p14:section name="Standard Fonts and Sizes" id="{77BD9DE3-E4C1-514B-856E-F75C2777E4AC}">
          <p14:sldIdLst/>
        </p14:section>
        <p14:section name="Graphics and Maps" id="{60AAE5B5-B043-0447-97FD-7F834AAE4596}">
          <p14:sldIdLst/>
        </p14:section>
        <p14:section name="Standard Fonts and Sizes" id="{4A044F4B-9776-4711-91DE-9D17DA3AB713}">
          <p14:sldIdLst/>
        </p14:section>
        <p14:section name="Graphics and Maps" id="{174AE7D6-37EC-4E6E-84E6-DA9A119223A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avid Carrell" initials="DC" lastIdx="16" clrIdx="6">
    <p:extLst>
      <p:ext uri="{19B8F6BF-5375-455C-9EA6-DF929625EA0E}">
        <p15:presenceInfo xmlns:p15="http://schemas.microsoft.com/office/powerpoint/2012/main" userId="S::David.S.Carrell@kp.org::b4d6de87-babb-44b8-8946-c8a7788b2a40" providerId="AD"/>
      </p:ext>
    </p:extLst>
  </p:cmAuthor>
  <p:cmAuthor id="1" name="Tian, Li" initials="TL" lastIdx="1" clrIdx="0">
    <p:extLst>
      <p:ext uri="{19B8F6BF-5375-455C-9EA6-DF929625EA0E}">
        <p15:presenceInfo xmlns:p15="http://schemas.microsoft.com/office/powerpoint/2012/main" userId="S::Lina_Tian@harvardpilgrim.org::cb214fe1-7407-49b3-8bd3-5efdee57deea" providerId="AD"/>
      </p:ext>
    </p:extLst>
  </p:cmAuthor>
  <p:cmAuthor id="8" name="Keith Marsolo" initials="KM" lastIdx="19" clrIdx="7">
    <p:extLst>
      <p:ext uri="{19B8F6BF-5375-455C-9EA6-DF929625EA0E}">
        <p15:presenceInfo xmlns:p15="http://schemas.microsoft.com/office/powerpoint/2012/main" userId="S::kam184@duke.edu::8d629da9-f686-4b4d-bcb7-41b1eb29cb66" providerId="AD"/>
      </p:ext>
    </p:extLst>
  </p:cmAuthor>
  <p:cmAuthor id="2" name="Hernandez, Jose" initials="HJ" lastIdx="28" clrIdx="1">
    <p:extLst>
      <p:ext uri="{19B8F6BF-5375-455C-9EA6-DF929625EA0E}">
        <p15:presenceInfo xmlns:p15="http://schemas.microsoft.com/office/powerpoint/2012/main" userId="S::jose.hernandez1@fda.gov::8bcfb8f3-e810-490d-88ab-2fbd132c3294" providerId="AD"/>
      </p:ext>
    </p:extLst>
  </p:cmAuthor>
  <p:cmAuthor id="9" name="Whited, Emma" initials="WE" lastIdx="91" clrIdx="8">
    <p:extLst>
      <p:ext uri="{19B8F6BF-5375-455C-9EA6-DF929625EA0E}">
        <p15:presenceInfo xmlns:p15="http://schemas.microsoft.com/office/powerpoint/2012/main" userId="S::Emma_Whited@harvardpilgrim.org::f6f0b6c7-57e7-4473-a8bd-0a0382c62ee6" providerId="AD"/>
      </p:ext>
    </p:extLst>
  </p:cmAuthor>
  <p:cmAuthor id="3" name="Dutcher, Sarah" initials="DS" lastIdx="47" clrIdx="2">
    <p:extLst>
      <p:ext uri="{19B8F6BF-5375-455C-9EA6-DF929625EA0E}">
        <p15:presenceInfo xmlns:p15="http://schemas.microsoft.com/office/powerpoint/2012/main" userId="S::Sarah.Dutcher@fda.gov::f56af4c1-b3a0-46cb-9ccb-8eac75b0ca10" providerId="AD"/>
      </p:ext>
    </p:extLst>
  </p:cmAuthor>
  <p:cmAuthor id="10" name="Wyss, Richard" initials="WR" lastIdx="13" clrIdx="9">
    <p:extLst>
      <p:ext uri="{19B8F6BF-5375-455C-9EA6-DF929625EA0E}">
        <p15:presenceInfo xmlns:p15="http://schemas.microsoft.com/office/powerpoint/2012/main" userId="S::rwyss@bwh.harvard.edu::6b0835e1-6133-4b3d-b3cc-6ec9b49a5dba" providerId="AD"/>
      </p:ext>
    </p:extLst>
  </p:cmAuthor>
  <p:cmAuthor id="4" name="Bright, Patricia" initials="BP" lastIdx="23" clrIdx="3">
    <p:extLst>
      <p:ext uri="{19B8F6BF-5375-455C-9EA6-DF929625EA0E}">
        <p15:presenceInfo xmlns:p15="http://schemas.microsoft.com/office/powerpoint/2012/main" userId="S::Patricia.Bright@fda.gov::e7a9fb3b-7539-4950-b5ad-848407f650d5" providerId="AD"/>
      </p:ext>
    </p:extLst>
  </p:cmAuthor>
  <p:cmAuthor id="11" name="Desai, Rishi J.,Ph.D." initials="DRJ" lastIdx="2" clrIdx="10">
    <p:extLst>
      <p:ext uri="{19B8F6BF-5375-455C-9EA6-DF929625EA0E}">
        <p15:presenceInfo xmlns:p15="http://schemas.microsoft.com/office/powerpoint/2012/main" userId="S::RDESAI@BWH.HARVARD.EDU::41ddfe11-b427-43db-be69-7587b947eec7" providerId="AD"/>
      </p:ext>
    </p:extLst>
  </p:cmAuthor>
  <p:cmAuthor id="5" name="More, Shamika" initials="MS" lastIdx="129" clrIdx="4">
    <p:extLst>
      <p:ext uri="{19B8F6BF-5375-455C-9EA6-DF929625EA0E}">
        <p15:presenceInfo xmlns:p15="http://schemas.microsoft.com/office/powerpoint/2012/main" userId="S::smore1@bwh.harvard.edu::0dd2554f-2133-4bcd-b0be-ad6efc88e815" providerId="AD"/>
      </p:ext>
    </p:extLst>
  </p:cmAuthor>
  <p:cmAuthor id="6" name="Stojanovic, Danijela" initials="SD" lastIdx="24" clrIdx="5">
    <p:extLst>
      <p:ext uri="{19B8F6BF-5375-455C-9EA6-DF929625EA0E}">
        <p15:presenceInfo xmlns:p15="http://schemas.microsoft.com/office/powerpoint/2012/main" userId="S::Danijela.Stojanovic@fda.gov::ced77583-b7ff-4aa3-8dfa-c0b8b09fef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353"/>
    <a:srgbClr val="00BD5B"/>
    <a:srgbClr val="22567D"/>
    <a:srgbClr val="4757A0"/>
    <a:srgbClr val="0C69A4"/>
    <a:srgbClr val="145690"/>
    <a:srgbClr val="1C427B"/>
    <a:srgbClr val="DAD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843" autoAdjust="0"/>
    <p:restoredTop sz="94787" autoAdjust="0"/>
  </p:normalViewPr>
  <p:slideViewPr>
    <p:cSldViewPr snapToGrid="0">
      <p:cViewPr varScale="1">
        <p:scale>
          <a:sx n="64" d="100"/>
          <a:sy n="64" d="100"/>
        </p:scale>
        <p:origin x="184" y="13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FFC000">
                  <a:lumMod val="75000"/>
                </a:srgbClr>
              </a:solidFill>
              <a:ln w="19050">
                <a:solidFill>
                  <a:schemeClr val="lt1"/>
                </a:solidFill>
              </a:ln>
              <a:effectLst/>
            </c:spPr>
            <c:extLst>
              <c:ext xmlns:c16="http://schemas.microsoft.com/office/drawing/2014/chart" uri="{C3380CC4-5D6E-409C-BE32-E72D297353CC}">
                <c16:uniqueId val="{00000001-9023-413F-A1D0-1CFA6EC81DAA}"/>
              </c:ext>
            </c:extLst>
          </c:dPt>
          <c:dPt>
            <c:idx val="1"/>
            <c:bubble3D val="0"/>
            <c:spPr>
              <a:solidFill>
                <a:srgbClr val="FFC000">
                  <a:lumMod val="40000"/>
                  <a:lumOff val="60000"/>
                </a:srgbClr>
              </a:solidFill>
              <a:ln w="19050">
                <a:solidFill>
                  <a:schemeClr val="lt1"/>
                </a:solidFill>
              </a:ln>
              <a:effectLst/>
            </c:spPr>
            <c:extLst>
              <c:ext xmlns:c16="http://schemas.microsoft.com/office/drawing/2014/chart" uri="{C3380CC4-5D6E-409C-BE32-E72D297353CC}">
                <c16:uniqueId val="{00000003-9023-413F-A1D0-1CFA6EC81DAA}"/>
              </c:ext>
            </c:extLst>
          </c:dPt>
          <c:val>
            <c:numRef>
              <c:f>'Pie charts'!$H$3:$I$3</c:f>
              <c:numCache>
                <c:formatCode>0%</c:formatCode>
                <c:ptCount val="2"/>
                <c:pt idx="0">
                  <c:v>0.9</c:v>
                </c:pt>
                <c:pt idx="1">
                  <c:v>9.9999999999999978E-2</c:v>
                </c:pt>
              </c:numCache>
            </c:numRef>
          </c:val>
          <c:extLst>
            <c:ext xmlns:c16="http://schemas.microsoft.com/office/drawing/2014/chart" uri="{C3380CC4-5D6E-409C-BE32-E72D297353CC}">
              <c16:uniqueId val="{00000004-9023-413F-A1D0-1CFA6EC81D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3F2A-4D3F-8920-BF8E36D011B4}"/>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3F2A-4D3F-8920-BF8E36D011B4}"/>
              </c:ext>
            </c:extLst>
          </c:dPt>
          <c:val>
            <c:numRef>
              <c:f>'Pie charts'!$H$4:$I$4</c:f>
              <c:numCache>
                <c:formatCode>0%</c:formatCode>
                <c:ptCount val="2"/>
                <c:pt idx="0">
                  <c:v>0.55000000000000004</c:v>
                </c:pt>
                <c:pt idx="1">
                  <c:v>0.44999999999999996</c:v>
                </c:pt>
              </c:numCache>
            </c:numRef>
          </c:val>
          <c:extLst>
            <c:ext xmlns:c16="http://schemas.microsoft.com/office/drawing/2014/chart" uri="{C3380CC4-5D6E-409C-BE32-E72D297353CC}">
              <c16:uniqueId val="{00000004-3F2A-4D3F-8920-BF8E36D011B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F7-46C0-90F6-C2DB4CD2A43B}"/>
              </c:ext>
            </c:extLst>
          </c:dPt>
          <c:dPt>
            <c:idx val="1"/>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3-30F7-46C0-90F6-C2DB4CD2A43B}"/>
              </c:ext>
            </c:extLst>
          </c:dPt>
          <c:val>
            <c:numRef>
              <c:f>'Pie charts'!$H$6:$I$6</c:f>
              <c:numCache>
                <c:formatCode>0%</c:formatCode>
                <c:ptCount val="2"/>
                <c:pt idx="0">
                  <c:v>0.71</c:v>
                </c:pt>
                <c:pt idx="1">
                  <c:v>0.29000000000000004</c:v>
                </c:pt>
              </c:numCache>
            </c:numRef>
          </c:val>
          <c:extLst>
            <c:ext xmlns:c16="http://schemas.microsoft.com/office/drawing/2014/chart" uri="{C3380CC4-5D6E-409C-BE32-E72D297353CC}">
              <c16:uniqueId val="{00000004-30F7-46C0-90F6-C2DB4CD2A4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24-4BB2-AC57-814EEC80E6B5}"/>
              </c:ext>
            </c:extLst>
          </c:dPt>
          <c:dPt>
            <c:idx val="1"/>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3-AD24-4BB2-AC57-814EEC80E6B5}"/>
              </c:ext>
            </c:extLst>
          </c:dPt>
          <c:val>
            <c:numRef>
              <c:f>'Pie charts'!$H$7:$I$7</c:f>
              <c:numCache>
                <c:formatCode>0%</c:formatCode>
                <c:ptCount val="2"/>
                <c:pt idx="0">
                  <c:v>0.38</c:v>
                </c:pt>
                <c:pt idx="1">
                  <c:v>0.62</c:v>
                </c:pt>
              </c:numCache>
            </c:numRef>
          </c:val>
          <c:extLst>
            <c:ext xmlns:c16="http://schemas.microsoft.com/office/drawing/2014/chart" uri="{C3380CC4-5D6E-409C-BE32-E72D297353CC}">
              <c16:uniqueId val="{00000004-AD24-4BB2-AC57-814EEC80E6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Mild</a:t>
            </a:r>
            <a:r>
              <a:rPr lang="en-US" baseline="0" dirty="0"/>
              <a:t> VU</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73241-2020-48CC-87DC-650F85D8EA9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4D9AA03D-3356-42C4-9154-46EF67112C94}">
      <dgm:prSet phldrT="[Text]"/>
      <dgm:spPr/>
      <dgm:t>
        <a:bodyPr/>
        <a:lstStyle/>
        <a:p>
          <a:r>
            <a:rPr lang="en-US" dirty="0">
              <a:latin typeface="Georgia" panose="02040502050405020303" pitchFamily="18" charset="0"/>
            </a:rPr>
            <a:t>HPHCI</a:t>
          </a:r>
        </a:p>
      </dgm:t>
    </dgm:pt>
    <dgm:pt modelId="{403AB11A-A1B3-4D90-A14B-4D747CCE6EE8}" type="parTrans" cxnId="{ACD414FB-FF36-4965-AFDC-92F5DFF3ECFA}">
      <dgm:prSet/>
      <dgm:spPr/>
      <dgm:t>
        <a:bodyPr/>
        <a:lstStyle/>
        <a:p>
          <a:endParaRPr lang="en-US"/>
        </a:p>
      </dgm:t>
    </dgm:pt>
    <dgm:pt modelId="{5D134CF8-4798-4332-9BA0-7EBD4DF6575E}" type="sibTrans" cxnId="{ACD414FB-FF36-4965-AFDC-92F5DFF3ECFA}">
      <dgm:prSet/>
      <dgm:spPr/>
      <dgm:t>
        <a:bodyPr/>
        <a:lstStyle/>
        <a:p>
          <a:endParaRPr lang="en-US"/>
        </a:p>
      </dgm:t>
    </dgm:pt>
    <dgm:pt modelId="{8CD88C4E-9735-442C-B47C-322D211635D8}">
      <dgm:prSet phldrT="[Text]"/>
      <dgm:spPr/>
      <dgm:t>
        <a:bodyPr/>
        <a:lstStyle/>
        <a:p>
          <a:r>
            <a:rPr lang="en-US" dirty="0">
              <a:latin typeface="Georgia" panose="02040502050405020303" pitchFamily="18" charset="0"/>
            </a:rPr>
            <a:t>Judy Maro,      </a:t>
          </a:r>
        </a:p>
        <a:p>
          <a:r>
            <a:rPr lang="en-US" dirty="0">
              <a:latin typeface="Georgia" panose="02040502050405020303" pitchFamily="18" charset="0"/>
            </a:rPr>
            <a:t>Co-Investigator</a:t>
          </a:r>
        </a:p>
      </dgm:t>
    </dgm:pt>
    <dgm:pt modelId="{CC0AFB32-FB2B-4654-86E1-47BD00F5931A}" type="parTrans" cxnId="{FB42B4AC-831A-4BC7-9959-BFCEA500CB7F}">
      <dgm:prSet/>
      <dgm:spPr/>
      <dgm:t>
        <a:bodyPr/>
        <a:lstStyle/>
        <a:p>
          <a:endParaRPr lang="en-US">
            <a:latin typeface="Georgia" panose="02040502050405020303" pitchFamily="18" charset="0"/>
          </a:endParaRPr>
        </a:p>
      </dgm:t>
    </dgm:pt>
    <dgm:pt modelId="{4D6AD563-2BE1-4F57-93D1-F58D7C8A073D}" type="sibTrans" cxnId="{FB42B4AC-831A-4BC7-9959-BFCEA500CB7F}">
      <dgm:prSet/>
      <dgm:spPr/>
      <dgm:t>
        <a:bodyPr/>
        <a:lstStyle/>
        <a:p>
          <a:endParaRPr lang="en-US"/>
        </a:p>
      </dgm:t>
    </dgm:pt>
    <dgm:pt modelId="{99303D45-9237-476D-A7C2-1AA8F9BA8FDC}">
      <dgm:prSet phldrT="[Text]"/>
      <dgm:spPr/>
      <dgm:t>
        <a:bodyPr/>
        <a:lstStyle/>
        <a:p>
          <a:r>
            <a:rPr lang="en-US" dirty="0">
              <a:latin typeface="Georgia" panose="02040502050405020303" pitchFamily="18" charset="0"/>
            </a:rPr>
            <a:t>Kathleen Shattuck, Project Manager</a:t>
          </a:r>
        </a:p>
      </dgm:t>
    </dgm:pt>
    <dgm:pt modelId="{13F30933-D28E-48D3-B7D2-08BBE8C32036}" type="parTrans" cxnId="{B9AE9CE4-7431-4348-8138-733E80009664}">
      <dgm:prSet/>
      <dgm:spPr/>
      <dgm:t>
        <a:bodyPr/>
        <a:lstStyle/>
        <a:p>
          <a:endParaRPr lang="en-US">
            <a:latin typeface="Georgia" panose="02040502050405020303" pitchFamily="18" charset="0"/>
          </a:endParaRPr>
        </a:p>
      </dgm:t>
    </dgm:pt>
    <dgm:pt modelId="{4D17950D-0F19-4E3C-B9DD-1FEE176FDAE3}" type="sibTrans" cxnId="{B9AE9CE4-7431-4348-8138-733E80009664}">
      <dgm:prSet/>
      <dgm:spPr/>
      <dgm:t>
        <a:bodyPr/>
        <a:lstStyle/>
        <a:p>
          <a:endParaRPr lang="en-US"/>
        </a:p>
      </dgm:t>
    </dgm:pt>
    <dgm:pt modelId="{F6DD4A70-6C2B-412C-B521-B7567FF37151}">
      <dgm:prSet phldrT="[Text]"/>
      <dgm:spPr>
        <a:solidFill>
          <a:srgbClr val="7030A0"/>
        </a:solidFill>
        <a:ln>
          <a:solidFill>
            <a:srgbClr val="7030A0"/>
          </a:solidFill>
        </a:ln>
      </dgm:spPr>
      <dgm:t>
        <a:bodyPr/>
        <a:lstStyle/>
        <a:p>
          <a:r>
            <a:rPr lang="en-US" dirty="0">
              <a:latin typeface="Georgia" panose="02040502050405020303" pitchFamily="18" charset="0"/>
            </a:rPr>
            <a:t>Duke</a:t>
          </a:r>
        </a:p>
      </dgm:t>
    </dgm:pt>
    <dgm:pt modelId="{A59D97A8-6F31-4ACD-A0A7-A91480EED3EB}" type="parTrans" cxnId="{61A985CC-27DA-4704-8247-D3F9C70B24E7}">
      <dgm:prSet/>
      <dgm:spPr/>
      <dgm:t>
        <a:bodyPr/>
        <a:lstStyle/>
        <a:p>
          <a:endParaRPr lang="en-US"/>
        </a:p>
      </dgm:t>
    </dgm:pt>
    <dgm:pt modelId="{5E195B90-F098-4CFC-B84D-DA3ED3E91C03}" type="sibTrans" cxnId="{61A985CC-27DA-4704-8247-D3F9C70B24E7}">
      <dgm:prSet/>
      <dgm:spPr/>
      <dgm:t>
        <a:bodyPr/>
        <a:lstStyle/>
        <a:p>
          <a:endParaRPr lang="en-US"/>
        </a:p>
      </dgm:t>
    </dgm:pt>
    <dgm:pt modelId="{298DA03D-DDE1-4A90-9D63-0E716E4B31A7}">
      <dgm:prSet phldrT="[Text]"/>
      <dgm:spPr>
        <a:ln>
          <a:solidFill>
            <a:srgbClr val="7030A0"/>
          </a:solidFill>
        </a:ln>
      </dgm:spPr>
      <dgm:t>
        <a:bodyPr/>
        <a:lstStyle/>
        <a:p>
          <a:r>
            <a:rPr lang="en-US" dirty="0">
              <a:latin typeface="Georgia" panose="02040502050405020303" pitchFamily="18" charset="0"/>
            </a:rPr>
            <a:t>Keith Marsolo, PI</a:t>
          </a:r>
        </a:p>
      </dgm:t>
    </dgm:pt>
    <dgm:pt modelId="{9EFEDBB8-11F7-45E0-B0A3-9F1C5D96E10B}" type="parTrans" cxnId="{A307A5F0-6D99-4D38-9A7A-FB11F20381C5}">
      <dgm:prSet/>
      <dgm:spPr>
        <a:ln>
          <a:solidFill>
            <a:srgbClr val="7030A0"/>
          </a:solidFill>
        </a:ln>
      </dgm:spPr>
      <dgm:t>
        <a:bodyPr/>
        <a:lstStyle/>
        <a:p>
          <a:endParaRPr lang="en-US">
            <a:latin typeface="Georgia" panose="02040502050405020303" pitchFamily="18" charset="0"/>
          </a:endParaRPr>
        </a:p>
      </dgm:t>
    </dgm:pt>
    <dgm:pt modelId="{C882F4ED-6138-4AE4-BAC0-469FD3D42E66}" type="sibTrans" cxnId="{A307A5F0-6D99-4D38-9A7A-FB11F20381C5}">
      <dgm:prSet/>
      <dgm:spPr/>
      <dgm:t>
        <a:bodyPr/>
        <a:lstStyle/>
        <a:p>
          <a:endParaRPr lang="en-US"/>
        </a:p>
      </dgm:t>
    </dgm:pt>
    <dgm:pt modelId="{EC35B18B-CC8F-42FE-B2FF-9832C1063EDB}">
      <dgm:prSet phldrT="[Text]"/>
      <dgm:spPr>
        <a:ln>
          <a:solidFill>
            <a:srgbClr val="7030A0"/>
          </a:solidFill>
        </a:ln>
      </dgm:spPr>
      <dgm:t>
        <a:bodyPr/>
        <a:lstStyle/>
        <a:p>
          <a:r>
            <a:rPr lang="en-US" dirty="0">
              <a:latin typeface="Georgia" panose="02040502050405020303" pitchFamily="18" charset="0"/>
            </a:rPr>
            <a:t>Lesley Curtis,    </a:t>
          </a:r>
        </a:p>
        <a:p>
          <a:r>
            <a:rPr lang="en-US" dirty="0">
              <a:latin typeface="Georgia" panose="02040502050405020303" pitchFamily="18" charset="0"/>
            </a:rPr>
            <a:t>Co-Investigator</a:t>
          </a:r>
        </a:p>
      </dgm:t>
    </dgm:pt>
    <dgm:pt modelId="{7EC44836-DD6C-4139-9AF8-661BFC7961D7}" type="parTrans" cxnId="{EE0A45E5-67BF-4921-8D64-886172741827}">
      <dgm:prSet/>
      <dgm:spPr>
        <a:ln>
          <a:solidFill>
            <a:srgbClr val="7030A0"/>
          </a:solidFill>
        </a:ln>
      </dgm:spPr>
      <dgm:t>
        <a:bodyPr/>
        <a:lstStyle/>
        <a:p>
          <a:endParaRPr lang="en-US">
            <a:latin typeface="Georgia" panose="02040502050405020303" pitchFamily="18" charset="0"/>
          </a:endParaRPr>
        </a:p>
      </dgm:t>
    </dgm:pt>
    <dgm:pt modelId="{117555EE-0F2D-4078-8BB1-343F9E32B603}" type="sibTrans" cxnId="{EE0A45E5-67BF-4921-8D64-886172741827}">
      <dgm:prSet/>
      <dgm:spPr/>
      <dgm:t>
        <a:bodyPr/>
        <a:lstStyle/>
        <a:p>
          <a:endParaRPr lang="en-US"/>
        </a:p>
      </dgm:t>
    </dgm:pt>
    <dgm:pt modelId="{AF7CB39D-737C-4139-9E8A-6E00B978F179}">
      <dgm:prSet phldrT="[Text]"/>
      <dgm:spPr>
        <a:ln>
          <a:solidFill>
            <a:srgbClr val="7030A0"/>
          </a:solidFill>
        </a:ln>
      </dgm:spPr>
      <dgm:t>
        <a:bodyPr/>
        <a:lstStyle/>
        <a:p>
          <a:r>
            <a:rPr lang="en-US" dirty="0">
              <a:latin typeface="Georgia" panose="02040502050405020303" pitchFamily="18" charset="0"/>
            </a:rPr>
            <a:t>Chuan Hong,</a:t>
          </a:r>
          <a:br>
            <a:rPr lang="en-US" dirty="0">
              <a:latin typeface="Georgia" panose="02040502050405020303" pitchFamily="18" charset="0"/>
            </a:rPr>
          </a:br>
          <a:r>
            <a:rPr lang="en-US" dirty="0">
              <a:latin typeface="Georgia" panose="02040502050405020303" pitchFamily="18" charset="0"/>
            </a:rPr>
            <a:t>Co-Investigator</a:t>
          </a:r>
        </a:p>
      </dgm:t>
    </dgm:pt>
    <dgm:pt modelId="{DE05E7D1-7B57-47CD-BCBD-15B4ECF01246}" type="parTrans" cxnId="{4E8459FD-4C6A-4E93-B7CF-B2677C1A67E6}">
      <dgm:prSet/>
      <dgm:spPr>
        <a:ln>
          <a:solidFill>
            <a:srgbClr val="7030A0"/>
          </a:solidFill>
        </a:ln>
      </dgm:spPr>
      <dgm:t>
        <a:bodyPr/>
        <a:lstStyle/>
        <a:p>
          <a:endParaRPr lang="en-US">
            <a:latin typeface="Georgia" panose="02040502050405020303" pitchFamily="18" charset="0"/>
          </a:endParaRPr>
        </a:p>
      </dgm:t>
    </dgm:pt>
    <dgm:pt modelId="{F1C34665-54E7-4A40-BAF6-0AE2B4A44D04}" type="sibTrans" cxnId="{4E8459FD-4C6A-4E93-B7CF-B2677C1A67E6}">
      <dgm:prSet/>
      <dgm:spPr/>
      <dgm:t>
        <a:bodyPr/>
        <a:lstStyle/>
        <a:p>
          <a:endParaRPr lang="en-US"/>
        </a:p>
      </dgm:t>
    </dgm:pt>
    <dgm:pt modelId="{9CD80388-4021-48CB-BE34-F46E761ECFA8}">
      <dgm:prSet phldrT="[Text]"/>
      <dgm:spPr>
        <a:ln>
          <a:solidFill>
            <a:srgbClr val="C00000"/>
          </a:solidFill>
        </a:ln>
      </dgm:spPr>
      <dgm:t>
        <a:bodyPr/>
        <a:lstStyle/>
        <a:p>
          <a:pPr>
            <a:spcAft>
              <a:spcPts val="0"/>
            </a:spcAft>
          </a:pPr>
          <a:r>
            <a:rPr lang="en-US" dirty="0">
              <a:latin typeface="Georgia" panose="02040502050405020303" pitchFamily="18" charset="0"/>
            </a:rPr>
            <a:t>Ruth Reeves, </a:t>
          </a:r>
        </a:p>
        <a:p>
          <a:pPr>
            <a:spcAft>
              <a:spcPts val="0"/>
            </a:spcAft>
          </a:pPr>
          <a:r>
            <a:rPr lang="en-US" dirty="0">
              <a:latin typeface="Georgia" panose="02040502050405020303" pitchFamily="18" charset="0"/>
            </a:rPr>
            <a:t>Co-Investigator</a:t>
          </a:r>
        </a:p>
      </dgm:t>
    </dgm:pt>
    <dgm:pt modelId="{29FB1F65-1172-43F4-ACC1-0565723D91F9}" type="parTrans" cxnId="{7D23F03F-D7F7-43B0-8397-CB68473DF0DC}">
      <dgm:prSet/>
      <dgm:spPr>
        <a:solidFill>
          <a:srgbClr val="C00000"/>
        </a:solidFill>
        <a:ln>
          <a:solidFill>
            <a:srgbClr val="C00000"/>
          </a:solidFill>
        </a:ln>
      </dgm:spPr>
      <dgm:t>
        <a:bodyPr/>
        <a:lstStyle/>
        <a:p>
          <a:endParaRPr lang="en-US">
            <a:latin typeface="Georgia" panose="02040502050405020303" pitchFamily="18" charset="0"/>
          </a:endParaRPr>
        </a:p>
      </dgm:t>
    </dgm:pt>
    <dgm:pt modelId="{2CFBE225-ABC2-415E-AA4F-8E3A45DD6C76}" type="sibTrans" cxnId="{7D23F03F-D7F7-43B0-8397-CB68473DF0DC}">
      <dgm:prSet/>
      <dgm:spPr/>
      <dgm:t>
        <a:bodyPr/>
        <a:lstStyle/>
        <a:p>
          <a:endParaRPr lang="en-US"/>
        </a:p>
      </dgm:t>
    </dgm:pt>
    <dgm:pt modelId="{3B046500-277A-4B99-A177-D8B341A687A1}">
      <dgm:prSet phldrT="[Text]"/>
      <dgm:spPr>
        <a:ln>
          <a:solidFill>
            <a:srgbClr val="7030A0"/>
          </a:solidFill>
        </a:ln>
      </dgm:spPr>
      <dgm:t>
        <a:bodyPr/>
        <a:lstStyle/>
        <a:p>
          <a:r>
            <a:rPr lang="en-US" dirty="0">
              <a:latin typeface="Georgia" panose="02040502050405020303" pitchFamily="18" charset="0"/>
            </a:rPr>
            <a:t>Sarah Palmer,                 Project Leader/ Analyst</a:t>
          </a:r>
        </a:p>
      </dgm:t>
    </dgm:pt>
    <dgm:pt modelId="{DD7AA106-A5B8-415F-A854-CCB515900756}" type="parTrans" cxnId="{EAD05652-6576-45E6-BDD6-980358F5F0BA}">
      <dgm:prSet/>
      <dgm:spPr>
        <a:ln>
          <a:solidFill>
            <a:srgbClr val="7030A0"/>
          </a:solidFill>
        </a:ln>
      </dgm:spPr>
      <dgm:t>
        <a:bodyPr/>
        <a:lstStyle/>
        <a:p>
          <a:endParaRPr lang="en-US">
            <a:latin typeface="Georgia" panose="02040502050405020303" pitchFamily="18" charset="0"/>
          </a:endParaRPr>
        </a:p>
      </dgm:t>
    </dgm:pt>
    <dgm:pt modelId="{E8F2A4E1-BC99-49D8-A444-FAB1A08D73D5}" type="sibTrans" cxnId="{EAD05652-6576-45E6-BDD6-980358F5F0BA}">
      <dgm:prSet/>
      <dgm:spPr/>
      <dgm:t>
        <a:bodyPr/>
        <a:lstStyle/>
        <a:p>
          <a:endParaRPr lang="en-US"/>
        </a:p>
      </dgm:t>
    </dgm:pt>
    <dgm:pt modelId="{9B50184F-71E7-46C0-AF3E-80D9BEF8114B}">
      <dgm:prSet phldrT="[Text]"/>
      <dgm:spPr>
        <a:solidFill>
          <a:srgbClr val="C00000"/>
        </a:solidFill>
        <a:ln>
          <a:solidFill>
            <a:srgbClr val="C00000"/>
          </a:solidFill>
        </a:ln>
      </dgm:spPr>
      <dgm:t>
        <a:bodyPr/>
        <a:lstStyle/>
        <a:p>
          <a:r>
            <a:rPr lang="en-US" dirty="0">
              <a:latin typeface="Georgia" panose="02040502050405020303" pitchFamily="18" charset="0"/>
            </a:rPr>
            <a:t>Vanderbilt</a:t>
          </a:r>
        </a:p>
      </dgm:t>
    </dgm:pt>
    <dgm:pt modelId="{BABBE970-FD83-41DE-A972-5DB92652C702}" type="parTrans" cxnId="{35A193A1-EA55-4BAC-9836-E9975F58E951}">
      <dgm:prSet/>
      <dgm:spPr/>
      <dgm:t>
        <a:bodyPr/>
        <a:lstStyle/>
        <a:p>
          <a:endParaRPr lang="en-US"/>
        </a:p>
      </dgm:t>
    </dgm:pt>
    <dgm:pt modelId="{42583A4E-F810-4E6E-B7F6-1D978853EB81}" type="sibTrans" cxnId="{35A193A1-EA55-4BAC-9836-E9975F58E951}">
      <dgm:prSet/>
      <dgm:spPr/>
      <dgm:t>
        <a:bodyPr/>
        <a:lstStyle/>
        <a:p>
          <a:endParaRPr lang="en-US"/>
        </a:p>
      </dgm:t>
    </dgm:pt>
    <dgm:pt modelId="{1E2E47C3-7AA8-4B50-8766-30C610D4CBA6}">
      <dgm:prSet phldrT="[Text]"/>
      <dgm:spPr>
        <a:ln>
          <a:solidFill>
            <a:srgbClr val="C00000"/>
          </a:solidFill>
        </a:ln>
      </dgm:spPr>
      <dgm:t>
        <a:bodyPr/>
        <a:lstStyle/>
        <a:p>
          <a:r>
            <a:rPr lang="en-US" dirty="0">
              <a:latin typeface="Georgia" panose="02040502050405020303" pitchFamily="18" charset="0"/>
            </a:rPr>
            <a:t>Dax Westerman, Principal Application Developer</a:t>
          </a:r>
        </a:p>
      </dgm:t>
    </dgm:pt>
    <dgm:pt modelId="{69694BD6-D043-495A-B4EA-9C4C759DAED7}" type="parTrans" cxnId="{5B1E5B91-FFA4-4407-89F4-51A6803F14A5}">
      <dgm:prSet/>
      <dgm:spPr>
        <a:solidFill>
          <a:srgbClr val="C00000"/>
        </a:solidFill>
        <a:ln>
          <a:solidFill>
            <a:srgbClr val="C00000"/>
          </a:solidFill>
        </a:ln>
      </dgm:spPr>
      <dgm:t>
        <a:bodyPr/>
        <a:lstStyle/>
        <a:p>
          <a:endParaRPr lang="en-US">
            <a:latin typeface="Georgia" panose="02040502050405020303" pitchFamily="18" charset="0"/>
          </a:endParaRPr>
        </a:p>
      </dgm:t>
    </dgm:pt>
    <dgm:pt modelId="{7F75CB30-E109-426F-B4E6-57FFA4AAA664}" type="sibTrans" cxnId="{5B1E5B91-FFA4-4407-89F4-51A6803F14A5}">
      <dgm:prSet/>
      <dgm:spPr/>
      <dgm:t>
        <a:bodyPr/>
        <a:lstStyle/>
        <a:p>
          <a:endParaRPr lang="en-US"/>
        </a:p>
      </dgm:t>
    </dgm:pt>
    <dgm:pt modelId="{07B98D6D-EBDB-4AA1-8419-D9196F5D5684}">
      <dgm:prSet phldrT="[Text]"/>
      <dgm:spPr>
        <a:ln>
          <a:solidFill>
            <a:srgbClr val="C00000"/>
          </a:solidFill>
        </a:ln>
      </dgm:spPr>
      <dgm:t>
        <a:bodyPr/>
        <a:lstStyle/>
        <a:p>
          <a:r>
            <a:rPr lang="en-US" dirty="0">
              <a:latin typeface="Georgia" panose="02040502050405020303" pitchFamily="18" charset="0"/>
            </a:rPr>
            <a:t>Juan Zhao, Co-Investigator</a:t>
          </a:r>
        </a:p>
      </dgm:t>
    </dgm:pt>
    <dgm:pt modelId="{91843721-FA5B-4DD2-AE7C-19C7FE958773}" type="parTrans" cxnId="{DAF3F486-2C11-4E6D-A22B-19D33A76B4BC}">
      <dgm:prSet/>
      <dgm:spPr>
        <a:ln>
          <a:solidFill>
            <a:srgbClr val="C00000"/>
          </a:solidFill>
        </a:ln>
      </dgm:spPr>
      <dgm:t>
        <a:bodyPr/>
        <a:lstStyle/>
        <a:p>
          <a:endParaRPr lang="en-US">
            <a:latin typeface="Georgia" panose="02040502050405020303" pitchFamily="18" charset="0"/>
          </a:endParaRPr>
        </a:p>
      </dgm:t>
    </dgm:pt>
    <dgm:pt modelId="{75B66BA7-6648-4F71-AC85-345A4CB4A2A2}" type="sibTrans" cxnId="{DAF3F486-2C11-4E6D-A22B-19D33A76B4BC}">
      <dgm:prSet/>
      <dgm:spPr/>
      <dgm:t>
        <a:bodyPr/>
        <a:lstStyle/>
        <a:p>
          <a:endParaRPr lang="en-US"/>
        </a:p>
      </dgm:t>
    </dgm:pt>
    <dgm:pt modelId="{70D40F30-101C-407C-A351-53157A470FA5}">
      <dgm:prSet phldrT="[Text]"/>
      <dgm:spPr>
        <a:solidFill>
          <a:srgbClr val="FB8C47"/>
        </a:solidFill>
        <a:ln>
          <a:solidFill>
            <a:srgbClr val="FB8C47"/>
          </a:solidFill>
        </a:ln>
      </dgm:spPr>
      <dgm:t>
        <a:bodyPr/>
        <a:lstStyle/>
        <a:p>
          <a:r>
            <a:rPr lang="en-US" dirty="0">
              <a:latin typeface="Georgia" panose="02040502050405020303" pitchFamily="18" charset="0"/>
            </a:rPr>
            <a:t>BWH</a:t>
          </a:r>
        </a:p>
      </dgm:t>
    </dgm:pt>
    <dgm:pt modelId="{2947EFE0-908F-4542-9123-64A1DE37B8D3}" type="parTrans" cxnId="{71B5F0E6-2EDE-4B27-85E2-C7B1CD3F0C21}">
      <dgm:prSet/>
      <dgm:spPr/>
      <dgm:t>
        <a:bodyPr/>
        <a:lstStyle/>
        <a:p>
          <a:endParaRPr lang="en-US"/>
        </a:p>
      </dgm:t>
    </dgm:pt>
    <dgm:pt modelId="{35E7100F-3312-466F-974C-C21183DB97AE}" type="sibTrans" cxnId="{71B5F0E6-2EDE-4B27-85E2-C7B1CD3F0C21}">
      <dgm:prSet/>
      <dgm:spPr/>
      <dgm:t>
        <a:bodyPr/>
        <a:lstStyle/>
        <a:p>
          <a:endParaRPr lang="en-US"/>
        </a:p>
      </dgm:t>
    </dgm:pt>
    <dgm:pt modelId="{8B0D84EE-DBFD-4D74-9DFC-00EB144599A2}">
      <dgm:prSet phldrT="[Text]"/>
      <dgm:spPr>
        <a:ln>
          <a:solidFill>
            <a:srgbClr val="FB8C47"/>
          </a:solidFill>
        </a:ln>
      </dgm:spPr>
      <dgm:t>
        <a:bodyPr/>
        <a:lstStyle/>
        <a:p>
          <a:r>
            <a:rPr lang="en-US" dirty="0">
              <a:latin typeface="Georgia" panose="02040502050405020303" pitchFamily="18" charset="0"/>
            </a:rPr>
            <a:t>Li Zhou,          </a:t>
          </a:r>
        </a:p>
        <a:p>
          <a:r>
            <a:rPr lang="en-US" dirty="0">
              <a:latin typeface="Georgia" panose="02040502050405020303" pitchFamily="18" charset="0"/>
            </a:rPr>
            <a:t>Co-Investigator</a:t>
          </a:r>
        </a:p>
      </dgm:t>
    </dgm:pt>
    <dgm:pt modelId="{49E99457-C8C8-495D-841E-84F9FE8DD721}" type="parTrans" cxnId="{7CA2E515-D9FF-47D0-B369-AD1E0868D052}">
      <dgm:prSet/>
      <dgm:spPr>
        <a:ln>
          <a:solidFill>
            <a:srgbClr val="FB8C47"/>
          </a:solidFill>
        </a:ln>
      </dgm:spPr>
      <dgm:t>
        <a:bodyPr/>
        <a:lstStyle/>
        <a:p>
          <a:endParaRPr lang="en-US">
            <a:latin typeface="Georgia" panose="02040502050405020303" pitchFamily="18" charset="0"/>
          </a:endParaRPr>
        </a:p>
      </dgm:t>
    </dgm:pt>
    <dgm:pt modelId="{37D716E1-E342-4C87-9F3C-0558F70B6B64}" type="sibTrans" cxnId="{7CA2E515-D9FF-47D0-B369-AD1E0868D052}">
      <dgm:prSet/>
      <dgm:spPr/>
      <dgm:t>
        <a:bodyPr/>
        <a:lstStyle/>
        <a:p>
          <a:endParaRPr lang="en-US"/>
        </a:p>
      </dgm:t>
    </dgm:pt>
    <dgm:pt modelId="{A9A1F0B0-3A87-4918-A539-7451E2761EAF}">
      <dgm:prSet phldrT="[Text]"/>
      <dgm:spPr>
        <a:ln>
          <a:solidFill>
            <a:srgbClr val="7030A0"/>
          </a:solidFill>
        </a:ln>
      </dgm:spPr>
      <dgm:t>
        <a:bodyPr/>
        <a:lstStyle/>
        <a:p>
          <a:r>
            <a:rPr lang="en-US" dirty="0">
              <a:latin typeface="Georgia" panose="02040502050405020303" pitchFamily="18" charset="0"/>
            </a:rPr>
            <a:t>Jaiden Dumas,          Clinical Research Coordinator</a:t>
          </a:r>
        </a:p>
      </dgm:t>
    </dgm:pt>
    <dgm:pt modelId="{51494A69-6DA5-4FF7-8840-3DCE3FEC67C2}" type="parTrans" cxnId="{9D3ACC30-BEE1-4FA0-A53E-B924DA41FEBE}">
      <dgm:prSet/>
      <dgm:spPr>
        <a:ln>
          <a:solidFill>
            <a:srgbClr val="7030A0"/>
          </a:solidFill>
        </a:ln>
      </dgm:spPr>
      <dgm:t>
        <a:bodyPr/>
        <a:lstStyle/>
        <a:p>
          <a:endParaRPr lang="en-US">
            <a:latin typeface="Georgia" panose="02040502050405020303" pitchFamily="18" charset="0"/>
          </a:endParaRPr>
        </a:p>
      </dgm:t>
    </dgm:pt>
    <dgm:pt modelId="{11918669-2E12-4F5C-A8AE-FC4A16456B7C}" type="sibTrans" cxnId="{9D3ACC30-BEE1-4FA0-A53E-B924DA41FEBE}">
      <dgm:prSet/>
      <dgm:spPr/>
      <dgm:t>
        <a:bodyPr/>
        <a:lstStyle/>
        <a:p>
          <a:endParaRPr lang="en-US"/>
        </a:p>
      </dgm:t>
    </dgm:pt>
    <dgm:pt modelId="{4E3EC831-3213-49C2-95FD-AD63A3317379}">
      <dgm:prSet phldrT="[Text]"/>
      <dgm:spPr>
        <a:ln>
          <a:solidFill>
            <a:srgbClr val="7030A0"/>
          </a:solidFill>
        </a:ln>
      </dgm:spPr>
      <dgm:t>
        <a:bodyPr/>
        <a:lstStyle/>
        <a:p>
          <a:r>
            <a:rPr lang="en-US" dirty="0">
              <a:latin typeface="Georgia" panose="02040502050405020303" pitchFamily="18" charset="0"/>
            </a:rPr>
            <a:t>Ziyang He, Student</a:t>
          </a:r>
        </a:p>
      </dgm:t>
    </dgm:pt>
    <dgm:pt modelId="{D6CCC5A9-65CD-4976-9AE3-B98C911D2A9A}" type="parTrans" cxnId="{A6023472-86B5-4C00-A85C-DADEF99B70D7}">
      <dgm:prSet/>
      <dgm:spPr>
        <a:ln>
          <a:solidFill>
            <a:srgbClr val="7030A0"/>
          </a:solidFill>
        </a:ln>
      </dgm:spPr>
      <dgm:t>
        <a:bodyPr/>
        <a:lstStyle/>
        <a:p>
          <a:endParaRPr lang="en-US">
            <a:latin typeface="Georgia" panose="02040502050405020303" pitchFamily="18" charset="0"/>
          </a:endParaRPr>
        </a:p>
      </dgm:t>
    </dgm:pt>
    <dgm:pt modelId="{3EFB94E9-1343-429C-A63D-F9298A354429}" type="sibTrans" cxnId="{A6023472-86B5-4C00-A85C-DADEF99B70D7}">
      <dgm:prSet/>
      <dgm:spPr/>
      <dgm:t>
        <a:bodyPr/>
        <a:lstStyle/>
        <a:p>
          <a:endParaRPr lang="en-US"/>
        </a:p>
      </dgm:t>
    </dgm:pt>
    <dgm:pt modelId="{D46963BC-C08C-4AE8-B2E1-E10705402155}">
      <dgm:prSet phldrT="[Text]"/>
      <dgm:spPr>
        <a:ln>
          <a:solidFill>
            <a:srgbClr val="FB8C47"/>
          </a:solidFill>
        </a:ln>
      </dgm:spPr>
      <dgm:t>
        <a:bodyPr/>
        <a:lstStyle/>
        <a:p>
          <a:r>
            <a:rPr lang="en-US" dirty="0">
              <a:latin typeface="Georgia" panose="02040502050405020303" pitchFamily="18" charset="0"/>
            </a:rPr>
            <a:t>Suzanne Blackley, Applications Analyst</a:t>
          </a:r>
        </a:p>
      </dgm:t>
    </dgm:pt>
    <dgm:pt modelId="{B07699B0-2625-4FE0-B402-7DDE91654AEB}" type="parTrans" cxnId="{4CB6467B-39EF-458C-98D0-58FD624E82DF}">
      <dgm:prSet/>
      <dgm:spPr>
        <a:ln>
          <a:solidFill>
            <a:srgbClr val="FB8C47"/>
          </a:solidFill>
        </a:ln>
      </dgm:spPr>
      <dgm:t>
        <a:bodyPr/>
        <a:lstStyle/>
        <a:p>
          <a:endParaRPr lang="en-US">
            <a:latin typeface="Georgia" panose="02040502050405020303" pitchFamily="18" charset="0"/>
          </a:endParaRPr>
        </a:p>
      </dgm:t>
    </dgm:pt>
    <dgm:pt modelId="{F2D9F47C-640B-4EF1-BDC1-495F731CA17F}" type="sibTrans" cxnId="{4CB6467B-39EF-458C-98D0-58FD624E82DF}">
      <dgm:prSet/>
      <dgm:spPr/>
      <dgm:t>
        <a:bodyPr/>
        <a:lstStyle/>
        <a:p>
          <a:endParaRPr lang="en-US"/>
        </a:p>
      </dgm:t>
    </dgm:pt>
    <dgm:pt modelId="{C1B2C992-84C4-4CB4-8958-7E2114C5B00E}">
      <dgm:prSet phldrT="[Text]"/>
      <dgm:spPr>
        <a:ln>
          <a:solidFill>
            <a:srgbClr val="FB8C47"/>
          </a:solidFill>
        </a:ln>
      </dgm:spPr>
      <dgm:t>
        <a:bodyPr/>
        <a:lstStyle/>
        <a:p>
          <a:r>
            <a:rPr lang="en-US" dirty="0">
              <a:latin typeface="Georgia" panose="02040502050405020303" pitchFamily="18" charset="0"/>
            </a:rPr>
            <a:t>John Laurentiev, Applications Analyst</a:t>
          </a:r>
        </a:p>
      </dgm:t>
    </dgm:pt>
    <dgm:pt modelId="{5DC92DAE-C8D7-4A41-9CC7-A2C0F645ADED}" type="parTrans" cxnId="{96C18337-E877-4449-8831-9DC0475BE682}">
      <dgm:prSet/>
      <dgm:spPr>
        <a:ln>
          <a:solidFill>
            <a:srgbClr val="FB8C47"/>
          </a:solidFill>
        </a:ln>
      </dgm:spPr>
      <dgm:t>
        <a:bodyPr/>
        <a:lstStyle/>
        <a:p>
          <a:endParaRPr lang="en-US">
            <a:latin typeface="Georgia" panose="02040502050405020303" pitchFamily="18" charset="0"/>
          </a:endParaRPr>
        </a:p>
      </dgm:t>
    </dgm:pt>
    <dgm:pt modelId="{5FC0F2DD-CABB-4FD4-9F78-5BF19109ECF1}" type="sibTrans" cxnId="{96C18337-E877-4449-8831-9DC0475BE682}">
      <dgm:prSet/>
      <dgm:spPr/>
      <dgm:t>
        <a:bodyPr/>
        <a:lstStyle/>
        <a:p>
          <a:endParaRPr lang="en-US"/>
        </a:p>
      </dgm:t>
    </dgm:pt>
    <dgm:pt modelId="{0A517A27-9D36-43F5-92BC-572B39AA4430}">
      <dgm:prSet phldrT="[Text]"/>
      <dgm:spPr>
        <a:solidFill>
          <a:srgbClr val="CC0099"/>
        </a:solidFill>
      </dgm:spPr>
      <dgm:t>
        <a:bodyPr/>
        <a:lstStyle/>
        <a:p>
          <a:r>
            <a:rPr lang="en-US" dirty="0">
              <a:latin typeface="Georgia" panose="02040502050405020303" pitchFamily="18" charset="0"/>
            </a:rPr>
            <a:t>FDA</a:t>
          </a:r>
        </a:p>
      </dgm:t>
    </dgm:pt>
    <dgm:pt modelId="{AC8F19E5-532C-4E1B-9DB3-833989767CED}" type="parTrans" cxnId="{27B9D0D4-07B2-4913-A4D6-BC54CCA9A787}">
      <dgm:prSet/>
      <dgm:spPr/>
      <dgm:t>
        <a:bodyPr/>
        <a:lstStyle/>
        <a:p>
          <a:endParaRPr lang="en-US"/>
        </a:p>
      </dgm:t>
    </dgm:pt>
    <dgm:pt modelId="{09D3C859-72E4-4CB9-A390-1DF64A2CC067}" type="sibTrans" cxnId="{27B9D0D4-07B2-4913-A4D6-BC54CCA9A787}">
      <dgm:prSet/>
      <dgm:spPr/>
      <dgm:t>
        <a:bodyPr/>
        <a:lstStyle/>
        <a:p>
          <a:endParaRPr lang="en-US"/>
        </a:p>
      </dgm:t>
    </dgm:pt>
    <dgm:pt modelId="{9084DF77-EBF3-4D92-B36B-D8C0A180CB6E}">
      <dgm:prSet phldrT="[Text]"/>
      <dgm:spPr>
        <a:noFill/>
        <a:ln>
          <a:solidFill>
            <a:srgbClr val="CC0099"/>
          </a:solidFill>
        </a:ln>
      </dgm:spPr>
      <dgm:t>
        <a:bodyPr/>
        <a:lstStyle/>
        <a:p>
          <a:r>
            <a:rPr lang="en-US" dirty="0">
              <a:latin typeface="Georgia" panose="02040502050405020303" pitchFamily="18" charset="0"/>
            </a:rPr>
            <a:t>Sarah Dutcher</a:t>
          </a:r>
        </a:p>
      </dgm:t>
    </dgm:pt>
    <dgm:pt modelId="{9DABF0D1-D1A5-4AB6-9C2E-88291F2DEB02}" type="parTrans" cxnId="{A0EEA092-8F0D-4D29-A181-065998F4FEF3}">
      <dgm:prSet/>
      <dgm:spPr>
        <a:ln>
          <a:solidFill>
            <a:srgbClr val="CC0099"/>
          </a:solidFill>
        </a:ln>
      </dgm:spPr>
      <dgm:t>
        <a:bodyPr/>
        <a:lstStyle/>
        <a:p>
          <a:endParaRPr lang="en-US">
            <a:latin typeface="Georgia" panose="02040502050405020303" pitchFamily="18" charset="0"/>
          </a:endParaRPr>
        </a:p>
      </dgm:t>
    </dgm:pt>
    <dgm:pt modelId="{39CDB0F2-8047-4BF1-A8CF-D9597771B88F}" type="sibTrans" cxnId="{A0EEA092-8F0D-4D29-A181-065998F4FEF3}">
      <dgm:prSet/>
      <dgm:spPr/>
      <dgm:t>
        <a:bodyPr/>
        <a:lstStyle/>
        <a:p>
          <a:endParaRPr lang="en-US"/>
        </a:p>
      </dgm:t>
    </dgm:pt>
    <dgm:pt modelId="{F28C9695-C39F-49EC-9110-234D092B2A13}">
      <dgm:prSet phldrT="[Text]"/>
      <dgm:spPr>
        <a:noFill/>
        <a:ln>
          <a:solidFill>
            <a:srgbClr val="CC0099"/>
          </a:solidFill>
        </a:ln>
      </dgm:spPr>
      <dgm:t>
        <a:bodyPr/>
        <a:lstStyle/>
        <a:p>
          <a:r>
            <a:rPr lang="en-US" dirty="0">
              <a:latin typeface="Georgia" panose="02040502050405020303" pitchFamily="18" charset="0"/>
            </a:rPr>
            <a:t>Efe Eworuke</a:t>
          </a:r>
        </a:p>
      </dgm:t>
    </dgm:pt>
    <dgm:pt modelId="{B8C14E41-5519-4B70-BBA4-A3A4E7C29269}" type="parTrans" cxnId="{26016676-3EB1-4732-B6A5-9C4B167C4F61}">
      <dgm:prSet/>
      <dgm:spPr>
        <a:ln>
          <a:solidFill>
            <a:srgbClr val="CC0099"/>
          </a:solidFill>
        </a:ln>
      </dgm:spPr>
      <dgm:t>
        <a:bodyPr/>
        <a:lstStyle/>
        <a:p>
          <a:endParaRPr lang="en-US">
            <a:latin typeface="Georgia" panose="02040502050405020303" pitchFamily="18" charset="0"/>
          </a:endParaRPr>
        </a:p>
      </dgm:t>
    </dgm:pt>
    <dgm:pt modelId="{3EFA86ED-8A40-4EA0-886B-0E748581F81F}" type="sibTrans" cxnId="{26016676-3EB1-4732-B6A5-9C4B167C4F61}">
      <dgm:prSet/>
      <dgm:spPr/>
      <dgm:t>
        <a:bodyPr/>
        <a:lstStyle/>
        <a:p>
          <a:endParaRPr lang="en-US"/>
        </a:p>
      </dgm:t>
    </dgm:pt>
    <dgm:pt modelId="{B21E8385-1A27-4733-BC5B-68B09DB8A9F5}">
      <dgm:prSet phldrT="[Text]"/>
      <dgm:spPr>
        <a:noFill/>
        <a:ln>
          <a:solidFill>
            <a:srgbClr val="CC0099"/>
          </a:solidFill>
        </a:ln>
      </dgm:spPr>
      <dgm:t>
        <a:bodyPr/>
        <a:lstStyle/>
        <a:p>
          <a:r>
            <a:rPr lang="en-US" dirty="0">
              <a:latin typeface="Georgia" panose="02040502050405020303" pitchFamily="18" charset="0"/>
            </a:rPr>
            <a:t>Aida Kuzucan</a:t>
          </a:r>
        </a:p>
      </dgm:t>
    </dgm:pt>
    <dgm:pt modelId="{65BA8F5C-2C32-48C6-8563-ECAF650F2D83}" type="parTrans" cxnId="{AC3D9C82-FEB9-4243-A159-5978630BFAE5}">
      <dgm:prSet/>
      <dgm:spPr>
        <a:ln>
          <a:solidFill>
            <a:srgbClr val="CC0099"/>
          </a:solidFill>
        </a:ln>
      </dgm:spPr>
      <dgm:t>
        <a:bodyPr/>
        <a:lstStyle/>
        <a:p>
          <a:endParaRPr lang="en-US">
            <a:latin typeface="Georgia" panose="02040502050405020303" pitchFamily="18" charset="0"/>
          </a:endParaRPr>
        </a:p>
      </dgm:t>
    </dgm:pt>
    <dgm:pt modelId="{FDB482D5-B1B6-4955-A6CA-FA1D9CB32D4D}" type="sibTrans" cxnId="{AC3D9C82-FEB9-4243-A159-5978630BFAE5}">
      <dgm:prSet/>
      <dgm:spPr/>
      <dgm:t>
        <a:bodyPr/>
        <a:lstStyle/>
        <a:p>
          <a:endParaRPr lang="en-US"/>
        </a:p>
      </dgm:t>
    </dgm:pt>
    <dgm:pt modelId="{43817880-02E8-48D3-9C9C-FE37F6D765D5}">
      <dgm:prSet phldrT="[Text]"/>
      <dgm:spPr>
        <a:ln>
          <a:solidFill>
            <a:srgbClr val="C00000"/>
          </a:solidFill>
        </a:ln>
      </dgm:spPr>
      <dgm:t>
        <a:bodyPr/>
        <a:lstStyle/>
        <a:p>
          <a:r>
            <a:rPr lang="en-US" dirty="0">
              <a:latin typeface="Georgia" panose="02040502050405020303" pitchFamily="18" charset="0"/>
            </a:rPr>
            <a:t>Jill Whitaker, Data Analyst</a:t>
          </a:r>
        </a:p>
      </dgm:t>
    </dgm:pt>
    <dgm:pt modelId="{7FA4642A-D250-41C7-84B0-C4853F62D4E5}" type="parTrans" cxnId="{5C6FFF57-0321-4B4F-BE7E-937AB9500658}">
      <dgm:prSet/>
      <dgm:spPr>
        <a:ln>
          <a:solidFill>
            <a:srgbClr val="C00000"/>
          </a:solidFill>
        </a:ln>
      </dgm:spPr>
      <dgm:t>
        <a:bodyPr/>
        <a:lstStyle/>
        <a:p>
          <a:endParaRPr lang="en-US">
            <a:latin typeface="Georgia" panose="02040502050405020303" pitchFamily="18" charset="0"/>
          </a:endParaRPr>
        </a:p>
      </dgm:t>
    </dgm:pt>
    <dgm:pt modelId="{4AEEE557-AD0B-47AB-AB43-B3AAAA2E3F37}" type="sibTrans" cxnId="{5C6FFF57-0321-4B4F-BE7E-937AB9500658}">
      <dgm:prSet/>
      <dgm:spPr/>
      <dgm:t>
        <a:bodyPr/>
        <a:lstStyle/>
        <a:p>
          <a:endParaRPr lang="en-US"/>
        </a:p>
      </dgm:t>
    </dgm:pt>
    <dgm:pt modelId="{CCC6BFC8-6DFF-4A1D-B874-3E63E6C6BB73}">
      <dgm:prSet phldrT="[Text]"/>
      <dgm:spPr>
        <a:ln>
          <a:solidFill>
            <a:srgbClr val="C00000"/>
          </a:solidFill>
        </a:ln>
      </dgm:spPr>
      <dgm:t>
        <a:bodyPr/>
        <a:lstStyle/>
        <a:p>
          <a:r>
            <a:rPr lang="en-US" dirty="0">
              <a:latin typeface="Georgia" panose="02040502050405020303" pitchFamily="18" charset="0"/>
            </a:rPr>
            <a:t>Tina French, Data Analyst</a:t>
          </a:r>
        </a:p>
      </dgm:t>
    </dgm:pt>
    <dgm:pt modelId="{DAF0825C-61CB-4CDB-B96A-CF704C63A7FD}" type="parTrans" cxnId="{690DB679-335A-4BDF-AFCD-4A6D3F7857C6}">
      <dgm:prSet/>
      <dgm:spPr>
        <a:ln>
          <a:solidFill>
            <a:srgbClr val="C00000"/>
          </a:solidFill>
        </a:ln>
      </dgm:spPr>
      <dgm:t>
        <a:bodyPr/>
        <a:lstStyle/>
        <a:p>
          <a:endParaRPr lang="en-US">
            <a:latin typeface="Georgia" panose="02040502050405020303" pitchFamily="18" charset="0"/>
          </a:endParaRPr>
        </a:p>
      </dgm:t>
    </dgm:pt>
    <dgm:pt modelId="{9B537BF6-FEE2-4AE3-880D-8B617907EC46}" type="sibTrans" cxnId="{690DB679-335A-4BDF-AFCD-4A6D3F7857C6}">
      <dgm:prSet/>
      <dgm:spPr/>
      <dgm:t>
        <a:bodyPr/>
        <a:lstStyle/>
        <a:p>
          <a:endParaRPr lang="en-US"/>
        </a:p>
      </dgm:t>
    </dgm:pt>
    <dgm:pt modelId="{B99C50CF-91BF-4EF7-9EA7-4999A50E802E}">
      <dgm:prSet phldrT="[Text]"/>
      <dgm:spPr>
        <a:ln>
          <a:solidFill>
            <a:srgbClr val="C00000"/>
          </a:solidFill>
        </a:ln>
      </dgm:spPr>
      <dgm:t>
        <a:bodyPr/>
        <a:lstStyle/>
        <a:p>
          <a:r>
            <a:rPr lang="en-US" dirty="0">
              <a:latin typeface="Georgia" panose="02040502050405020303" pitchFamily="18" charset="0"/>
            </a:rPr>
            <a:t>Liz Hanchrow, Senior Application Analyst</a:t>
          </a:r>
        </a:p>
      </dgm:t>
    </dgm:pt>
    <dgm:pt modelId="{4F320880-5261-4FCD-9E0E-95EA38531189}" type="parTrans" cxnId="{8B71AF58-35E2-4F65-BC1D-9C5F23548044}">
      <dgm:prSet/>
      <dgm:spPr>
        <a:solidFill>
          <a:srgbClr val="C00000"/>
        </a:solidFill>
        <a:ln>
          <a:solidFill>
            <a:srgbClr val="C00000"/>
          </a:solidFill>
        </a:ln>
      </dgm:spPr>
      <dgm:t>
        <a:bodyPr/>
        <a:lstStyle/>
        <a:p>
          <a:endParaRPr lang="en-US">
            <a:latin typeface="Georgia" panose="02040502050405020303" pitchFamily="18" charset="0"/>
          </a:endParaRPr>
        </a:p>
      </dgm:t>
    </dgm:pt>
    <dgm:pt modelId="{2E257A68-F8B2-4D1D-BA24-0373757DA229}" type="sibTrans" cxnId="{8B71AF58-35E2-4F65-BC1D-9C5F23548044}">
      <dgm:prSet/>
      <dgm:spPr/>
      <dgm:t>
        <a:bodyPr/>
        <a:lstStyle/>
        <a:p>
          <a:endParaRPr lang="en-US"/>
        </a:p>
      </dgm:t>
    </dgm:pt>
    <dgm:pt modelId="{1B1932AD-02C1-4205-9E5C-793DAF8BD601}">
      <dgm:prSet phldrT="[Text]" custT="1"/>
      <dgm:spPr>
        <a:noFill/>
        <a:ln>
          <a:solidFill>
            <a:srgbClr val="7030A0"/>
          </a:solidFill>
        </a:ln>
      </dgm:spPr>
      <dgm:t>
        <a:bodyPr/>
        <a:lstStyle/>
        <a:p>
          <a:r>
            <a:rPr lang="en-US" sz="1100" dirty="0">
              <a:latin typeface="Georgia" panose="02040502050405020303" pitchFamily="18" charset="0"/>
            </a:rPr>
            <a:t>R</a:t>
          </a:r>
        </a:p>
        <a:p>
          <a:r>
            <a:rPr lang="en-US" sz="1200" dirty="0">
              <a:solidFill>
                <a:schemeClr val="tx1"/>
              </a:solidFill>
              <a:latin typeface="Georgia" panose="02040502050405020303" pitchFamily="18" charset="0"/>
            </a:rPr>
            <a:t>Tyler Erikson, Statistician</a:t>
          </a:r>
          <a:r>
            <a:rPr lang="en-US" sz="1500" dirty="0">
              <a:latin typeface="Georgia" panose="02040502050405020303" pitchFamily="18" charset="0"/>
            </a:rPr>
            <a:t>,      Statistician</a:t>
          </a:r>
        </a:p>
      </dgm:t>
    </dgm:pt>
    <dgm:pt modelId="{30E40339-BD55-4572-AB4F-55997B9789B8}" type="parTrans" cxnId="{F7FEB296-4BE8-4BA8-A3D7-988A855C331E}">
      <dgm:prSet/>
      <dgm:spPr/>
      <dgm:t>
        <a:bodyPr/>
        <a:lstStyle/>
        <a:p>
          <a:endParaRPr lang="en-US"/>
        </a:p>
      </dgm:t>
    </dgm:pt>
    <dgm:pt modelId="{3F9BE182-9D3A-47F2-93D9-975E80394348}" type="sibTrans" cxnId="{F7FEB296-4BE8-4BA8-A3D7-988A855C331E}">
      <dgm:prSet/>
      <dgm:spPr/>
      <dgm:t>
        <a:bodyPr/>
        <a:lstStyle/>
        <a:p>
          <a:endParaRPr lang="en-US"/>
        </a:p>
      </dgm:t>
    </dgm:pt>
    <dgm:pt modelId="{56E8AAC3-0528-41E8-9850-A65965182E6D}" type="pres">
      <dgm:prSet presAssocID="{1F073241-2020-48CC-87DC-650F85D8EA98}" presName="diagram" presStyleCnt="0">
        <dgm:presLayoutVars>
          <dgm:chPref val="1"/>
          <dgm:dir/>
          <dgm:animOne val="branch"/>
          <dgm:animLvl val="lvl"/>
          <dgm:resizeHandles/>
        </dgm:presLayoutVars>
      </dgm:prSet>
      <dgm:spPr/>
    </dgm:pt>
    <dgm:pt modelId="{2DB9F68C-1C5F-4E91-96C0-21B05A100D48}" type="pres">
      <dgm:prSet presAssocID="{4D9AA03D-3356-42C4-9154-46EF67112C94}" presName="root" presStyleCnt="0"/>
      <dgm:spPr/>
    </dgm:pt>
    <dgm:pt modelId="{586D39BF-08B2-4055-B9CF-B7C620D31DEC}" type="pres">
      <dgm:prSet presAssocID="{4D9AA03D-3356-42C4-9154-46EF67112C94}" presName="rootComposite" presStyleCnt="0"/>
      <dgm:spPr/>
    </dgm:pt>
    <dgm:pt modelId="{F20EE161-4114-4353-8E51-DF433F396548}" type="pres">
      <dgm:prSet presAssocID="{4D9AA03D-3356-42C4-9154-46EF67112C94}" presName="rootText" presStyleLbl="node1" presStyleIdx="0" presStyleCnt="6" custLinFactNeighborX="-13604"/>
      <dgm:spPr/>
    </dgm:pt>
    <dgm:pt modelId="{D6317438-9860-48A5-97A4-426B2434A90B}" type="pres">
      <dgm:prSet presAssocID="{4D9AA03D-3356-42C4-9154-46EF67112C94}" presName="rootConnector" presStyleLbl="node1" presStyleIdx="0" presStyleCnt="6"/>
      <dgm:spPr/>
    </dgm:pt>
    <dgm:pt modelId="{D81C0DE7-C855-4B98-9FF0-F1F44FAB4B05}" type="pres">
      <dgm:prSet presAssocID="{4D9AA03D-3356-42C4-9154-46EF67112C94}" presName="childShape" presStyleCnt="0"/>
      <dgm:spPr/>
    </dgm:pt>
    <dgm:pt modelId="{6F932B10-EC10-403C-9DB4-EE7B82F6DDAC}" type="pres">
      <dgm:prSet presAssocID="{CC0AFB32-FB2B-4654-86E1-47BD00F5931A}" presName="Name13" presStyleLbl="parChTrans1D2" presStyleIdx="0" presStyleCnt="20"/>
      <dgm:spPr/>
    </dgm:pt>
    <dgm:pt modelId="{7D479F1C-CE39-4493-AD30-3CC5D4076FB0}" type="pres">
      <dgm:prSet presAssocID="{8CD88C4E-9735-442C-B47C-322D211635D8}" presName="childText" presStyleLbl="bgAcc1" presStyleIdx="0" presStyleCnt="20" custLinFactNeighborX="-17005">
        <dgm:presLayoutVars>
          <dgm:bulletEnabled val="1"/>
        </dgm:presLayoutVars>
      </dgm:prSet>
      <dgm:spPr/>
    </dgm:pt>
    <dgm:pt modelId="{02B5B177-6E82-44DD-A3B5-4E86B196E454}" type="pres">
      <dgm:prSet presAssocID="{13F30933-D28E-48D3-B7D2-08BBE8C32036}" presName="Name13" presStyleLbl="parChTrans1D2" presStyleIdx="1" presStyleCnt="20"/>
      <dgm:spPr/>
    </dgm:pt>
    <dgm:pt modelId="{8B3D9013-457C-4ABE-BCA5-FFA78AEB6B51}" type="pres">
      <dgm:prSet presAssocID="{99303D45-9237-476D-A7C2-1AA8F9BA8FDC}" presName="childText" presStyleLbl="bgAcc1" presStyleIdx="1" presStyleCnt="20" custLinFactNeighborX="-17005">
        <dgm:presLayoutVars>
          <dgm:bulletEnabled val="1"/>
        </dgm:presLayoutVars>
      </dgm:prSet>
      <dgm:spPr/>
    </dgm:pt>
    <dgm:pt modelId="{3A959CFD-F836-4858-84DF-DE2047FF8320}" type="pres">
      <dgm:prSet presAssocID="{F6DD4A70-6C2B-412C-B521-B7567FF37151}" presName="root" presStyleCnt="0"/>
      <dgm:spPr/>
    </dgm:pt>
    <dgm:pt modelId="{BEE0672F-8A73-4378-90BD-B920066912ED}" type="pres">
      <dgm:prSet presAssocID="{F6DD4A70-6C2B-412C-B521-B7567FF37151}" presName="rootComposite" presStyleCnt="0"/>
      <dgm:spPr/>
    </dgm:pt>
    <dgm:pt modelId="{42C28B52-69D5-44C4-B37B-8C3B688726CD}" type="pres">
      <dgm:prSet presAssocID="{F6DD4A70-6C2B-412C-B521-B7567FF37151}" presName="rootText" presStyleLbl="node1" presStyleIdx="1" presStyleCnt="6" custLinFactNeighborX="-26729" custLinFactNeighborY="-331"/>
      <dgm:spPr/>
    </dgm:pt>
    <dgm:pt modelId="{F959B077-BF1C-4629-891C-E221F378C477}" type="pres">
      <dgm:prSet presAssocID="{F6DD4A70-6C2B-412C-B521-B7567FF37151}" presName="rootConnector" presStyleLbl="node1" presStyleIdx="1" presStyleCnt="6"/>
      <dgm:spPr/>
    </dgm:pt>
    <dgm:pt modelId="{14BFF2C8-3C31-4751-A4B5-B53F6B06D5E3}" type="pres">
      <dgm:prSet presAssocID="{F6DD4A70-6C2B-412C-B521-B7567FF37151}" presName="childShape" presStyleCnt="0"/>
      <dgm:spPr/>
    </dgm:pt>
    <dgm:pt modelId="{D1B76B93-4C23-479A-A921-D7F87FFAE3C4}" type="pres">
      <dgm:prSet presAssocID="{9EFEDBB8-11F7-45E0-B0A3-9F1C5D96E10B}" presName="Name13" presStyleLbl="parChTrans1D2" presStyleIdx="2" presStyleCnt="20"/>
      <dgm:spPr/>
    </dgm:pt>
    <dgm:pt modelId="{A71DF892-1685-446B-9CC6-21B9F59D49BF}" type="pres">
      <dgm:prSet presAssocID="{298DA03D-DDE1-4A90-9D63-0E716E4B31A7}" presName="childText" presStyleLbl="bgAcc1" presStyleIdx="2" presStyleCnt="20" custLinFactNeighborX="-38289" custLinFactNeighborY="-11307">
        <dgm:presLayoutVars>
          <dgm:bulletEnabled val="1"/>
        </dgm:presLayoutVars>
      </dgm:prSet>
      <dgm:spPr/>
    </dgm:pt>
    <dgm:pt modelId="{07366003-2D81-43F3-B8A5-A82DEF7284C5}" type="pres">
      <dgm:prSet presAssocID="{7EC44836-DD6C-4139-9AF8-661BFC7961D7}" presName="Name13" presStyleLbl="parChTrans1D2" presStyleIdx="3" presStyleCnt="20"/>
      <dgm:spPr/>
    </dgm:pt>
    <dgm:pt modelId="{11EC11F7-1C22-448B-9004-9E9475B588B3}" type="pres">
      <dgm:prSet presAssocID="{EC35B18B-CC8F-42FE-B2FF-9832C1063EDB}" presName="childText" presStyleLbl="bgAcc1" presStyleIdx="3" presStyleCnt="20" custLinFactNeighborX="-33412" custLinFactNeighborY="3164">
        <dgm:presLayoutVars>
          <dgm:bulletEnabled val="1"/>
        </dgm:presLayoutVars>
      </dgm:prSet>
      <dgm:spPr/>
    </dgm:pt>
    <dgm:pt modelId="{729329F4-2D3E-4B0E-8DC4-2CCC9245EAEA}" type="pres">
      <dgm:prSet presAssocID="{DE05E7D1-7B57-47CD-BCBD-15B4ECF01246}" presName="Name13" presStyleLbl="parChTrans1D2" presStyleIdx="4" presStyleCnt="20"/>
      <dgm:spPr/>
    </dgm:pt>
    <dgm:pt modelId="{6D7326D8-82EB-41B2-A250-7E2D0D82A66D}" type="pres">
      <dgm:prSet presAssocID="{AF7CB39D-737C-4139-9E8A-6E00B978F179}" presName="childText" presStyleLbl="bgAcc1" presStyleIdx="4" presStyleCnt="20" custLinFactNeighborX="-33412" custLinFactNeighborY="4597">
        <dgm:presLayoutVars>
          <dgm:bulletEnabled val="1"/>
        </dgm:presLayoutVars>
      </dgm:prSet>
      <dgm:spPr/>
    </dgm:pt>
    <dgm:pt modelId="{B4A0A552-553E-4237-9B68-F944C3231D48}" type="pres">
      <dgm:prSet presAssocID="{DD7AA106-A5B8-415F-A854-CCB515900756}" presName="Name13" presStyleLbl="parChTrans1D2" presStyleIdx="5" presStyleCnt="20"/>
      <dgm:spPr/>
    </dgm:pt>
    <dgm:pt modelId="{B26CA930-3AE2-43D4-8BB2-7ECCB33632F5}" type="pres">
      <dgm:prSet presAssocID="{3B046500-277A-4B99-A177-D8B341A687A1}" presName="childText" presStyleLbl="bgAcc1" presStyleIdx="5" presStyleCnt="20" custLinFactNeighborX="-33412" custLinFactNeighborY="1623">
        <dgm:presLayoutVars>
          <dgm:bulletEnabled val="1"/>
        </dgm:presLayoutVars>
      </dgm:prSet>
      <dgm:spPr/>
    </dgm:pt>
    <dgm:pt modelId="{23BE571C-A355-4F64-AABB-FC496D96F6D8}" type="pres">
      <dgm:prSet presAssocID="{51494A69-6DA5-4FF7-8840-3DCE3FEC67C2}" presName="Name13" presStyleLbl="parChTrans1D2" presStyleIdx="6" presStyleCnt="20"/>
      <dgm:spPr/>
    </dgm:pt>
    <dgm:pt modelId="{568A3C1F-A2B2-4014-801D-EC3613757D2A}" type="pres">
      <dgm:prSet presAssocID="{A9A1F0B0-3A87-4918-A539-7451E2761EAF}" presName="childText" presStyleLbl="bgAcc1" presStyleIdx="6" presStyleCnt="20" custLinFactY="15941" custLinFactNeighborX="-32499" custLinFactNeighborY="100000">
        <dgm:presLayoutVars>
          <dgm:bulletEnabled val="1"/>
        </dgm:presLayoutVars>
      </dgm:prSet>
      <dgm:spPr/>
    </dgm:pt>
    <dgm:pt modelId="{4855BF11-015E-4856-A780-F4F4E3FB1777}" type="pres">
      <dgm:prSet presAssocID="{D6CCC5A9-65CD-4976-9AE3-B98C911D2A9A}" presName="Name13" presStyleLbl="parChTrans1D2" presStyleIdx="7" presStyleCnt="20"/>
      <dgm:spPr/>
    </dgm:pt>
    <dgm:pt modelId="{91483CE0-9FB1-45AD-B628-79AEF693387B}" type="pres">
      <dgm:prSet presAssocID="{4E3EC831-3213-49C2-95FD-AD63A3317379}" presName="childText" presStyleLbl="bgAcc1" presStyleIdx="7" presStyleCnt="20" custLinFactY="-30033" custLinFactNeighborX="-32482" custLinFactNeighborY="-100000">
        <dgm:presLayoutVars>
          <dgm:bulletEnabled val="1"/>
        </dgm:presLayoutVars>
      </dgm:prSet>
      <dgm:spPr/>
    </dgm:pt>
    <dgm:pt modelId="{20A911F6-DC7E-4FCE-9126-2252F34CC5BF}" type="pres">
      <dgm:prSet presAssocID="{9B50184F-71E7-46C0-AF3E-80D9BEF8114B}" presName="root" presStyleCnt="0"/>
      <dgm:spPr/>
    </dgm:pt>
    <dgm:pt modelId="{D208BE06-F89F-4C51-9506-25EDA06EA390}" type="pres">
      <dgm:prSet presAssocID="{9B50184F-71E7-46C0-AF3E-80D9BEF8114B}" presName="rootComposite" presStyleCnt="0"/>
      <dgm:spPr/>
    </dgm:pt>
    <dgm:pt modelId="{1E0F967D-CA81-4569-B6CE-3E2CF5FB3E58}" type="pres">
      <dgm:prSet presAssocID="{9B50184F-71E7-46C0-AF3E-80D9BEF8114B}" presName="rootText" presStyleLbl="node1" presStyleIdx="2" presStyleCnt="6" custLinFactNeighborX="-36950" custLinFactNeighborY="2920"/>
      <dgm:spPr/>
    </dgm:pt>
    <dgm:pt modelId="{9F2E0179-EBF2-4291-923B-5043D233FDB0}" type="pres">
      <dgm:prSet presAssocID="{9B50184F-71E7-46C0-AF3E-80D9BEF8114B}" presName="rootConnector" presStyleLbl="node1" presStyleIdx="2" presStyleCnt="6"/>
      <dgm:spPr/>
    </dgm:pt>
    <dgm:pt modelId="{8018AA22-BBF4-406A-BEB3-8C738E52405E}" type="pres">
      <dgm:prSet presAssocID="{9B50184F-71E7-46C0-AF3E-80D9BEF8114B}" presName="childShape" presStyleCnt="0"/>
      <dgm:spPr/>
    </dgm:pt>
    <dgm:pt modelId="{6665271F-2551-4FEF-A3AF-570163ACCE77}" type="pres">
      <dgm:prSet presAssocID="{29FB1F65-1172-43F4-ACC1-0565723D91F9}" presName="Name13" presStyleLbl="parChTrans1D2" presStyleIdx="8" presStyleCnt="20"/>
      <dgm:spPr/>
    </dgm:pt>
    <dgm:pt modelId="{2141655C-4B98-4848-A306-FB7356194401}" type="pres">
      <dgm:prSet presAssocID="{9CD80388-4021-48CB-BE34-F46E761ECFA8}" presName="childText" presStyleLbl="bgAcc1" presStyleIdx="8" presStyleCnt="20" custLinFactNeighborX="-46172" custLinFactNeighborY="2920">
        <dgm:presLayoutVars>
          <dgm:bulletEnabled val="1"/>
        </dgm:presLayoutVars>
      </dgm:prSet>
      <dgm:spPr/>
    </dgm:pt>
    <dgm:pt modelId="{82D4BBD4-19AB-47D0-9B7D-AE9473911DA5}" type="pres">
      <dgm:prSet presAssocID="{69694BD6-D043-495A-B4EA-9C4C759DAED7}" presName="Name13" presStyleLbl="parChTrans1D2" presStyleIdx="9" presStyleCnt="20"/>
      <dgm:spPr/>
    </dgm:pt>
    <dgm:pt modelId="{19B5BD38-27D6-49B7-8A50-A828E259D772}" type="pres">
      <dgm:prSet presAssocID="{1E2E47C3-7AA8-4B50-8766-30C610D4CBA6}" presName="childText" presStyleLbl="bgAcc1" presStyleIdx="9" presStyleCnt="20" custLinFactNeighborX="-46172" custLinFactNeighborY="2920">
        <dgm:presLayoutVars>
          <dgm:bulletEnabled val="1"/>
        </dgm:presLayoutVars>
      </dgm:prSet>
      <dgm:spPr/>
    </dgm:pt>
    <dgm:pt modelId="{624093C2-250B-4E82-B301-E1BE7913754F}" type="pres">
      <dgm:prSet presAssocID="{91843721-FA5B-4DD2-AE7C-19C7FE958773}" presName="Name13" presStyleLbl="parChTrans1D2" presStyleIdx="10" presStyleCnt="20"/>
      <dgm:spPr/>
    </dgm:pt>
    <dgm:pt modelId="{E36E7530-99B6-44B0-A659-3B07778B7527}" type="pres">
      <dgm:prSet presAssocID="{07B98D6D-EBDB-4AA1-8419-D9196F5D5684}" presName="childText" presStyleLbl="bgAcc1" presStyleIdx="10" presStyleCnt="20" custLinFactNeighborX="-46172" custLinFactNeighborY="2920">
        <dgm:presLayoutVars>
          <dgm:bulletEnabled val="1"/>
        </dgm:presLayoutVars>
      </dgm:prSet>
      <dgm:spPr/>
    </dgm:pt>
    <dgm:pt modelId="{58C7FFDC-B5E5-4A81-922E-91044B16D5A9}" type="pres">
      <dgm:prSet presAssocID="{7FA4642A-D250-41C7-84B0-C4853F62D4E5}" presName="Name13" presStyleLbl="parChTrans1D2" presStyleIdx="11" presStyleCnt="20"/>
      <dgm:spPr/>
    </dgm:pt>
    <dgm:pt modelId="{FD4F1128-E462-471E-A802-875676FD26CC}" type="pres">
      <dgm:prSet presAssocID="{43817880-02E8-48D3-9C9C-FE37F6D765D5}" presName="childText" presStyleLbl="bgAcc1" presStyleIdx="11" presStyleCnt="20" custLinFactNeighborX="-45498" custLinFactNeighborY="4151">
        <dgm:presLayoutVars>
          <dgm:bulletEnabled val="1"/>
        </dgm:presLayoutVars>
      </dgm:prSet>
      <dgm:spPr/>
    </dgm:pt>
    <dgm:pt modelId="{991AE967-44F4-42A4-8E42-DF2E6030CBD8}" type="pres">
      <dgm:prSet presAssocID="{DAF0825C-61CB-4CDB-B96A-CF704C63A7FD}" presName="Name13" presStyleLbl="parChTrans1D2" presStyleIdx="12" presStyleCnt="20"/>
      <dgm:spPr/>
    </dgm:pt>
    <dgm:pt modelId="{CDE6318C-6436-4CA2-AE31-E986EC6F1DE7}" type="pres">
      <dgm:prSet presAssocID="{CCC6BFC8-6DFF-4A1D-B874-3E63E6C6BB73}" presName="childText" presStyleLbl="bgAcc1" presStyleIdx="12" presStyleCnt="20" custLinFactNeighborX="-45497" custLinFactNeighborY="-1363">
        <dgm:presLayoutVars>
          <dgm:bulletEnabled val="1"/>
        </dgm:presLayoutVars>
      </dgm:prSet>
      <dgm:spPr/>
    </dgm:pt>
    <dgm:pt modelId="{946F5795-EDE4-44D4-A023-7B37B85957D5}" type="pres">
      <dgm:prSet presAssocID="{4F320880-5261-4FCD-9E0E-95EA38531189}" presName="Name13" presStyleLbl="parChTrans1D2" presStyleIdx="13" presStyleCnt="20"/>
      <dgm:spPr/>
    </dgm:pt>
    <dgm:pt modelId="{09A64FA2-E6E6-403E-A176-C0BDE44E9CEE}" type="pres">
      <dgm:prSet presAssocID="{B99C50CF-91BF-4EF7-9EA7-4999A50E802E}" presName="childText" presStyleLbl="bgAcc1" presStyleIdx="13" presStyleCnt="20" custLinFactNeighborX="-45498" custLinFactNeighborY="-8914">
        <dgm:presLayoutVars>
          <dgm:bulletEnabled val="1"/>
        </dgm:presLayoutVars>
      </dgm:prSet>
      <dgm:spPr/>
    </dgm:pt>
    <dgm:pt modelId="{581DCC58-C74D-4677-8D4C-4944D2C810F2}" type="pres">
      <dgm:prSet presAssocID="{70D40F30-101C-407C-A351-53157A470FA5}" presName="root" presStyleCnt="0"/>
      <dgm:spPr/>
    </dgm:pt>
    <dgm:pt modelId="{E5513CA3-D6ED-4071-B15D-EA037E2274EA}" type="pres">
      <dgm:prSet presAssocID="{70D40F30-101C-407C-A351-53157A470FA5}" presName="rootComposite" presStyleCnt="0"/>
      <dgm:spPr/>
    </dgm:pt>
    <dgm:pt modelId="{D0698195-ACDC-401B-B50D-5A9AB77A8103}" type="pres">
      <dgm:prSet presAssocID="{70D40F30-101C-407C-A351-53157A470FA5}" presName="rootText" presStyleLbl="node1" presStyleIdx="3" presStyleCnt="6" custLinFactNeighborX="-48616" custLinFactNeighborY="4380"/>
      <dgm:spPr/>
    </dgm:pt>
    <dgm:pt modelId="{F3B183CF-58F0-4BC9-89EE-ECC32482BE36}" type="pres">
      <dgm:prSet presAssocID="{70D40F30-101C-407C-A351-53157A470FA5}" presName="rootConnector" presStyleLbl="node1" presStyleIdx="3" presStyleCnt="6"/>
      <dgm:spPr/>
    </dgm:pt>
    <dgm:pt modelId="{6733D0DA-DDD7-4BFE-A658-4286AA3010BC}" type="pres">
      <dgm:prSet presAssocID="{70D40F30-101C-407C-A351-53157A470FA5}" presName="childShape" presStyleCnt="0"/>
      <dgm:spPr/>
    </dgm:pt>
    <dgm:pt modelId="{DF0592AE-480B-40A5-9BB4-D0B327506FB3}" type="pres">
      <dgm:prSet presAssocID="{49E99457-C8C8-495D-841E-84F9FE8DD721}" presName="Name13" presStyleLbl="parChTrans1D2" presStyleIdx="14" presStyleCnt="20"/>
      <dgm:spPr/>
    </dgm:pt>
    <dgm:pt modelId="{40C0E03F-DBE3-40ED-ABE0-DAB61160E79A}" type="pres">
      <dgm:prSet presAssocID="{8B0D84EE-DBFD-4D74-9DFC-00EB144599A2}" presName="childText" presStyleLbl="bgAcc1" presStyleIdx="14" presStyleCnt="20" custLinFactNeighborX="-60767" custLinFactNeighborY="4380">
        <dgm:presLayoutVars>
          <dgm:bulletEnabled val="1"/>
        </dgm:presLayoutVars>
      </dgm:prSet>
      <dgm:spPr/>
    </dgm:pt>
    <dgm:pt modelId="{5BB75BE8-1B1A-42FC-8219-2F8659E76FD2}" type="pres">
      <dgm:prSet presAssocID="{B07699B0-2625-4FE0-B402-7DDE91654AEB}" presName="Name13" presStyleLbl="parChTrans1D2" presStyleIdx="15" presStyleCnt="20"/>
      <dgm:spPr/>
    </dgm:pt>
    <dgm:pt modelId="{FA48D1C2-02D6-46D1-B08D-7DE1E03AD731}" type="pres">
      <dgm:prSet presAssocID="{D46963BC-C08C-4AE8-B2E1-E10705402155}" presName="childText" presStyleLbl="bgAcc1" presStyleIdx="15" presStyleCnt="20" custLinFactNeighborX="-58928" custLinFactNeighborY="1460">
        <dgm:presLayoutVars>
          <dgm:bulletEnabled val="1"/>
        </dgm:presLayoutVars>
      </dgm:prSet>
      <dgm:spPr/>
    </dgm:pt>
    <dgm:pt modelId="{9BB57380-F29E-492A-8D52-6C4A359A42A1}" type="pres">
      <dgm:prSet presAssocID="{5DC92DAE-C8D7-4A41-9CC7-A2C0F645ADED}" presName="Name13" presStyleLbl="parChTrans1D2" presStyleIdx="16" presStyleCnt="20"/>
      <dgm:spPr/>
    </dgm:pt>
    <dgm:pt modelId="{43BE55C8-E4CC-4BA7-B3AF-382C90F70BF5}" type="pres">
      <dgm:prSet presAssocID="{C1B2C992-84C4-4CB4-8958-7E2114C5B00E}" presName="childText" presStyleLbl="bgAcc1" presStyleIdx="16" presStyleCnt="20" custLinFactNeighborX="-58014" custLinFactNeighborY="3736">
        <dgm:presLayoutVars>
          <dgm:bulletEnabled val="1"/>
        </dgm:presLayoutVars>
      </dgm:prSet>
      <dgm:spPr/>
    </dgm:pt>
    <dgm:pt modelId="{4451B6A1-B534-4951-98E0-E22CD6BB4E14}" type="pres">
      <dgm:prSet presAssocID="{0A517A27-9D36-43F5-92BC-572B39AA4430}" presName="root" presStyleCnt="0"/>
      <dgm:spPr/>
    </dgm:pt>
    <dgm:pt modelId="{ADE89152-D1A0-4CA0-91F6-991A97BA9D24}" type="pres">
      <dgm:prSet presAssocID="{0A517A27-9D36-43F5-92BC-572B39AA4430}" presName="rootComposite" presStyleCnt="0"/>
      <dgm:spPr/>
    </dgm:pt>
    <dgm:pt modelId="{94DC11C3-F9BE-4BF0-8BFC-05F9878CC177}" type="pres">
      <dgm:prSet presAssocID="{0A517A27-9D36-43F5-92BC-572B39AA4430}" presName="rootText" presStyleLbl="node1" presStyleIdx="4" presStyleCnt="6" custLinFactNeighborX="-65762" custLinFactNeighborY="-331"/>
      <dgm:spPr/>
    </dgm:pt>
    <dgm:pt modelId="{8D49F88A-63E9-4FCF-A4A3-AF7733967C25}" type="pres">
      <dgm:prSet presAssocID="{0A517A27-9D36-43F5-92BC-572B39AA4430}" presName="rootConnector" presStyleLbl="node1" presStyleIdx="4" presStyleCnt="6"/>
      <dgm:spPr/>
    </dgm:pt>
    <dgm:pt modelId="{5E403FEA-FB03-4BF8-9CAB-B35A9D350A1A}" type="pres">
      <dgm:prSet presAssocID="{0A517A27-9D36-43F5-92BC-572B39AA4430}" presName="childShape" presStyleCnt="0"/>
      <dgm:spPr/>
    </dgm:pt>
    <dgm:pt modelId="{89A50FFD-7741-44E4-94A4-7C451FEBD994}" type="pres">
      <dgm:prSet presAssocID="{9DABF0D1-D1A5-4AB6-9C2E-88291F2DEB02}" presName="Name13" presStyleLbl="parChTrans1D2" presStyleIdx="17" presStyleCnt="20"/>
      <dgm:spPr/>
    </dgm:pt>
    <dgm:pt modelId="{4F06CE93-5829-4B51-8FB0-98273F534C2B}" type="pres">
      <dgm:prSet presAssocID="{9084DF77-EBF3-4D92-B36B-D8C0A180CB6E}" presName="childText" presStyleLbl="bgAcc1" presStyleIdx="17" presStyleCnt="20" custLinFactNeighborX="-84793" custLinFactNeighborY="6703">
        <dgm:presLayoutVars>
          <dgm:bulletEnabled val="1"/>
        </dgm:presLayoutVars>
      </dgm:prSet>
      <dgm:spPr/>
    </dgm:pt>
    <dgm:pt modelId="{CF747B24-BF1F-4CEA-B5FB-C4B36FF32692}" type="pres">
      <dgm:prSet presAssocID="{B8C14E41-5519-4B70-BBA4-A3A4E7C29269}" presName="Name13" presStyleLbl="parChTrans1D2" presStyleIdx="18" presStyleCnt="20"/>
      <dgm:spPr/>
    </dgm:pt>
    <dgm:pt modelId="{DF486620-6F75-4C73-8FC6-6C53B3E32A87}" type="pres">
      <dgm:prSet presAssocID="{F28C9695-C39F-49EC-9110-234D092B2A13}" presName="childText" presStyleLbl="bgAcc1" presStyleIdx="18" presStyleCnt="20" custLinFactNeighborX="-84113" custLinFactNeighborY="4646">
        <dgm:presLayoutVars>
          <dgm:bulletEnabled val="1"/>
        </dgm:presLayoutVars>
      </dgm:prSet>
      <dgm:spPr/>
    </dgm:pt>
    <dgm:pt modelId="{44433336-F36D-4E11-A420-A3A27F16B089}" type="pres">
      <dgm:prSet presAssocID="{65BA8F5C-2C32-48C6-8563-ECAF650F2D83}" presName="Name13" presStyleLbl="parChTrans1D2" presStyleIdx="19" presStyleCnt="20"/>
      <dgm:spPr/>
    </dgm:pt>
    <dgm:pt modelId="{52644BB9-BFDA-4704-AF89-4B226396552B}" type="pres">
      <dgm:prSet presAssocID="{B21E8385-1A27-4733-BC5B-68B09DB8A9F5}" presName="childText" presStyleLbl="bgAcc1" presStyleIdx="19" presStyleCnt="20" custLinFactNeighborX="-84932" custLinFactNeighborY="117">
        <dgm:presLayoutVars>
          <dgm:bulletEnabled val="1"/>
        </dgm:presLayoutVars>
      </dgm:prSet>
      <dgm:spPr/>
    </dgm:pt>
    <dgm:pt modelId="{D744D7A7-3CCB-4E20-A520-516A99767F99}" type="pres">
      <dgm:prSet presAssocID="{1B1932AD-02C1-4205-9E5C-793DAF8BD601}" presName="root" presStyleCnt="0"/>
      <dgm:spPr/>
    </dgm:pt>
    <dgm:pt modelId="{B0359C9D-D19B-4CE1-AEEF-B2E8317A7126}" type="pres">
      <dgm:prSet presAssocID="{1B1932AD-02C1-4205-9E5C-793DAF8BD601}" presName="rootComposite" presStyleCnt="0"/>
      <dgm:spPr/>
    </dgm:pt>
    <dgm:pt modelId="{FE210DED-411B-4809-92C0-35189A1A0C6D}" type="pres">
      <dgm:prSet presAssocID="{1B1932AD-02C1-4205-9E5C-793DAF8BD601}" presName="rootText" presStyleLbl="node1" presStyleIdx="5" presStyleCnt="6" custScaleX="81195" custLinFactX="-300000" custLinFactY="300000" custLinFactNeighborX="-310388" custLinFactNeighborY="323637"/>
      <dgm:spPr/>
    </dgm:pt>
    <dgm:pt modelId="{3D66F4E8-0F67-4E96-8DA4-CDF4B956966D}" type="pres">
      <dgm:prSet presAssocID="{1B1932AD-02C1-4205-9E5C-793DAF8BD601}" presName="rootConnector" presStyleLbl="node1" presStyleIdx="5" presStyleCnt="6"/>
      <dgm:spPr/>
    </dgm:pt>
    <dgm:pt modelId="{FD52924D-D8E1-42D7-A241-248B02C855BF}" type="pres">
      <dgm:prSet presAssocID="{1B1932AD-02C1-4205-9E5C-793DAF8BD601}" presName="childShape" presStyleCnt="0"/>
      <dgm:spPr/>
    </dgm:pt>
  </dgm:ptLst>
  <dgm:cxnLst>
    <dgm:cxn modelId="{BAD8D902-BCDD-4FB2-8264-B935A5196E4C}" type="presOf" srcId="{F28C9695-C39F-49EC-9110-234D092B2A13}" destId="{DF486620-6F75-4C73-8FC6-6C53B3E32A87}" srcOrd="0" destOrd="0" presId="urn:microsoft.com/office/officeart/2005/8/layout/hierarchy3"/>
    <dgm:cxn modelId="{37B60708-A69D-4BAE-BBA9-234D8418DDBE}" type="presOf" srcId="{70D40F30-101C-407C-A351-53157A470FA5}" destId="{D0698195-ACDC-401B-B50D-5A9AB77A8103}" srcOrd="0" destOrd="0" presId="urn:microsoft.com/office/officeart/2005/8/layout/hierarchy3"/>
    <dgm:cxn modelId="{5BF01C11-40C2-45F1-BF37-8A9FDF9D250C}" type="presOf" srcId="{70D40F30-101C-407C-A351-53157A470FA5}" destId="{F3B183CF-58F0-4BC9-89EE-ECC32482BE36}" srcOrd="1" destOrd="0" presId="urn:microsoft.com/office/officeart/2005/8/layout/hierarchy3"/>
    <dgm:cxn modelId="{7CA2E515-D9FF-47D0-B369-AD1E0868D052}" srcId="{70D40F30-101C-407C-A351-53157A470FA5}" destId="{8B0D84EE-DBFD-4D74-9DFC-00EB144599A2}" srcOrd="0" destOrd="0" parTransId="{49E99457-C8C8-495D-841E-84F9FE8DD721}" sibTransId="{37D716E1-E342-4C87-9F3C-0558F70B6B64}"/>
    <dgm:cxn modelId="{9A1E0C1A-6B57-4F9D-8E5F-49A4B5B1B53D}" type="presOf" srcId="{8B0D84EE-DBFD-4D74-9DFC-00EB144599A2}" destId="{40C0E03F-DBE3-40ED-ABE0-DAB61160E79A}" srcOrd="0" destOrd="0" presId="urn:microsoft.com/office/officeart/2005/8/layout/hierarchy3"/>
    <dgm:cxn modelId="{FA358E1C-EF71-4878-85C6-B88148D2D381}" type="presOf" srcId="{7FA4642A-D250-41C7-84B0-C4853F62D4E5}" destId="{58C7FFDC-B5E5-4A81-922E-91044B16D5A9}" srcOrd="0" destOrd="0" presId="urn:microsoft.com/office/officeart/2005/8/layout/hierarchy3"/>
    <dgm:cxn modelId="{1066EC1C-46B3-4E56-9E52-F23EB3A72E0C}" type="presOf" srcId="{9B50184F-71E7-46C0-AF3E-80D9BEF8114B}" destId="{1E0F967D-CA81-4569-B6CE-3E2CF5FB3E58}" srcOrd="0" destOrd="0" presId="urn:microsoft.com/office/officeart/2005/8/layout/hierarchy3"/>
    <dgm:cxn modelId="{E9032021-13CC-401A-BED4-03A91805DB19}" type="presOf" srcId="{B8C14E41-5519-4B70-BBA4-A3A4E7C29269}" destId="{CF747B24-BF1F-4CEA-B5FB-C4B36FF32692}" srcOrd="0" destOrd="0" presId="urn:microsoft.com/office/officeart/2005/8/layout/hierarchy3"/>
    <dgm:cxn modelId="{D0E2E924-3E91-4C50-9988-6073461D88C4}" type="presOf" srcId="{3B046500-277A-4B99-A177-D8B341A687A1}" destId="{B26CA930-3AE2-43D4-8BB2-7ECCB33632F5}" srcOrd="0" destOrd="0" presId="urn:microsoft.com/office/officeart/2005/8/layout/hierarchy3"/>
    <dgm:cxn modelId="{9D3ACC30-BEE1-4FA0-A53E-B924DA41FEBE}" srcId="{F6DD4A70-6C2B-412C-B521-B7567FF37151}" destId="{A9A1F0B0-3A87-4918-A539-7451E2761EAF}" srcOrd="4" destOrd="0" parTransId="{51494A69-6DA5-4FF7-8840-3DCE3FEC67C2}" sibTransId="{11918669-2E12-4F5C-A8AE-FC4A16456B7C}"/>
    <dgm:cxn modelId="{96C18337-E877-4449-8831-9DC0475BE682}" srcId="{70D40F30-101C-407C-A351-53157A470FA5}" destId="{C1B2C992-84C4-4CB4-8958-7E2114C5B00E}" srcOrd="2" destOrd="0" parTransId="{5DC92DAE-C8D7-4A41-9CC7-A2C0F645ADED}" sibTransId="{5FC0F2DD-CABB-4FD4-9F78-5BF19109ECF1}"/>
    <dgm:cxn modelId="{2AB75639-C14B-469A-9CE5-09C1E0AD421B}" type="presOf" srcId="{4F320880-5261-4FCD-9E0E-95EA38531189}" destId="{946F5795-EDE4-44D4-A023-7B37B85957D5}" srcOrd="0" destOrd="0" presId="urn:microsoft.com/office/officeart/2005/8/layout/hierarchy3"/>
    <dgm:cxn modelId="{7D23F03F-D7F7-43B0-8397-CB68473DF0DC}" srcId="{9B50184F-71E7-46C0-AF3E-80D9BEF8114B}" destId="{9CD80388-4021-48CB-BE34-F46E761ECFA8}" srcOrd="0" destOrd="0" parTransId="{29FB1F65-1172-43F4-ACC1-0565723D91F9}" sibTransId="{2CFBE225-ABC2-415E-AA4F-8E3A45DD6C76}"/>
    <dgm:cxn modelId="{5C78FF43-D0ED-4C75-B113-4CC60E0E2823}" type="presOf" srcId="{D46963BC-C08C-4AE8-B2E1-E10705402155}" destId="{FA48D1C2-02D6-46D1-B08D-7DE1E03AD731}" srcOrd="0" destOrd="0" presId="urn:microsoft.com/office/officeart/2005/8/layout/hierarchy3"/>
    <dgm:cxn modelId="{DB685E4C-7077-40A7-8CA9-7A2A9AC12C1B}" type="presOf" srcId="{9DABF0D1-D1A5-4AB6-9C2E-88291F2DEB02}" destId="{89A50FFD-7741-44E4-94A4-7C451FEBD994}" srcOrd="0" destOrd="0" presId="urn:microsoft.com/office/officeart/2005/8/layout/hierarchy3"/>
    <dgm:cxn modelId="{6623CD4F-5BEE-4E97-92E0-6D8A07BEF9C8}" type="presOf" srcId="{13F30933-D28E-48D3-B7D2-08BBE8C32036}" destId="{02B5B177-6E82-44DD-A3B5-4E86B196E454}" srcOrd="0" destOrd="0" presId="urn:microsoft.com/office/officeart/2005/8/layout/hierarchy3"/>
    <dgm:cxn modelId="{EAD05652-6576-45E6-BDD6-980358F5F0BA}" srcId="{F6DD4A70-6C2B-412C-B521-B7567FF37151}" destId="{3B046500-277A-4B99-A177-D8B341A687A1}" srcOrd="3" destOrd="0" parTransId="{DD7AA106-A5B8-415F-A854-CCB515900756}" sibTransId="{E8F2A4E1-BC99-49D8-A444-FAB1A08D73D5}"/>
    <dgm:cxn modelId="{5C6FFF57-0321-4B4F-BE7E-937AB9500658}" srcId="{9B50184F-71E7-46C0-AF3E-80D9BEF8114B}" destId="{43817880-02E8-48D3-9C9C-FE37F6D765D5}" srcOrd="3" destOrd="0" parTransId="{7FA4642A-D250-41C7-84B0-C4853F62D4E5}" sibTransId="{4AEEE557-AD0B-47AB-AB43-B3AAAA2E3F37}"/>
    <dgm:cxn modelId="{8B71AF58-35E2-4F65-BC1D-9C5F23548044}" srcId="{9B50184F-71E7-46C0-AF3E-80D9BEF8114B}" destId="{B99C50CF-91BF-4EF7-9EA7-4999A50E802E}" srcOrd="5" destOrd="0" parTransId="{4F320880-5261-4FCD-9E0E-95EA38531189}" sibTransId="{2E257A68-F8B2-4D1D-BA24-0373757DA229}"/>
    <dgm:cxn modelId="{9A936966-C452-4678-87C5-6D02B6EECEAE}" type="presOf" srcId="{0A517A27-9D36-43F5-92BC-572B39AA4430}" destId="{8D49F88A-63E9-4FCF-A4A3-AF7733967C25}" srcOrd="1" destOrd="0" presId="urn:microsoft.com/office/officeart/2005/8/layout/hierarchy3"/>
    <dgm:cxn modelId="{C8EBAB68-C9CF-4BA0-A2DE-6F46F1433D64}" type="presOf" srcId="{DAF0825C-61CB-4CDB-B96A-CF704C63A7FD}" destId="{991AE967-44F4-42A4-8E42-DF2E6030CBD8}" srcOrd="0" destOrd="0" presId="urn:microsoft.com/office/officeart/2005/8/layout/hierarchy3"/>
    <dgm:cxn modelId="{BBFBB769-8927-4E9E-9673-3048AFD9448D}" type="presOf" srcId="{4E3EC831-3213-49C2-95FD-AD63A3317379}" destId="{91483CE0-9FB1-45AD-B628-79AEF693387B}" srcOrd="0" destOrd="0" presId="urn:microsoft.com/office/officeart/2005/8/layout/hierarchy3"/>
    <dgm:cxn modelId="{6B8BC46B-AC7A-4094-BB76-F97B6964EA45}" type="presOf" srcId="{07B98D6D-EBDB-4AA1-8419-D9196F5D5684}" destId="{E36E7530-99B6-44B0-A659-3B07778B7527}" srcOrd="0" destOrd="0" presId="urn:microsoft.com/office/officeart/2005/8/layout/hierarchy3"/>
    <dgm:cxn modelId="{A6023472-86B5-4C00-A85C-DADEF99B70D7}" srcId="{F6DD4A70-6C2B-412C-B521-B7567FF37151}" destId="{4E3EC831-3213-49C2-95FD-AD63A3317379}" srcOrd="5" destOrd="0" parTransId="{D6CCC5A9-65CD-4976-9AE3-B98C911D2A9A}" sibTransId="{3EFB94E9-1343-429C-A63D-F9298A354429}"/>
    <dgm:cxn modelId="{26016676-3EB1-4732-B6A5-9C4B167C4F61}" srcId="{0A517A27-9D36-43F5-92BC-572B39AA4430}" destId="{F28C9695-C39F-49EC-9110-234D092B2A13}" srcOrd="1" destOrd="0" parTransId="{B8C14E41-5519-4B70-BBA4-A3A4E7C29269}" sibTransId="{3EFA86ED-8A40-4EA0-886B-0E748581F81F}"/>
    <dgm:cxn modelId="{760EDF76-BA47-43F0-AC86-AED57593C968}" type="presOf" srcId="{1E2E47C3-7AA8-4B50-8766-30C610D4CBA6}" destId="{19B5BD38-27D6-49B7-8A50-A828E259D772}" srcOrd="0" destOrd="0" presId="urn:microsoft.com/office/officeart/2005/8/layout/hierarchy3"/>
    <dgm:cxn modelId="{397B7D78-F840-471C-BE45-CCF7330594F3}" type="presOf" srcId="{4D9AA03D-3356-42C4-9154-46EF67112C94}" destId="{D6317438-9860-48A5-97A4-426B2434A90B}" srcOrd="1" destOrd="0" presId="urn:microsoft.com/office/officeart/2005/8/layout/hierarchy3"/>
    <dgm:cxn modelId="{690DB679-335A-4BDF-AFCD-4A6D3F7857C6}" srcId="{9B50184F-71E7-46C0-AF3E-80D9BEF8114B}" destId="{CCC6BFC8-6DFF-4A1D-B874-3E63E6C6BB73}" srcOrd="4" destOrd="0" parTransId="{DAF0825C-61CB-4CDB-B96A-CF704C63A7FD}" sibTransId="{9B537BF6-FEE2-4AE3-880D-8B617907EC46}"/>
    <dgm:cxn modelId="{4CB6467B-39EF-458C-98D0-58FD624E82DF}" srcId="{70D40F30-101C-407C-A351-53157A470FA5}" destId="{D46963BC-C08C-4AE8-B2E1-E10705402155}" srcOrd="1" destOrd="0" parTransId="{B07699B0-2625-4FE0-B402-7DDE91654AEB}" sibTransId="{F2D9F47C-640B-4EF1-BDC1-495F731CA17F}"/>
    <dgm:cxn modelId="{7ECAB87D-C132-4CDD-B34F-0828C65C1CA9}" type="presOf" srcId="{EC35B18B-CC8F-42FE-B2FF-9832C1063EDB}" destId="{11EC11F7-1C22-448B-9004-9E9475B588B3}" srcOrd="0" destOrd="0" presId="urn:microsoft.com/office/officeart/2005/8/layout/hierarchy3"/>
    <dgm:cxn modelId="{3131857E-D05F-41F4-B258-EE269A0BDAFB}" type="presOf" srcId="{69694BD6-D043-495A-B4EA-9C4C759DAED7}" destId="{82D4BBD4-19AB-47D0-9B7D-AE9473911DA5}" srcOrd="0" destOrd="0" presId="urn:microsoft.com/office/officeart/2005/8/layout/hierarchy3"/>
    <dgm:cxn modelId="{AC3D9C82-FEB9-4243-A159-5978630BFAE5}" srcId="{0A517A27-9D36-43F5-92BC-572B39AA4430}" destId="{B21E8385-1A27-4733-BC5B-68B09DB8A9F5}" srcOrd="2" destOrd="0" parTransId="{65BA8F5C-2C32-48C6-8563-ECAF650F2D83}" sibTransId="{FDB482D5-B1B6-4955-A6CA-FA1D9CB32D4D}"/>
    <dgm:cxn modelId="{4B299885-5D66-4E27-8DEF-52465CF56ED3}" type="presOf" srcId="{49E99457-C8C8-495D-841E-84F9FE8DD721}" destId="{DF0592AE-480B-40A5-9BB4-D0B327506FB3}" srcOrd="0" destOrd="0" presId="urn:microsoft.com/office/officeart/2005/8/layout/hierarchy3"/>
    <dgm:cxn modelId="{DAF3F486-2C11-4E6D-A22B-19D33A76B4BC}" srcId="{9B50184F-71E7-46C0-AF3E-80D9BEF8114B}" destId="{07B98D6D-EBDB-4AA1-8419-D9196F5D5684}" srcOrd="2" destOrd="0" parTransId="{91843721-FA5B-4DD2-AE7C-19C7FE958773}" sibTransId="{75B66BA7-6648-4F71-AC85-345A4CB4A2A2}"/>
    <dgm:cxn modelId="{9C57408A-0597-4B45-B3D3-F97A10CA829E}" type="presOf" srcId="{DE05E7D1-7B57-47CD-BCBD-15B4ECF01246}" destId="{729329F4-2D3E-4B0E-8DC4-2CCC9245EAEA}" srcOrd="0" destOrd="0" presId="urn:microsoft.com/office/officeart/2005/8/layout/hierarchy3"/>
    <dgm:cxn modelId="{BE31F28A-FCB6-4F77-9F78-839E965C666A}" type="presOf" srcId="{CCC6BFC8-6DFF-4A1D-B874-3E63E6C6BB73}" destId="{CDE6318C-6436-4CA2-AE31-E986EC6F1DE7}" srcOrd="0" destOrd="0" presId="urn:microsoft.com/office/officeart/2005/8/layout/hierarchy3"/>
    <dgm:cxn modelId="{C3A85C8D-6269-4FEB-86A1-AFD8417D47A1}" type="presOf" srcId="{DD7AA106-A5B8-415F-A854-CCB515900756}" destId="{B4A0A552-553E-4237-9B68-F944C3231D48}" srcOrd="0" destOrd="0" presId="urn:microsoft.com/office/officeart/2005/8/layout/hierarchy3"/>
    <dgm:cxn modelId="{5E26D18D-D35C-4617-880E-6DAB1EF4A8E9}" type="presOf" srcId="{1B1932AD-02C1-4205-9E5C-793DAF8BD601}" destId="{FE210DED-411B-4809-92C0-35189A1A0C6D}" srcOrd="0" destOrd="0" presId="urn:microsoft.com/office/officeart/2005/8/layout/hierarchy3"/>
    <dgm:cxn modelId="{D7DBDC8F-BF3D-4B24-BF68-284E5101BE96}" type="presOf" srcId="{9CD80388-4021-48CB-BE34-F46E761ECFA8}" destId="{2141655C-4B98-4848-A306-FB7356194401}" srcOrd="0" destOrd="0" presId="urn:microsoft.com/office/officeart/2005/8/layout/hierarchy3"/>
    <dgm:cxn modelId="{5B1E5B91-FFA4-4407-89F4-51A6803F14A5}" srcId="{9B50184F-71E7-46C0-AF3E-80D9BEF8114B}" destId="{1E2E47C3-7AA8-4B50-8766-30C610D4CBA6}" srcOrd="1" destOrd="0" parTransId="{69694BD6-D043-495A-B4EA-9C4C759DAED7}" sibTransId="{7F75CB30-E109-426F-B4E6-57FFA4AAA664}"/>
    <dgm:cxn modelId="{A0EEA092-8F0D-4D29-A181-065998F4FEF3}" srcId="{0A517A27-9D36-43F5-92BC-572B39AA4430}" destId="{9084DF77-EBF3-4D92-B36B-D8C0A180CB6E}" srcOrd="0" destOrd="0" parTransId="{9DABF0D1-D1A5-4AB6-9C2E-88291F2DEB02}" sibTransId="{39CDB0F2-8047-4BF1-A8CF-D9597771B88F}"/>
    <dgm:cxn modelId="{18DBFD92-01DD-4CBE-B6DB-0CD574714936}" type="presOf" srcId="{1B1932AD-02C1-4205-9E5C-793DAF8BD601}" destId="{3D66F4E8-0F67-4E96-8DA4-CDF4B956966D}" srcOrd="1" destOrd="0" presId="urn:microsoft.com/office/officeart/2005/8/layout/hierarchy3"/>
    <dgm:cxn modelId="{F8703C94-B733-4F0D-9419-BFEB1046E9DD}" type="presOf" srcId="{91843721-FA5B-4DD2-AE7C-19C7FE958773}" destId="{624093C2-250B-4E82-B301-E1BE7913754F}" srcOrd="0" destOrd="0" presId="urn:microsoft.com/office/officeart/2005/8/layout/hierarchy3"/>
    <dgm:cxn modelId="{4084A894-1C4C-4A84-A7B9-3A2136D2B0B6}" type="presOf" srcId="{C1B2C992-84C4-4CB4-8958-7E2114C5B00E}" destId="{43BE55C8-E4CC-4BA7-B3AF-382C90F70BF5}" srcOrd="0" destOrd="0" presId="urn:microsoft.com/office/officeart/2005/8/layout/hierarchy3"/>
    <dgm:cxn modelId="{F7FEB296-4BE8-4BA8-A3D7-988A855C331E}" srcId="{1F073241-2020-48CC-87DC-650F85D8EA98}" destId="{1B1932AD-02C1-4205-9E5C-793DAF8BD601}" srcOrd="5" destOrd="0" parTransId="{30E40339-BD55-4572-AB4F-55997B9789B8}" sibTransId="{3F9BE182-9D3A-47F2-93D9-975E80394348}"/>
    <dgm:cxn modelId="{014B8C97-7441-43EF-8ADE-F74BDBAC4F7C}" type="presOf" srcId="{4D9AA03D-3356-42C4-9154-46EF67112C94}" destId="{F20EE161-4114-4353-8E51-DF433F396548}" srcOrd="0" destOrd="0" presId="urn:microsoft.com/office/officeart/2005/8/layout/hierarchy3"/>
    <dgm:cxn modelId="{0DE03099-0067-4F9D-BD29-019E6DAF7F2E}" type="presOf" srcId="{298DA03D-DDE1-4A90-9D63-0E716E4B31A7}" destId="{A71DF892-1685-446B-9CC6-21B9F59D49BF}" srcOrd="0" destOrd="0" presId="urn:microsoft.com/office/officeart/2005/8/layout/hierarchy3"/>
    <dgm:cxn modelId="{2883DC9A-AB4F-4579-821D-13E1FE89E46B}" type="presOf" srcId="{D6CCC5A9-65CD-4976-9AE3-B98C911D2A9A}" destId="{4855BF11-015E-4856-A780-F4F4E3FB1777}" srcOrd="0" destOrd="0" presId="urn:microsoft.com/office/officeart/2005/8/layout/hierarchy3"/>
    <dgm:cxn modelId="{BB19089B-EDFE-4782-A9DA-74AA10C9C4E6}" type="presOf" srcId="{F6DD4A70-6C2B-412C-B521-B7567FF37151}" destId="{42C28B52-69D5-44C4-B37B-8C3B688726CD}" srcOrd="0" destOrd="0" presId="urn:microsoft.com/office/officeart/2005/8/layout/hierarchy3"/>
    <dgm:cxn modelId="{396EC39B-37B6-4DCA-AFD3-18330E96D1E7}" type="presOf" srcId="{7EC44836-DD6C-4139-9AF8-661BFC7961D7}" destId="{07366003-2D81-43F3-B8A5-A82DEF7284C5}" srcOrd="0" destOrd="0" presId="urn:microsoft.com/office/officeart/2005/8/layout/hierarchy3"/>
    <dgm:cxn modelId="{35A193A1-EA55-4BAC-9836-E9975F58E951}" srcId="{1F073241-2020-48CC-87DC-650F85D8EA98}" destId="{9B50184F-71E7-46C0-AF3E-80D9BEF8114B}" srcOrd="2" destOrd="0" parTransId="{BABBE970-FD83-41DE-A972-5DB92652C702}" sibTransId="{42583A4E-F810-4E6E-B7F6-1D978853EB81}"/>
    <dgm:cxn modelId="{C7CD29A9-E4FF-4713-9CEB-BCCC5FC3D28A}" type="presOf" srcId="{43817880-02E8-48D3-9C9C-FE37F6D765D5}" destId="{FD4F1128-E462-471E-A802-875676FD26CC}" srcOrd="0" destOrd="0" presId="urn:microsoft.com/office/officeart/2005/8/layout/hierarchy3"/>
    <dgm:cxn modelId="{C4A3C1AA-5DEB-4C14-B869-3B8A854B2AEA}" type="presOf" srcId="{51494A69-6DA5-4FF7-8840-3DCE3FEC67C2}" destId="{23BE571C-A355-4F64-AABB-FC496D96F6D8}" srcOrd="0" destOrd="0" presId="urn:microsoft.com/office/officeart/2005/8/layout/hierarchy3"/>
    <dgm:cxn modelId="{FB42B4AC-831A-4BC7-9959-BFCEA500CB7F}" srcId="{4D9AA03D-3356-42C4-9154-46EF67112C94}" destId="{8CD88C4E-9735-442C-B47C-322D211635D8}" srcOrd="0" destOrd="0" parTransId="{CC0AFB32-FB2B-4654-86E1-47BD00F5931A}" sibTransId="{4D6AD563-2BE1-4F57-93D1-F58D7C8A073D}"/>
    <dgm:cxn modelId="{DB530CAE-C2EE-4F53-98DE-F92A126B1DD1}" type="presOf" srcId="{AF7CB39D-737C-4139-9E8A-6E00B978F179}" destId="{6D7326D8-82EB-41B2-A250-7E2D0D82A66D}" srcOrd="0" destOrd="0" presId="urn:microsoft.com/office/officeart/2005/8/layout/hierarchy3"/>
    <dgm:cxn modelId="{F3453DB1-B474-4E4A-BBB8-CD9DACA01D6A}" type="presOf" srcId="{B99C50CF-91BF-4EF7-9EA7-4999A50E802E}" destId="{09A64FA2-E6E6-403E-A176-C0BDE44E9CEE}" srcOrd="0" destOrd="0" presId="urn:microsoft.com/office/officeart/2005/8/layout/hierarchy3"/>
    <dgm:cxn modelId="{CEC90CB2-8C63-49C5-BFDF-20575AB16EA8}" type="presOf" srcId="{0A517A27-9D36-43F5-92BC-572B39AA4430}" destId="{94DC11C3-F9BE-4BF0-8BFC-05F9878CC177}" srcOrd="0" destOrd="0" presId="urn:microsoft.com/office/officeart/2005/8/layout/hierarchy3"/>
    <dgm:cxn modelId="{72E866B6-785B-4A13-A790-278B1AEE8254}" type="presOf" srcId="{8CD88C4E-9735-442C-B47C-322D211635D8}" destId="{7D479F1C-CE39-4493-AD30-3CC5D4076FB0}" srcOrd="0" destOrd="0" presId="urn:microsoft.com/office/officeart/2005/8/layout/hierarchy3"/>
    <dgm:cxn modelId="{261A32BF-F1FB-4615-993F-978BC052858B}" type="presOf" srcId="{B07699B0-2625-4FE0-B402-7DDE91654AEB}" destId="{5BB75BE8-1B1A-42FC-8219-2F8659E76FD2}" srcOrd="0" destOrd="0" presId="urn:microsoft.com/office/officeart/2005/8/layout/hierarchy3"/>
    <dgm:cxn modelId="{46D8B4C1-4FF8-4CF0-93A9-A2056F3D7EFB}" type="presOf" srcId="{5DC92DAE-C8D7-4A41-9CC7-A2C0F645ADED}" destId="{9BB57380-F29E-492A-8D52-6C4A359A42A1}" srcOrd="0" destOrd="0" presId="urn:microsoft.com/office/officeart/2005/8/layout/hierarchy3"/>
    <dgm:cxn modelId="{51EF53CC-FBDE-49CE-B77C-7AFCC72935CA}" type="presOf" srcId="{29FB1F65-1172-43F4-ACC1-0565723D91F9}" destId="{6665271F-2551-4FEF-A3AF-570163ACCE77}" srcOrd="0" destOrd="0" presId="urn:microsoft.com/office/officeart/2005/8/layout/hierarchy3"/>
    <dgm:cxn modelId="{61A985CC-27DA-4704-8247-D3F9C70B24E7}" srcId="{1F073241-2020-48CC-87DC-650F85D8EA98}" destId="{F6DD4A70-6C2B-412C-B521-B7567FF37151}" srcOrd="1" destOrd="0" parTransId="{A59D97A8-6F31-4ACD-A0A7-A91480EED3EB}" sibTransId="{5E195B90-F098-4CFC-B84D-DA3ED3E91C03}"/>
    <dgm:cxn modelId="{E9D3F4CD-2E9F-476B-9AF5-23D05CE754AC}" type="presOf" srcId="{9EFEDBB8-11F7-45E0-B0A3-9F1C5D96E10B}" destId="{D1B76B93-4C23-479A-A921-D7F87FFAE3C4}" srcOrd="0" destOrd="0" presId="urn:microsoft.com/office/officeart/2005/8/layout/hierarchy3"/>
    <dgm:cxn modelId="{27B9D0D4-07B2-4913-A4D6-BC54CCA9A787}" srcId="{1F073241-2020-48CC-87DC-650F85D8EA98}" destId="{0A517A27-9D36-43F5-92BC-572B39AA4430}" srcOrd="4" destOrd="0" parTransId="{AC8F19E5-532C-4E1B-9DB3-833989767CED}" sibTransId="{09D3C859-72E4-4CB9-A390-1DF64A2CC067}"/>
    <dgm:cxn modelId="{2A4A21D7-27DF-4650-BD7B-21A096760001}" type="presOf" srcId="{99303D45-9237-476D-A7C2-1AA8F9BA8FDC}" destId="{8B3D9013-457C-4ABE-BCA5-FFA78AEB6B51}" srcOrd="0" destOrd="0" presId="urn:microsoft.com/office/officeart/2005/8/layout/hierarchy3"/>
    <dgm:cxn modelId="{09683FD8-35F0-4991-8810-434F1A992C0B}" type="presOf" srcId="{1F073241-2020-48CC-87DC-650F85D8EA98}" destId="{56E8AAC3-0528-41E8-9850-A65965182E6D}" srcOrd="0" destOrd="0" presId="urn:microsoft.com/office/officeart/2005/8/layout/hierarchy3"/>
    <dgm:cxn modelId="{EA5777DB-1560-4E1A-9F2B-DC5670B27EE5}" type="presOf" srcId="{A9A1F0B0-3A87-4918-A539-7451E2761EAF}" destId="{568A3C1F-A2B2-4014-801D-EC3613757D2A}" srcOrd="0" destOrd="0" presId="urn:microsoft.com/office/officeart/2005/8/layout/hierarchy3"/>
    <dgm:cxn modelId="{0D0817DF-8793-4C8A-974B-18EFDACBB0DB}" type="presOf" srcId="{CC0AFB32-FB2B-4654-86E1-47BD00F5931A}" destId="{6F932B10-EC10-403C-9DB4-EE7B82F6DDAC}" srcOrd="0" destOrd="0" presId="urn:microsoft.com/office/officeart/2005/8/layout/hierarchy3"/>
    <dgm:cxn modelId="{7F24CDDF-7B09-4599-99FF-9FC6999A4BCB}" type="presOf" srcId="{B21E8385-1A27-4733-BC5B-68B09DB8A9F5}" destId="{52644BB9-BFDA-4704-AF89-4B226396552B}" srcOrd="0" destOrd="0" presId="urn:microsoft.com/office/officeart/2005/8/layout/hierarchy3"/>
    <dgm:cxn modelId="{B9AE9CE4-7431-4348-8138-733E80009664}" srcId="{4D9AA03D-3356-42C4-9154-46EF67112C94}" destId="{99303D45-9237-476D-A7C2-1AA8F9BA8FDC}" srcOrd="1" destOrd="0" parTransId="{13F30933-D28E-48D3-B7D2-08BBE8C32036}" sibTransId="{4D17950D-0F19-4E3C-B9DD-1FEE176FDAE3}"/>
    <dgm:cxn modelId="{EE0A45E5-67BF-4921-8D64-886172741827}" srcId="{F6DD4A70-6C2B-412C-B521-B7567FF37151}" destId="{EC35B18B-CC8F-42FE-B2FF-9832C1063EDB}" srcOrd="1" destOrd="0" parTransId="{7EC44836-DD6C-4139-9AF8-661BFC7961D7}" sibTransId="{117555EE-0F2D-4078-8BB1-343F9E32B603}"/>
    <dgm:cxn modelId="{71B5F0E6-2EDE-4B27-85E2-C7B1CD3F0C21}" srcId="{1F073241-2020-48CC-87DC-650F85D8EA98}" destId="{70D40F30-101C-407C-A351-53157A470FA5}" srcOrd="3" destOrd="0" parTransId="{2947EFE0-908F-4542-9123-64A1DE37B8D3}" sibTransId="{35E7100F-3312-466F-974C-C21183DB97AE}"/>
    <dgm:cxn modelId="{DF119DED-5C89-4710-B30B-28654004532D}" type="presOf" srcId="{9084DF77-EBF3-4D92-B36B-D8C0A180CB6E}" destId="{4F06CE93-5829-4B51-8FB0-98273F534C2B}" srcOrd="0" destOrd="0" presId="urn:microsoft.com/office/officeart/2005/8/layout/hierarchy3"/>
    <dgm:cxn modelId="{A307A5F0-6D99-4D38-9A7A-FB11F20381C5}" srcId="{F6DD4A70-6C2B-412C-B521-B7567FF37151}" destId="{298DA03D-DDE1-4A90-9D63-0E716E4B31A7}" srcOrd="0" destOrd="0" parTransId="{9EFEDBB8-11F7-45E0-B0A3-9F1C5D96E10B}" sibTransId="{C882F4ED-6138-4AE4-BAC0-469FD3D42E66}"/>
    <dgm:cxn modelId="{096066F4-C2CF-432E-9BE2-11C39827B206}" type="presOf" srcId="{9B50184F-71E7-46C0-AF3E-80D9BEF8114B}" destId="{9F2E0179-EBF2-4291-923B-5043D233FDB0}" srcOrd="1" destOrd="0" presId="urn:microsoft.com/office/officeart/2005/8/layout/hierarchy3"/>
    <dgm:cxn modelId="{E6D8E1F9-0B66-4ACF-A8FB-88DB2CF1ADB7}" type="presOf" srcId="{65BA8F5C-2C32-48C6-8563-ECAF650F2D83}" destId="{44433336-F36D-4E11-A420-A3A27F16B089}" srcOrd="0" destOrd="0" presId="urn:microsoft.com/office/officeart/2005/8/layout/hierarchy3"/>
    <dgm:cxn modelId="{ACD414FB-FF36-4965-AFDC-92F5DFF3ECFA}" srcId="{1F073241-2020-48CC-87DC-650F85D8EA98}" destId="{4D9AA03D-3356-42C4-9154-46EF67112C94}" srcOrd="0" destOrd="0" parTransId="{403AB11A-A1B3-4D90-A14B-4D747CCE6EE8}" sibTransId="{5D134CF8-4798-4332-9BA0-7EBD4DF6575E}"/>
    <dgm:cxn modelId="{C13215FC-85F2-4B83-B9A5-399192A21EA1}" type="presOf" srcId="{F6DD4A70-6C2B-412C-B521-B7567FF37151}" destId="{F959B077-BF1C-4629-891C-E221F378C477}" srcOrd="1" destOrd="0" presId="urn:microsoft.com/office/officeart/2005/8/layout/hierarchy3"/>
    <dgm:cxn modelId="{4E8459FD-4C6A-4E93-B7CF-B2677C1A67E6}" srcId="{F6DD4A70-6C2B-412C-B521-B7567FF37151}" destId="{AF7CB39D-737C-4139-9E8A-6E00B978F179}" srcOrd="2" destOrd="0" parTransId="{DE05E7D1-7B57-47CD-BCBD-15B4ECF01246}" sibTransId="{F1C34665-54E7-4A40-BAF6-0AE2B4A44D04}"/>
    <dgm:cxn modelId="{65F89195-86B5-43AE-BD75-CAC97F973B4E}" type="presParOf" srcId="{56E8AAC3-0528-41E8-9850-A65965182E6D}" destId="{2DB9F68C-1C5F-4E91-96C0-21B05A100D48}" srcOrd="0" destOrd="0" presId="urn:microsoft.com/office/officeart/2005/8/layout/hierarchy3"/>
    <dgm:cxn modelId="{6D4776C7-5583-4F02-8AD5-A39ED05A044A}" type="presParOf" srcId="{2DB9F68C-1C5F-4E91-96C0-21B05A100D48}" destId="{586D39BF-08B2-4055-B9CF-B7C620D31DEC}" srcOrd="0" destOrd="0" presId="urn:microsoft.com/office/officeart/2005/8/layout/hierarchy3"/>
    <dgm:cxn modelId="{31E1FF7F-AFF1-4DE2-A106-837D2A40B6CD}" type="presParOf" srcId="{586D39BF-08B2-4055-B9CF-B7C620D31DEC}" destId="{F20EE161-4114-4353-8E51-DF433F396548}" srcOrd="0" destOrd="0" presId="urn:microsoft.com/office/officeart/2005/8/layout/hierarchy3"/>
    <dgm:cxn modelId="{D656F6BE-D3F2-484F-B9FA-31DA184CAF9E}" type="presParOf" srcId="{586D39BF-08B2-4055-B9CF-B7C620D31DEC}" destId="{D6317438-9860-48A5-97A4-426B2434A90B}" srcOrd="1" destOrd="0" presId="urn:microsoft.com/office/officeart/2005/8/layout/hierarchy3"/>
    <dgm:cxn modelId="{852D934D-1247-4A45-8C14-434204ED77E7}" type="presParOf" srcId="{2DB9F68C-1C5F-4E91-96C0-21B05A100D48}" destId="{D81C0DE7-C855-4B98-9FF0-F1F44FAB4B05}" srcOrd="1" destOrd="0" presId="urn:microsoft.com/office/officeart/2005/8/layout/hierarchy3"/>
    <dgm:cxn modelId="{7B34C3BC-7642-47D0-A369-068DF3D00383}" type="presParOf" srcId="{D81C0DE7-C855-4B98-9FF0-F1F44FAB4B05}" destId="{6F932B10-EC10-403C-9DB4-EE7B82F6DDAC}" srcOrd="0" destOrd="0" presId="urn:microsoft.com/office/officeart/2005/8/layout/hierarchy3"/>
    <dgm:cxn modelId="{F913FFF8-996F-4A71-906D-78DF201382B0}" type="presParOf" srcId="{D81C0DE7-C855-4B98-9FF0-F1F44FAB4B05}" destId="{7D479F1C-CE39-4493-AD30-3CC5D4076FB0}" srcOrd="1" destOrd="0" presId="urn:microsoft.com/office/officeart/2005/8/layout/hierarchy3"/>
    <dgm:cxn modelId="{A4C75378-3303-42F7-BD1A-415F7BBE85DD}" type="presParOf" srcId="{D81C0DE7-C855-4B98-9FF0-F1F44FAB4B05}" destId="{02B5B177-6E82-44DD-A3B5-4E86B196E454}" srcOrd="2" destOrd="0" presId="urn:microsoft.com/office/officeart/2005/8/layout/hierarchy3"/>
    <dgm:cxn modelId="{A5CE9963-965B-4748-8448-515BB0D1879C}" type="presParOf" srcId="{D81C0DE7-C855-4B98-9FF0-F1F44FAB4B05}" destId="{8B3D9013-457C-4ABE-BCA5-FFA78AEB6B51}" srcOrd="3" destOrd="0" presId="urn:microsoft.com/office/officeart/2005/8/layout/hierarchy3"/>
    <dgm:cxn modelId="{D6FC6E3D-6D44-483B-BAFF-EDD04F032592}" type="presParOf" srcId="{56E8AAC3-0528-41E8-9850-A65965182E6D}" destId="{3A959CFD-F836-4858-84DF-DE2047FF8320}" srcOrd="1" destOrd="0" presId="urn:microsoft.com/office/officeart/2005/8/layout/hierarchy3"/>
    <dgm:cxn modelId="{81F15C6E-3DE3-4855-9ECB-E75227B293C3}" type="presParOf" srcId="{3A959CFD-F836-4858-84DF-DE2047FF8320}" destId="{BEE0672F-8A73-4378-90BD-B920066912ED}" srcOrd="0" destOrd="0" presId="urn:microsoft.com/office/officeart/2005/8/layout/hierarchy3"/>
    <dgm:cxn modelId="{4049DB7A-8D2B-41DE-AF12-6DAEAA71B1ED}" type="presParOf" srcId="{BEE0672F-8A73-4378-90BD-B920066912ED}" destId="{42C28B52-69D5-44C4-B37B-8C3B688726CD}" srcOrd="0" destOrd="0" presId="urn:microsoft.com/office/officeart/2005/8/layout/hierarchy3"/>
    <dgm:cxn modelId="{8559E041-5CE4-4069-9F8C-B223FE3A1E73}" type="presParOf" srcId="{BEE0672F-8A73-4378-90BD-B920066912ED}" destId="{F959B077-BF1C-4629-891C-E221F378C477}" srcOrd="1" destOrd="0" presId="urn:microsoft.com/office/officeart/2005/8/layout/hierarchy3"/>
    <dgm:cxn modelId="{FEB1283A-BB03-4E05-9316-43A7E9B9053D}" type="presParOf" srcId="{3A959CFD-F836-4858-84DF-DE2047FF8320}" destId="{14BFF2C8-3C31-4751-A4B5-B53F6B06D5E3}" srcOrd="1" destOrd="0" presId="urn:microsoft.com/office/officeart/2005/8/layout/hierarchy3"/>
    <dgm:cxn modelId="{27232EF7-98C0-4A19-B42A-A9E1A2959B95}" type="presParOf" srcId="{14BFF2C8-3C31-4751-A4B5-B53F6B06D5E3}" destId="{D1B76B93-4C23-479A-A921-D7F87FFAE3C4}" srcOrd="0" destOrd="0" presId="urn:microsoft.com/office/officeart/2005/8/layout/hierarchy3"/>
    <dgm:cxn modelId="{2A991E5D-0806-4FFE-98B0-5E581245237F}" type="presParOf" srcId="{14BFF2C8-3C31-4751-A4B5-B53F6B06D5E3}" destId="{A71DF892-1685-446B-9CC6-21B9F59D49BF}" srcOrd="1" destOrd="0" presId="urn:microsoft.com/office/officeart/2005/8/layout/hierarchy3"/>
    <dgm:cxn modelId="{8CCCD9BB-6913-4B70-900D-44CD38B45540}" type="presParOf" srcId="{14BFF2C8-3C31-4751-A4B5-B53F6B06D5E3}" destId="{07366003-2D81-43F3-B8A5-A82DEF7284C5}" srcOrd="2" destOrd="0" presId="urn:microsoft.com/office/officeart/2005/8/layout/hierarchy3"/>
    <dgm:cxn modelId="{A63B569D-9727-4C2E-BDA3-C05DBBFCC5C6}" type="presParOf" srcId="{14BFF2C8-3C31-4751-A4B5-B53F6B06D5E3}" destId="{11EC11F7-1C22-448B-9004-9E9475B588B3}" srcOrd="3" destOrd="0" presId="urn:microsoft.com/office/officeart/2005/8/layout/hierarchy3"/>
    <dgm:cxn modelId="{A9414885-A7D7-477C-8DF8-16BFF792B07F}" type="presParOf" srcId="{14BFF2C8-3C31-4751-A4B5-B53F6B06D5E3}" destId="{729329F4-2D3E-4B0E-8DC4-2CCC9245EAEA}" srcOrd="4" destOrd="0" presId="urn:microsoft.com/office/officeart/2005/8/layout/hierarchy3"/>
    <dgm:cxn modelId="{B787149A-E692-4873-85EF-6DCD4B7A91FF}" type="presParOf" srcId="{14BFF2C8-3C31-4751-A4B5-B53F6B06D5E3}" destId="{6D7326D8-82EB-41B2-A250-7E2D0D82A66D}" srcOrd="5" destOrd="0" presId="urn:microsoft.com/office/officeart/2005/8/layout/hierarchy3"/>
    <dgm:cxn modelId="{115B09B7-5B7E-4FE5-A64A-63A9A2B90D68}" type="presParOf" srcId="{14BFF2C8-3C31-4751-A4B5-B53F6B06D5E3}" destId="{B4A0A552-553E-4237-9B68-F944C3231D48}" srcOrd="6" destOrd="0" presId="urn:microsoft.com/office/officeart/2005/8/layout/hierarchy3"/>
    <dgm:cxn modelId="{40FB7D0A-9165-4E8B-86C5-35DD1CDF2DF8}" type="presParOf" srcId="{14BFF2C8-3C31-4751-A4B5-B53F6B06D5E3}" destId="{B26CA930-3AE2-43D4-8BB2-7ECCB33632F5}" srcOrd="7" destOrd="0" presId="urn:microsoft.com/office/officeart/2005/8/layout/hierarchy3"/>
    <dgm:cxn modelId="{D2452B7D-58A8-44E1-9FC9-A32833397091}" type="presParOf" srcId="{14BFF2C8-3C31-4751-A4B5-B53F6B06D5E3}" destId="{23BE571C-A355-4F64-AABB-FC496D96F6D8}" srcOrd="8" destOrd="0" presId="urn:microsoft.com/office/officeart/2005/8/layout/hierarchy3"/>
    <dgm:cxn modelId="{55BACABB-B7BB-408C-ABC3-0C264EB7341B}" type="presParOf" srcId="{14BFF2C8-3C31-4751-A4B5-B53F6B06D5E3}" destId="{568A3C1F-A2B2-4014-801D-EC3613757D2A}" srcOrd="9" destOrd="0" presId="urn:microsoft.com/office/officeart/2005/8/layout/hierarchy3"/>
    <dgm:cxn modelId="{B75303C2-6A47-47AF-A7D7-8B6C07B9E609}" type="presParOf" srcId="{14BFF2C8-3C31-4751-A4B5-B53F6B06D5E3}" destId="{4855BF11-015E-4856-A780-F4F4E3FB1777}" srcOrd="10" destOrd="0" presId="urn:microsoft.com/office/officeart/2005/8/layout/hierarchy3"/>
    <dgm:cxn modelId="{BC663F37-0ABE-4381-8CE3-FF6ED76A1CC4}" type="presParOf" srcId="{14BFF2C8-3C31-4751-A4B5-B53F6B06D5E3}" destId="{91483CE0-9FB1-45AD-B628-79AEF693387B}" srcOrd="11" destOrd="0" presId="urn:microsoft.com/office/officeart/2005/8/layout/hierarchy3"/>
    <dgm:cxn modelId="{994BECA0-9C8B-4221-8D3F-57028716E50D}" type="presParOf" srcId="{56E8AAC3-0528-41E8-9850-A65965182E6D}" destId="{20A911F6-DC7E-4FCE-9126-2252F34CC5BF}" srcOrd="2" destOrd="0" presId="urn:microsoft.com/office/officeart/2005/8/layout/hierarchy3"/>
    <dgm:cxn modelId="{9F48FD13-8EC7-441A-A34A-4643AE3CF739}" type="presParOf" srcId="{20A911F6-DC7E-4FCE-9126-2252F34CC5BF}" destId="{D208BE06-F89F-4C51-9506-25EDA06EA390}" srcOrd="0" destOrd="0" presId="urn:microsoft.com/office/officeart/2005/8/layout/hierarchy3"/>
    <dgm:cxn modelId="{D455D612-F3BD-4861-86DB-D4D744CB15AD}" type="presParOf" srcId="{D208BE06-F89F-4C51-9506-25EDA06EA390}" destId="{1E0F967D-CA81-4569-B6CE-3E2CF5FB3E58}" srcOrd="0" destOrd="0" presId="urn:microsoft.com/office/officeart/2005/8/layout/hierarchy3"/>
    <dgm:cxn modelId="{BCCCD832-E81A-496D-A4E0-11001E6FBBE3}" type="presParOf" srcId="{D208BE06-F89F-4C51-9506-25EDA06EA390}" destId="{9F2E0179-EBF2-4291-923B-5043D233FDB0}" srcOrd="1" destOrd="0" presId="urn:microsoft.com/office/officeart/2005/8/layout/hierarchy3"/>
    <dgm:cxn modelId="{D5F66F56-BAE7-481B-931E-80CA473C63BB}" type="presParOf" srcId="{20A911F6-DC7E-4FCE-9126-2252F34CC5BF}" destId="{8018AA22-BBF4-406A-BEB3-8C738E52405E}" srcOrd="1" destOrd="0" presId="urn:microsoft.com/office/officeart/2005/8/layout/hierarchy3"/>
    <dgm:cxn modelId="{AB8F40B3-CF46-4C76-87DD-E4A08FCEF09D}" type="presParOf" srcId="{8018AA22-BBF4-406A-BEB3-8C738E52405E}" destId="{6665271F-2551-4FEF-A3AF-570163ACCE77}" srcOrd="0" destOrd="0" presId="urn:microsoft.com/office/officeart/2005/8/layout/hierarchy3"/>
    <dgm:cxn modelId="{B4F6828A-4B15-465C-A9A9-573964DA83E9}" type="presParOf" srcId="{8018AA22-BBF4-406A-BEB3-8C738E52405E}" destId="{2141655C-4B98-4848-A306-FB7356194401}" srcOrd="1" destOrd="0" presId="urn:microsoft.com/office/officeart/2005/8/layout/hierarchy3"/>
    <dgm:cxn modelId="{E8619115-D000-4663-9E97-1D74D0847B73}" type="presParOf" srcId="{8018AA22-BBF4-406A-BEB3-8C738E52405E}" destId="{82D4BBD4-19AB-47D0-9B7D-AE9473911DA5}" srcOrd="2" destOrd="0" presId="urn:microsoft.com/office/officeart/2005/8/layout/hierarchy3"/>
    <dgm:cxn modelId="{310AA6B3-F4AB-47D9-8DB9-EC143F2E4113}" type="presParOf" srcId="{8018AA22-BBF4-406A-BEB3-8C738E52405E}" destId="{19B5BD38-27D6-49B7-8A50-A828E259D772}" srcOrd="3" destOrd="0" presId="urn:microsoft.com/office/officeart/2005/8/layout/hierarchy3"/>
    <dgm:cxn modelId="{0C8B5BA0-BAAC-422E-AA5D-3CD77DFE139F}" type="presParOf" srcId="{8018AA22-BBF4-406A-BEB3-8C738E52405E}" destId="{624093C2-250B-4E82-B301-E1BE7913754F}" srcOrd="4" destOrd="0" presId="urn:microsoft.com/office/officeart/2005/8/layout/hierarchy3"/>
    <dgm:cxn modelId="{8FE9A2B7-765B-4AC7-B7AA-411DEA7EEEBE}" type="presParOf" srcId="{8018AA22-BBF4-406A-BEB3-8C738E52405E}" destId="{E36E7530-99B6-44B0-A659-3B07778B7527}" srcOrd="5" destOrd="0" presId="urn:microsoft.com/office/officeart/2005/8/layout/hierarchy3"/>
    <dgm:cxn modelId="{7DD40E59-50BE-43BD-83E7-A763156F8ADB}" type="presParOf" srcId="{8018AA22-BBF4-406A-BEB3-8C738E52405E}" destId="{58C7FFDC-B5E5-4A81-922E-91044B16D5A9}" srcOrd="6" destOrd="0" presId="urn:microsoft.com/office/officeart/2005/8/layout/hierarchy3"/>
    <dgm:cxn modelId="{B83D78AE-0594-4D08-A36C-5B4E0E5C277C}" type="presParOf" srcId="{8018AA22-BBF4-406A-BEB3-8C738E52405E}" destId="{FD4F1128-E462-471E-A802-875676FD26CC}" srcOrd="7" destOrd="0" presId="urn:microsoft.com/office/officeart/2005/8/layout/hierarchy3"/>
    <dgm:cxn modelId="{B940AC58-6576-47C9-B290-F62C55918562}" type="presParOf" srcId="{8018AA22-BBF4-406A-BEB3-8C738E52405E}" destId="{991AE967-44F4-42A4-8E42-DF2E6030CBD8}" srcOrd="8" destOrd="0" presId="urn:microsoft.com/office/officeart/2005/8/layout/hierarchy3"/>
    <dgm:cxn modelId="{A8757558-C0BD-47C8-BBB5-8FB5E9DD8F2C}" type="presParOf" srcId="{8018AA22-BBF4-406A-BEB3-8C738E52405E}" destId="{CDE6318C-6436-4CA2-AE31-E986EC6F1DE7}" srcOrd="9" destOrd="0" presId="urn:microsoft.com/office/officeart/2005/8/layout/hierarchy3"/>
    <dgm:cxn modelId="{AE2319A3-72E8-4E77-AC5B-61F64C126E9C}" type="presParOf" srcId="{8018AA22-BBF4-406A-BEB3-8C738E52405E}" destId="{946F5795-EDE4-44D4-A023-7B37B85957D5}" srcOrd="10" destOrd="0" presId="urn:microsoft.com/office/officeart/2005/8/layout/hierarchy3"/>
    <dgm:cxn modelId="{9775E768-F697-4926-A588-C36AC2380EF6}" type="presParOf" srcId="{8018AA22-BBF4-406A-BEB3-8C738E52405E}" destId="{09A64FA2-E6E6-403E-A176-C0BDE44E9CEE}" srcOrd="11" destOrd="0" presId="urn:microsoft.com/office/officeart/2005/8/layout/hierarchy3"/>
    <dgm:cxn modelId="{FDE99881-FD09-4D28-9543-EF470F01EFA7}" type="presParOf" srcId="{56E8AAC3-0528-41E8-9850-A65965182E6D}" destId="{581DCC58-C74D-4677-8D4C-4944D2C810F2}" srcOrd="3" destOrd="0" presId="urn:microsoft.com/office/officeart/2005/8/layout/hierarchy3"/>
    <dgm:cxn modelId="{235CB4DD-20E7-4801-B42D-F62A8E0E8564}" type="presParOf" srcId="{581DCC58-C74D-4677-8D4C-4944D2C810F2}" destId="{E5513CA3-D6ED-4071-B15D-EA037E2274EA}" srcOrd="0" destOrd="0" presId="urn:microsoft.com/office/officeart/2005/8/layout/hierarchy3"/>
    <dgm:cxn modelId="{6739D756-5C04-406A-B017-1659F8CE7F70}" type="presParOf" srcId="{E5513CA3-D6ED-4071-B15D-EA037E2274EA}" destId="{D0698195-ACDC-401B-B50D-5A9AB77A8103}" srcOrd="0" destOrd="0" presId="urn:microsoft.com/office/officeart/2005/8/layout/hierarchy3"/>
    <dgm:cxn modelId="{6FDAB25F-03DC-4156-B59E-206E8346AB30}" type="presParOf" srcId="{E5513CA3-D6ED-4071-B15D-EA037E2274EA}" destId="{F3B183CF-58F0-4BC9-89EE-ECC32482BE36}" srcOrd="1" destOrd="0" presId="urn:microsoft.com/office/officeart/2005/8/layout/hierarchy3"/>
    <dgm:cxn modelId="{6C233B99-1DAD-411A-A841-C600DFEAE950}" type="presParOf" srcId="{581DCC58-C74D-4677-8D4C-4944D2C810F2}" destId="{6733D0DA-DDD7-4BFE-A658-4286AA3010BC}" srcOrd="1" destOrd="0" presId="urn:microsoft.com/office/officeart/2005/8/layout/hierarchy3"/>
    <dgm:cxn modelId="{4CDE6A58-8E24-4AC1-8E77-A9C6DFDCAA05}" type="presParOf" srcId="{6733D0DA-DDD7-4BFE-A658-4286AA3010BC}" destId="{DF0592AE-480B-40A5-9BB4-D0B327506FB3}" srcOrd="0" destOrd="0" presId="urn:microsoft.com/office/officeart/2005/8/layout/hierarchy3"/>
    <dgm:cxn modelId="{9696E774-1C9A-473E-B9F5-7313993A43E7}" type="presParOf" srcId="{6733D0DA-DDD7-4BFE-A658-4286AA3010BC}" destId="{40C0E03F-DBE3-40ED-ABE0-DAB61160E79A}" srcOrd="1" destOrd="0" presId="urn:microsoft.com/office/officeart/2005/8/layout/hierarchy3"/>
    <dgm:cxn modelId="{40336F83-C5F3-4DB8-AB24-DC63F56E367C}" type="presParOf" srcId="{6733D0DA-DDD7-4BFE-A658-4286AA3010BC}" destId="{5BB75BE8-1B1A-42FC-8219-2F8659E76FD2}" srcOrd="2" destOrd="0" presId="urn:microsoft.com/office/officeart/2005/8/layout/hierarchy3"/>
    <dgm:cxn modelId="{D72C106C-A87C-4B24-A96A-789EEE4ACB15}" type="presParOf" srcId="{6733D0DA-DDD7-4BFE-A658-4286AA3010BC}" destId="{FA48D1C2-02D6-46D1-B08D-7DE1E03AD731}" srcOrd="3" destOrd="0" presId="urn:microsoft.com/office/officeart/2005/8/layout/hierarchy3"/>
    <dgm:cxn modelId="{77126F23-71A4-4A32-8894-267D608039D1}" type="presParOf" srcId="{6733D0DA-DDD7-4BFE-A658-4286AA3010BC}" destId="{9BB57380-F29E-492A-8D52-6C4A359A42A1}" srcOrd="4" destOrd="0" presId="urn:microsoft.com/office/officeart/2005/8/layout/hierarchy3"/>
    <dgm:cxn modelId="{CB64D6AF-6B3B-4D03-9188-C613DD52BB05}" type="presParOf" srcId="{6733D0DA-DDD7-4BFE-A658-4286AA3010BC}" destId="{43BE55C8-E4CC-4BA7-B3AF-382C90F70BF5}" srcOrd="5" destOrd="0" presId="urn:microsoft.com/office/officeart/2005/8/layout/hierarchy3"/>
    <dgm:cxn modelId="{30DCE1A9-9DAE-4D63-B58C-C1CD4E53C296}" type="presParOf" srcId="{56E8AAC3-0528-41E8-9850-A65965182E6D}" destId="{4451B6A1-B534-4951-98E0-E22CD6BB4E14}" srcOrd="4" destOrd="0" presId="urn:microsoft.com/office/officeart/2005/8/layout/hierarchy3"/>
    <dgm:cxn modelId="{ACE9CD19-4F1B-4657-B96A-CE260715356E}" type="presParOf" srcId="{4451B6A1-B534-4951-98E0-E22CD6BB4E14}" destId="{ADE89152-D1A0-4CA0-91F6-991A97BA9D24}" srcOrd="0" destOrd="0" presId="urn:microsoft.com/office/officeart/2005/8/layout/hierarchy3"/>
    <dgm:cxn modelId="{061B17E5-82BA-4DAA-BF05-718D459634C6}" type="presParOf" srcId="{ADE89152-D1A0-4CA0-91F6-991A97BA9D24}" destId="{94DC11C3-F9BE-4BF0-8BFC-05F9878CC177}" srcOrd="0" destOrd="0" presId="urn:microsoft.com/office/officeart/2005/8/layout/hierarchy3"/>
    <dgm:cxn modelId="{9BA8DF98-042F-45F4-8E47-67F05C16075C}" type="presParOf" srcId="{ADE89152-D1A0-4CA0-91F6-991A97BA9D24}" destId="{8D49F88A-63E9-4FCF-A4A3-AF7733967C25}" srcOrd="1" destOrd="0" presId="urn:microsoft.com/office/officeart/2005/8/layout/hierarchy3"/>
    <dgm:cxn modelId="{E3F24148-8439-4A3C-8D4B-27E86B3FDB36}" type="presParOf" srcId="{4451B6A1-B534-4951-98E0-E22CD6BB4E14}" destId="{5E403FEA-FB03-4BF8-9CAB-B35A9D350A1A}" srcOrd="1" destOrd="0" presId="urn:microsoft.com/office/officeart/2005/8/layout/hierarchy3"/>
    <dgm:cxn modelId="{BA994BE1-E31A-4063-A13A-1D6993B9C3EF}" type="presParOf" srcId="{5E403FEA-FB03-4BF8-9CAB-B35A9D350A1A}" destId="{89A50FFD-7741-44E4-94A4-7C451FEBD994}" srcOrd="0" destOrd="0" presId="urn:microsoft.com/office/officeart/2005/8/layout/hierarchy3"/>
    <dgm:cxn modelId="{F323D275-2D3A-40E4-B03A-D7317E857C7A}" type="presParOf" srcId="{5E403FEA-FB03-4BF8-9CAB-B35A9D350A1A}" destId="{4F06CE93-5829-4B51-8FB0-98273F534C2B}" srcOrd="1" destOrd="0" presId="urn:microsoft.com/office/officeart/2005/8/layout/hierarchy3"/>
    <dgm:cxn modelId="{2E576B7A-09B5-458A-88BA-7C99D04C0AA1}" type="presParOf" srcId="{5E403FEA-FB03-4BF8-9CAB-B35A9D350A1A}" destId="{CF747B24-BF1F-4CEA-B5FB-C4B36FF32692}" srcOrd="2" destOrd="0" presId="urn:microsoft.com/office/officeart/2005/8/layout/hierarchy3"/>
    <dgm:cxn modelId="{8E02FEE5-A02C-46E3-9C3D-4EC77EBBE3B9}" type="presParOf" srcId="{5E403FEA-FB03-4BF8-9CAB-B35A9D350A1A}" destId="{DF486620-6F75-4C73-8FC6-6C53B3E32A87}" srcOrd="3" destOrd="0" presId="urn:microsoft.com/office/officeart/2005/8/layout/hierarchy3"/>
    <dgm:cxn modelId="{8D580CBD-3237-4E99-9FF9-717EE141A7F6}" type="presParOf" srcId="{5E403FEA-FB03-4BF8-9CAB-B35A9D350A1A}" destId="{44433336-F36D-4E11-A420-A3A27F16B089}" srcOrd="4" destOrd="0" presId="urn:microsoft.com/office/officeart/2005/8/layout/hierarchy3"/>
    <dgm:cxn modelId="{8BA3C40E-0C17-4799-8EDB-D1A20B855C3B}" type="presParOf" srcId="{5E403FEA-FB03-4BF8-9CAB-B35A9D350A1A}" destId="{52644BB9-BFDA-4704-AF89-4B226396552B}" srcOrd="5" destOrd="0" presId="urn:microsoft.com/office/officeart/2005/8/layout/hierarchy3"/>
    <dgm:cxn modelId="{7CC01354-74AE-4E7A-8E63-5B3AF6B95FC4}" type="presParOf" srcId="{56E8AAC3-0528-41E8-9850-A65965182E6D}" destId="{D744D7A7-3CCB-4E20-A520-516A99767F99}" srcOrd="5" destOrd="0" presId="urn:microsoft.com/office/officeart/2005/8/layout/hierarchy3"/>
    <dgm:cxn modelId="{ADC157A8-BA18-4550-83AD-8BD9A513C2A8}" type="presParOf" srcId="{D744D7A7-3CCB-4E20-A520-516A99767F99}" destId="{B0359C9D-D19B-4CE1-AEEF-B2E8317A7126}" srcOrd="0" destOrd="0" presId="urn:microsoft.com/office/officeart/2005/8/layout/hierarchy3"/>
    <dgm:cxn modelId="{6343C3CF-DD35-4701-A45D-0F809C70F359}" type="presParOf" srcId="{B0359C9D-D19B-4CE1-AEEF-B2E8317A7126}" destId="{FE210DED-411B-4809-92C0-35189A1A0C6D}" srcOrd="0" destOrd="0" presId="urn:microsoft.com/office/officeart/2005/8/layout/hierarchy3"/>
    <dgm:cxn modelId="{ADDFD2FC-4B0C-4159-978D-8B42A978303E}" type="presParOf" srcId="{B0359C9D-D19B-4CE1-AEEF-B2E8317A7126}" destId="{3D66F4E8-0F67-4E96-8DA4-CDF4B956966D}" srcOrd="1" destOrd="0" presId="urn:microsoft.com/office/officeart/2005/8/layout/hierarchy3"/>
    <dgm:cxn modelId="{6192B108-BC02-47DC-B55C-3428A0EC84E8}" type="presParOf" srcId="{D744D7A7-3CCB-4E20-A520-516A99767F99}" destId="{FD52924D-D8E1-42D7-A241-248B02C855B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073241-2020-48CC-87DC-650F85D8EA9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4D9AA03D-3356-42C4-9154-46EF67112C94}">
      <dgm:prSet phldrT="[Text]"/>
      <dgm:spPr/>
      <dgm:t>
        <a:bodyPr/>
        <a:lstStyle/>
        <a:p>
          <a:r>
            <a:rPr lang="en-US" dirty="0">
              <a:latin typeface="Georgia" panose="02040502050405020303" pitchFamily="18" charset="0"/>
            </a:rPr>
            <a:t>HPHCI</a:t>
          </a:r>
        </a:p>
      </dgm:t>
    </dgm:pt>
    <dgm:pt modelId="{403AB11A-A1B3-4D90-A14B-4D747CCE6EE8}" type="parTrans" cxnId="{ACD414FB-FF36-4965-AFDC-92F5DFF3ECFA}">
      <dgm:prSet/>
      <dgm:spPr/>
      <dgm:t>
        <a:bodyPr/>
        <a:lstStyle/>
        <a:p>
          <a:endParaRPr lang="en-US"/>
        </a:p>
      </dgm:t>
    </dgm:pt>
    <dgm:pt modelId="{5D134CF8-4798-4332-9BA0-7EBD4DF6575E}" type="sibTrans" cxnId="{ACD414FB-FF36-4965-AFDC-92F5DFF3ECFA}">
      <dgm:prSet/>
      <dgm:spPr/>
      <dgm:t>
        <a:bodyPr/>
        <a:lstStyle/>
        <a:p>
          <a:endParaRPr lang="en-US"/>
        </a:p>
      </dgm:t>
    </dgm:pt>
    <dgm:pt modelId="{8CD88C4E-9735-442C-B47C-322D211635D8}">
      <dgm:prSet phldrT="[Text]"/>
      <dgm:spPr/>
      <dgm:t>
        <a:bodyPr/>
        <a:lstStyle/>
        <a:p>
          <a:r>
            <a:rPr lang="en-US" dirty="0">
              <a:latin typeface="Georgia" panose="02040502050405020303" pitchFamily="18" charset="0"/>
            </a:rPr>
            <a:t>Judy Maro, </a:t>
          </a:r>
          <a:br>
            <a:rPr lang="en-US" dirty="0">
              <a:latin typeface="Georgia" panose="02040502050405020303" pitchFamily="18" charset="0"/>
            </a:rPr>
          </a:br>
          <a:r>
            <a:rPr lang="en-US" dirty="0">
              <a:latin typeface="Georgia" panose="02040502050405020303" pitchFamily="18" charset="0"/>
            </a:rPr>
            <a:t>Co-Investigator</a:t>
          </a:r>
        </a:p>
      </dgm:t>
    </dgm:pt>
    <dgm:pt modelId="{CC0AFB32-FB2B-4654-86E1-47BD00F5931A}" type="parTrans" cxnId="{FB42B4AC-831A-4BC7-9959-BFCEA500CB7F}">
      <dgm:prSet/>
      <dgm:spPr/>
      <dgm:t>
        <a:bodyPr/>
        <a:lstStyle/>
        <a:p>
          <a:endParaRPr lang="en-US">
            <a:latin typeface="Georgia" panose="02040502050405020303" pitchFamily="18" charset="0"/>
          </a:endParaRPr>
        </a:p>
      </dgm:t>
    </dgm:pt>
    <dgm:pt modelId="{4D6AD563-2BE1-4F57-93D1-F58D7C8A073D}" type="sibTrans" cxnId="{FB42B4AC-831A-4BC7-9959-BFCEA500CB7F}">
      <dgm:prSet/>
      <dgm:spPr/>
      <dgm:t>
        <a:bodyPr/>
        <a:lstStyle/>
        <a:p>
          <a:endParaRPr lang="en-US"/>
        </a:p>
      </dgm:t>
    </dgm:pt>
    <dgm:pt modelId="{99303D45-9237-476D-A7C2-1AA8F9BA8FDC}">
      <dgm:prSet phldrT="[Text]"/>
      <dgm:spPr/>
      <dgm:t>
        <a:bodyPr/>
        <a:lstStyle/>
        <a:p>
          <a:r>
            <a:rPr lang="en-US" dirty="0">
              <a:latin typeface="Georgia" panose="02040502050405020303" pitchFamily="18" charset="0"/>
            </a:rPr>
            <a:t>Kevin Coughlin, Project Manager</a:t>
          </a:r>
        </a:p>
      </dgm:t>
    </dgm:pt>
    <dgm:pt modelId="{13F30933-D28E-48D3-B7D2-08BBE8C32036}" type="parTrans" cxnId="{B9AE9CE4-7431-4348-8138-733E80009664}">
      <dgm:prSet/>
      <dgm:spPr/>
      <dgm:t>
        <a:bodyPr/>
        <a:lstStyle/>
        <a:p>
          <a:endParaRPr lang="en-US">
            <a:latin typeface="Georgia" panose="02040502050405020303" pitchFamily="18" charset="0"/>
          </a:endParaRPr>
        </a:p>
      </dgm:t>
    </dgm:pt>
    <dgm:pt modelId="{4D17950D-0F19-4E3C-B9DD-1FEE176FDAE3}" type="sibTrans" cxnId="{B9AE9CE4-7431-4348-8138-733E80009664}">
      <dgm:prSet/>
      <dgm:spPr/>
      <dgm:t>
        <a:bodyPr/>
        <a:lstStyle/>
        <a:p>
          <a:endParaRPr lang="en-US"/>
        </a:p>
      </dgm:t>
    </dgm:pt>
    <dgm:pt modelId="{F6DD4A70-6C2B-412C-B521-B7567FF37151}">
      <dgm:prSet phldrT="[Text]"/>
      <dgm:spPr>
        <a:solidFill>
          <a:srgbClr val="7030A0"/>
        </a:solidFill>
        <a:ln>
          <a:solidFill>
            <a:srgbClr val="7030A0"/>
          </a:solidFill>
        </a:ln>
      </dgm:spPr>
      <dgm:t>
        <a:bodyPr/>
        <a:lstStyle/>
        <a:p>
          <a:r>
            <a:rPr lang="en-US" dirty="0">
              <a:latin typeface="Georgia" panose="02040502050405020303" pitchFamily="18" charset="0"/>
            </a:rPr>
            <a:t>Duke</a:t>
          </a:r>
        </a:p>
      </dgm:t>
    </dgm:pt>
    <dgm:pt modelId="{A59D97A8-6F31-4ACD-A0A7-A91480EED3EB}" type="parTrans" cxnId="{61A985CC-27DA-4704-8247-D3F9C70B24E7}">
      <dgm:prSet/>
      <dgm:spPr/>
      <dgm:t>
        <a:bodyPr/>
        <a:lstStyle/>
        <a:p>
          <a:endParaRPr lang="en-US"/>
        </a:p>
      </dgm:t>
    </dgm:pt>
    <dgm:pt modelId="{5E195B90-F098-4CFC-B84D-DA3ED3E91C03}" type="sibTrans" cxnId="{61A985CC-27DA-4704-8247-D3F9C70B24E7}">
      <dgm:prSet/>
      <dgm:spPr/>
      <dgm:t>
        <a:bodyPr/>
        <a:lstStyle/>
        <a:p>
          <a:endParaRPr lang="en-US"/>
        </a:p>
      </dgm:t>
    </dgm:pt>
    <dgm:pt modelId="{298DA03D-DDE1-4A90-9D63-0E716E4B31A7}">
      <dgm:prSet phldrT="[Text]"/>
      <dgm:spPr>
        <a:ln>
          <a:solidFill>
            <a:srgbClr val="7030A0"/>
          </a:solidFill>
        </a:ln>
      </dgm:spPr>
      <dgm:t>
        <a:bodyPr/>
        <a:lstStyle/>
        <a:p>
          <a:r>
            <a:rPr lang="en-US" dirty="0">
              <a:latin typeface="Georgia" panose="02040502050405020303" pitchFamily="18" charset="0"/>
            </a:rPr>
            <a:t>Keith Marsolo, PI</a:t>
          </a:r>
        </a:p>
      </dgm:t>
    </dgm:pt>
    <dgm:pt modelId="{9EFEDBB8-11F7-45E0-B0A3-9F1C5D96E10B}" type="parTrans" cxnId="{A307A5F0-6D99-4D38-9A7A-FB11F20381C5}">
      <dgm:prSet/>
      <dgm:spPr>
        <a:ln>
          <a:solidFill>
            <a:srgbClr val="7030A0"/>
          </a:solidFill>
        </a:ln>
      </dgm:spPr>
      <dgm:t>
        <a:bodyPr/>
        <a:lstStyle/>
        <a:p>
          <a:endParaRPr lang="en-US">
            <a:latin typeface="Georgia" panose="02040502050405020303" pitchFamily="18" charset="0"/>
          </a:endParaRPr>
        </a:p>
      </dgm:t>
    </dgm:pt>
    <dgm:pt modelId="{C882F4ED-6138-4AE4-BAC0-469FD3D42E66}" type="sibTrans" cxnId="{A307A5F0-6D99-4D38-9A7A-FB11F20381C5}">
      <dgm:prSet/>
      <dgm:spPr/>
      <dgm:t>
        <a:bodyPr/>
        <a:lstStyle/>
        <a:p>
          <a:endParaRPr lang="en-US"/>
        </a:p>
      </dgm:t>
    </dgm:pt>
    <dgm:pt modelId="{EC35B18B-CC8F-42FE-B2FF-9832C1063EDB}">
      <dgm:prSet phldrT="[Text]"/>
      <dgm:spPr>
        <a:ln>
          <a:solidFill>
            <a:srgbClr val="7030A0"/>
          </a:solidFill>
        </a:ln>
      </dgm:spPr>
      <dgm:t>
        <a:bodyPr/>
        <a:lstStyle/>
        <a:p>
          <a:r>
            <a:rPr lang="en-US" dirty="0">
              <a:latin typeface="Georgia" panose="02040502050405020303" pitchFamily="18" charset="0"/>
            </a:rPr>
            <a:t>Lesley Curtis, </a:t>
          </a:r>
          <a:br>
            <a:rPr lang="en-US" dirty="0">
              <a:latin typeface="Georgia" panose="02040502050405020303" pitchFamily="18" charset="0"/>
            </a:rPr>
          </a:br>
          <a:r>
            <a:rPr lang="en-US" dirty="0">
              <a:latin typeface="Georgia" panose="02040502050405020303" pitchFamily="18" charset="0"/>
            </a:rPr>
            <a:t>Co-Investigator</a:t>
          </a:r>
        </a:p>
      </dgm:t>
    </dgm:pt>
    <dgm:pt modelId="{7EC44836-DD6C-4139-9AF8-661BFC7961D7}" type="parTrans" cxnId="{EE0A45E5-67BF-4921-8D64-886172741827}">
      <dgm:prSet/>
      <dgm:spPr>
        <a:ln>
          <a:solidFill>
            <a:srgbClr val="7030A0"/>
          </a:solidFill>
        </a:ln>
      </dgm:spPr>
      <dgm:t>
        <a:bodyPr/>
        <a:lstStyle/>
        <a:p>
          <a:endParaRPr lang="en-US">
            <a:latin typeface="Georgia" panose="02040502050405020303" pitchFamily="18" charset="0"/>
          </a:endParaRPr>
        </a:p>
      </dgm:t>
    </dgm:pt>
    <dgm:pt modelId="{117555EE-0F2D-4078-8BB1-343F9E32B603}" type="sibTrans" cxnId="{EE0A45E5-67BF-4921-8D64-886172741827}">
      <dgm:prSet/>
      <dgm:spPr/>
      <dgm:t>
        <a:bodyPr/>
        <a:lstStyle/>
        <a:p>
          <a:endParaRPr lang="en-US"/>
        </a:p>
      </dgm:t>
    </dgm:pt>
    <dgm:pt modelId="{AF7CB39D-737C-4139-9E8A-6E00B978F179}">
      <dgm:prSet phldrT="[Text]"/>
      <dgm:spPr>
        <a:ln>
          <a:solidFill>
            <a:srgbClr val="7030A0"/>
          </a:solidFill>
        </a:ln>
      </dgm:spPr>
      <dgm:t>
        <a:bodyPr/>
        <a:lstStyle/>
        <a:p>
          <a:r>
            <a:rPr lang="en-US" dirty="0">
              <a:latin typeface="Georgia" panose="02040502050405020303" pitchFamily="18" charset="0"/>
            </a:rPr>
            <a:t>Gretchen Sanders, Project Lead</a:t>
          </a:r>
        </a:p>
      </dgm:t>
    </dgm:pt>
    <dgm:pt modelId="{DE05E7D1-7B57-47CD-BCBD-15B4ECF01246}" type="parTrans" cxnId="{4E8459FD-4C6A-4E93-B7CF-B2677C1A67E6}">
      <dgm:prSet/>
      <dgm:spPr>
        <a:ln>
          <a:solidFill>
            <a:srgbClr val="7030A0"/>
          </a:solidFill>
        </a:ln>
      </dgm:spPr>
      <dgm:t>
        <a:bodyPr/>
        <a:lstStyle/>
        <a:p>
          <a:endParaRPr lang="en-US">
            <a:latin typeface="Georgia" panose="02040502050405020303" pitchFamily="18" charset="0"/>
          </a:endParaRPr>
        </a:p>
      </dgm:t>
    </dgm:pt>
    <dgm:pt modelId="{F1C34665-54E7-4A40-BAF6-0AE2B4A44D04}" type="sibTrans" cxnId="{4E8459FD-4C6A-4E93-B7CF-B2677C1A67E6}">
      <dgm:prSet/>
      <dgm:spPr/>
      <dgm:t>
        <a:bodyPr/>
        <a:lstStyle/>
        <a:p>
          <a:endParaRPr lang="en-US"/>
        </a:p>
      </dgm:t>
    </dgm:pt>
    <dgm:pt modelId="{9CD80388-4021-48CB-BE34-F46E761ECFA8}">
      <dgm:prSet phldrT="[Text]"/>
      <dgm:spPr>
        <a:ln>
          <a:solidFill>
            <a:srgbClr val="C00000"/>
          </a:solidFill>
        </a:ln>
      </dgm:spPr>
      <dgm:t>
        <a:bodyPr/>
        <a:lstStyle/>
        <a:p>
          <a:pPr>
            <a:spcAft>
              <a:spcPts val="0"/>
            </a:spcAft>
          </a:pPr>
          <a:r>
            <a:rPr lang="en-US" dirty="0">
              <a:latin typeface="Georgia" panose="02040502050405020303" pitchFamily="18" charset="0"/>
            </a:rPr>
            <a:t>Alanna Chamberlain, </a:t>
          </a:r>
          <a:br>
            <a:rPr lang="en-US" dirty="0">
              <a:latin typeface="Georgia" panose="02040502050405020303" pitchFamily="18" charset="0"/>
            </a:rPr>
          </a:br>
          <a:r>
            <a:rPr lang="en-US" dirty="0">
              <a:latin typeface="Georgia" panose="02040502050405020303" pitchFamily="18" charset="0"/>
            </a:rPr>
            <a:t>Co-Investigator (Mayo Clinic)</a:t>
          </a:r>
        </a:p>
      </dgm:t>
    </dgm:pt>
    <dgm:pt modelId="{29FB1F65-1172-43F4-ACC1-0565723D91F9}" type="parTrans" cxnId="{7D23F03F-D7F7-43B0-8397-CB68473DF0DC}">
      <dgm:prSet/>
      <dgm:spPr>
        <a:solidFill>
          <a:srgbClr val="C00000"/>
        </a:solidFill>
        <a:ln>
          <a:solidFill>
            <a:srgbClr val="C00000"/>
          </a:solidFill>
        </a:ln>
      </dgm:spPr>
      <dgm:t>
        <a:bodyPr/>
        <a:lstStyle/>
        <a:p>
          <a:endParaRPr lang="en-US">
            <a:latin typeface="Georgia" panose="02040502050405020303" pitchFamily="18" charset="0"/>
          </a:endParaRPr>
        </a:p>
      </dgm:t>
    </dgm:pt>
    <dgm:pt modelId="{2CFBE225-ABC2-415E-AA4F-8E3A45DD6C76}" type="sibTrans" cxnId="{7D23F03F-D7F7-43B0-8397-CB68473DF0DC}">
      <dgm:prSet/>
      <dgm:spPr/>
      <dgm:t>
        <a:bodyPr/>
        <a:lstStyle/>
        <a:p>
          <a:endParaRPr lang="en-US"/>
        </a:p>
      </dgm:t>
    </dgm:pt>
    <dgm:pt modelId="{3B046500-277A-4B99-A177-D8B341A687A1}">
      <dgm:prSet phldrT="[Text]"/>
      <dgm:spPr>
        <a:ln>
          <a:solidFill>
            <a:srgbClr val="7030A0"/>
          </a:solidFill>
        </a:ln>
      </dgm:spPr>
      <dgm:t>
        <a:bodyPr/>
        <a:lstStyle/>
        <a:p>
          <a:r>
            <a:rPr lang="en-US" dirty="0">
              <a:latin typeface="Georgia" panose="02040502050405020303" pitchFamily="18" charset="0"/>
            </a:rPr>
            <a:t>Laura Qualls</a:t>
          </a:r>
        </a:p>
        <a:p>
          <a:r>
            <a:rPr lang="en-US" dirty="0">
              <a:latin typeface="Georgia" panose="02040502050405020303" pitchFamily="18" charset="0"/>
            </a:rPr>
            <a:t>Jennifer Xu, </a:t>
          </a:r>
        </a:p>
        <a:p>
          <a:r>
            <a:rPr lang="en-US" dirty="0">
              <a:latin typeface="Georgia" panose="02040502050405020303" pitchFamily="18" charset="0"/>
            </a:rPr>
            <a:t>Informaticists</a:t>
          </a:r>
        </a:p>
      </dgm:t>
    </dgm:pt>
    <dgm:pt modelId="{DD7AA106-A5B8-415F-A854-CCB515900756}" type="parTrans" cxnId="{EAD05652-6576-45E6-BDD6-980358F5F0BA}">
      <dgm:prSet/>
      <dgm:spPr>
        <a:ln>
          <a:solidFill>
            <a:srgbClr val="7030A0"/>
          </a:solidFill>
        </a:ln>
      </dgm:spPr>
      <dgm:t>
        <a:bodyPr/>
        <a:lstStyle/>
        <a:p>
          <a:endParaRPr lang="en-US">
            <a:latin typeface="Georgia" panose="02040502050405020303" pitchFamily="18" charset="0"/>
          </a:endParaRPr>
        </a:p>
      </dgm:t>
    </dgm:pt>
    <dgm:pt modelId="{E8F2A4E1-BC99-49D8-A444-FAB1A08D73D5}" type="sibTrans" cxnId="{EAD05652-6576-45E6-BDD6-980358F5F0BA}">
      <dgm:prSet/>
      <dgm:spPr/>
      <dgm:t>
        <a:bodyPr/>
        <a:lstStyle/>
        <a:p>
          <a:endParaRPr lang="en-US"/>
        </a:p>
      </dgm:t>
    </dgm:pt>
    <dgm:pt modelId="{9B50184F-71E7-46C0-AF3E-80D9BEF8114B}">
      <dgm:prSet phldrT="[Text]"/>
      <dgm:spPr>
        <a:solidFill>
          <a:srgbClr val="C00000"/>
        </a:solidFill>
        <a:ln>
          <a:solidFill>
            <a:srgbClr val="C00000"/>
          </a:solidFill>
        </a:ln>
      </dgm:spPr>
      <dgm:t>
        <a:bodyPr/>
        <a:lstStyle/>
        <a:p>
          <a:r>
            <a:rPr lang="en-US" dirty="0">
              <a:latin typeface="Georgia" panose="02040502050405020303" pitchFamily="18" charset="0"/>
            </a:rPr>
            <a:t>PCORnet Sites</a:t>
          </a:r>
        </a:p>
      </dgm:t>
    </dgm:pt>
    <dgm:pt modelId="{BABBE970-FD83-41DE-A972-5DB92652C702}" type="parTrans" cxnId="{35A193A1-EA55-4BAC-9836-E9975F58E951}">
      <dgm:prSet/>
      <dgm:spPr/>
      <dgm:t>
        <a:bodyPr/>
        <a:lstStyle/>
        <a:p>
          <a:endParaRPr lang="en-US"/>
        </a:p>
      </dgm:t>
    </dgm:pt>
    <dgm:pt modelId="{42583A4E-F810-4E6E-B7F6-1D978853EB81}" type="sibTrans" cxnId="{35A193A1-EA55-4BAC-9836-E9975F58E951}">
      <dgm:prSet/>
      <dgm:spPr/>
      <dgm:t>
        <a:bodyPr/>
        <a:lstStyle/>
        <a:p>
          <a:endParaRPr lang="en-US"/>
        </a:p>
      </dgm:t>
    </dgm:pt>
    <dgm:pt modelId="{A9A1F0B0-3A87-4918-A539-7451E2761EAF}">
      <dgm:prSet phldrT="[Text]"/>
      <dgm:spPr>
        <a:ln>
          <a:solidFill>
            <a:srgbClr val="7030A0"/>
          </a:solidFill>
        </a:ln>
      </dgm:spPr>
      <dgm:t>
        <a:bodyPr/>
        <a:lstStyle/>
        <a:p>
          <a:r>
            <a:rPr lang="en-US" dirty="0">
              <a:latin typeface="Georgia" panose="02040502050405020303" pitchFamily="18" charset="0"/>
            </a:rPr>
            <a:t>Yinghong Zhang</a:t>
          </a:r>
        </a:p>
        <a:p>
          <a:r>
            <a:rPr lang="en-US" dirty="0">
              <a:latin typeface="Georgia" panose="02040502050405020303" pitchFamily="18" charset="0"/>
            </a:rPr>
            <a:t>Tom Phillips, </a:t>
          </a:r>
        </a:p>
        <a:p>
          <a:r>
            <a:rPr lang="en-US" dirty="0">
              <a:latin typeface="Georgia" panose="02040502050405020303" pitchFamily="18" charset="0"/>
            </a:rPr>
            <a:t>Programmers</a:t>
          </a:r>
        </a:p>
      </dgm:t>
    </dgm:pt>
    <dgm:pt modelId="{51494A69-6DA5-4FF7-8840-3DCE3FEC67C2}" type="parTrans" cxnId="{9D3ACC30-BEE1-4FA0-A53E-B924DA41FEBE}">
      <dgm:prSet/>
      <dgm:spPr>
        <a:ln>
          <a:solidFill>
            <a:srgbClr val="7030A0"/>
          </a:solidFill>
        </a:ln>
      </dgm:spPr>
      <dgm:t>
        <a:bodyPr/>
        <a:lstStyle/>
        <a:p>
          <a:endParaRPr lang="en-US">
            <a:latin typeface="Georgia" panose="02040502050405020303" pitchFamily="18" charset="0"/>
          </a:endParaRPr>
        </a:p>
      </dgm:t>
    </dgm:pt>
    <dgm:pt modelId="{11918669-2E12-4F5C-A8AE-FC4A16456B7C}" type="sibTrans" cxnId="{9D3ACC30-BEE1-4FA0-A53E-B924DA41FEBE}">
      <dgm:prSet/>
      <dgm:spPr/>
      <dgm:t>
        <a:bodyPr/>
        <a:lstStyle/>
        <a:p>
          <a:endParaRPr lang="en-US"/>
        </a:p>
      </dgm:t>
    </dgm:pt>
    <dgm:pt modelId="{4E3EC831-3213-49C2-95FD-AD63A3317379}">
      <dgm:prSet phldrT="[Text]"/>
      <dgm:spPr>
        <a:ln>
          <a:solidFill>
            <a:srgbClr val="7030A0"/>
          </a:solidFill>
        </a:ln>
      </dgm:spPr>
      <dgm:t>
        <a:bodyPr/>
        <a:lstStyle/>
        <a:p>
          <a:r>
            <a:rPr lang="en-US" dirty="0">
              <a:latin typeface="Georgia" panose="02040502050405020303" pitchFamily="18" charset="0"/>
            </a:rPr>
            <a:t>Larry Hill,  Statistician</a:t>
          </a:r>
        </a:p>
      </dgm:t>
    </dgm:pt>
    <dgm:pt modelId="{D6CCC5A9-65CD-4976-9AE3-B98C911D2A9A}" type="parTrans" cxnId="{A6023472-86B5-4C00-A85C-DADEF99B70D7}">
      <dgm:prSet/>
      <dgm:spPr>
        <a:ln>
          <a:solidFill>
            <a:srgbClr val="7030A0"/>
          </a:solidFill>
        </a:ln>
      </dgm:spPr>
      <dgm:t>
        <a:bodyPr/>
        <a:lstStyle/>
        <a:p>
          <a:endParaRPr lang="en-US">
            <a:latin typeface="Georgia" panose="02040502050405020303" pitchFamily="18" charset="0"/>
          </a:endParaRPr>
        </a:p>
      </dgm:t>
    </dgm:pt>
    <dgm:pt modelId="{3EFB94E9-1343-429C-A63D-F9298A354429}" type="sibTrans" cxnId="{A6023472-86B5-4C00-A85C-DADEF99B70D7}">
      <dgm:prSet/>
      <dgm:spPr/>
      <dgm:t>
        <a:bodyPr/>
        <a:lstStyle/>
        <a:p>
          <a:endParaRPr lang="en-US"/>
        </a:p>
      </dgm:t>
    </dgm:pt>
    <dgm:pt modelId="{0A517A27-9D36-43F5-92BC-572B39AA4430}">
      <dgm:prSet phldrT="[Text]"/>
      <dgm:spPr>
        <a:solidFill>
          <a:srgbClr val="CC0099"/>
        </a:solidFill>
      </dgm:spPr>
      <dgm:t>
        <a:bodyPr/>
        <a:lstStyle/>
        <a:p>
          <a:r>
            <a:rPr lang="en-US" dirty="0">
              <a:latin typeface="Georgia" panose="02040502050405020303" pitchFamily="18" charset="0"/>
            </a:rPr>
            <a:t>FDA</a:t>
          </a:r>
        </a:p>
      </dgm:t>
    </dgm:pt>
    <dgm:pt modelId="{AC8F19E5-532C-4E1B-9DB3-833989767CED}" type="parTrans" cxnId="{27B9D0D4-07B2-4913-A4D6-BC54CCA9A787}">
      <dgm:prSet/>
      <dgm:spPr/>
      <dgm:t>
        <a:bodyPr/>
        <a:lstStyle/>
        <a:p>
          <a:endParaRPr lang="en-US"/>
        </a:p>
      </dgm:t>
    </dgm:pt>
    <dgm:pt modelId="{09D3C859-72E4-4CB9-A390-1DF64A2CC067}" type="sibTrans" cxnId="{27B9D0D4-07B2-4913-A4D6-BC54CCA9A787}">
      <dgm:prSet/>
      <dgm:spPr/>
      <dgm:t>
        <a:bodyPr/>
        <a:lstStyle/>
        <a:p>
          <a:endParaRPr lang="en-US"/>
        </a:p>
      </dgm:t>
    </dgm:pt>
    <dgm:pt modelId="{9084DF77-EBF3-4D92-B36B-D8C0A180CB6E}">
      <dgm:prSet phldrT="[Text]"/>
      <dgm:spPr>
        <a:noFill/>
        <a:ln>
          <a:solidFill>
            <a:srgbClr val="CC0099"/>
          </a:solidFill>
        </a:ln>
      </dgm:spPr>
      <dgm:t>
        <a:bodyPr/>
        <a:lstStyle/>
        <a:p>
          <a:r>
            <a:rPr lang="en-US" dirty="0">
              <a:latin typeface="Georgia" panose="02040502050405020303" pitchFamily="18" charset="0"/>
            </a:rPr>
            <a:t>Sarah Dutcher</a:t>
          </a:r>
        </a:p>
      </dgm:t>
    </dgm:pt>
    <dgm:pt modelId="{9DABF0D1-D1A5-4AB6-9C2E-88291F2DEB02}" type="parTrans" cxnId="{A0EEA092-8F0D-4D29-A181-065998F4FEF3}">
      <dgm:prSet/>
      <dgm:spPr>
        <a:ln>
          <a:solidFill>
            <a:srgbClr val="CC0099"/>
          </a:solidFill>
        </a:ln>
      </dgm:spPr>
      <dgm:t>
        <a:bodyPr/>
        <a:lstStyle/>
        <a:p>
          <a:endParaRPr lang="en-US">
            <a:latin typeface="Georgia" panose="02040502050405020303" pitchFamily="18" charset="0"/>
          </a:endParaRPr>
        </a:p>
      </dgm:t>
    </dgm:pt>
    <dgm:pt modelId="{39CDB0F2-8047-4BF1-A8CF-D9597771B88F}" type="sibTrans" cxnId="{A0EEA092-8F0D-4D29-A181-065998F4FEF3}">
      <dgm:prSet/>
      <dgm:spPr/>
      <dgm:t>
        <a:bodyPr/>
        <a:lstStyle/>
        <a:p>
          <a:endParaRPr lang="en-US"/>
        </a:p>
      </dgm:t>
    </dgm:pt>
    <dgm:pt modelId="{F28C9695-C39F-49EC-9110-234D092B2A13}">
      <dgm:prSet phldrT="[Text]"/>
      <dgm:spPr>
        <a:noFill/>
        <a:ln>
          <a:solidFill>
            <a:srgbClr val="CC0099"/>
          </a:solidFill>
        </a:ln>
      </dgm:spPr>
      <dgm:t>
        <a:bodyPr/>
        <a:lstStyle/>
        <a:p>
          <a:r>
            <a:rPr lang="en-US" dirty="0">
              <a:latin typeface="Georgia" panose="02040502050405020303" pitchFamily="18" charset="0"/>
            </a:rPr>
            <a:t>Monique Falconer</a:t>
          </a:r>
        </a:p>
      </dgm:t>
    </dgm:pt>
    <dgm:pt modelId="{B8C14E41-5519-4B70-BBA4-A3A4E7C29269}" type="parTrans" cxnId="{26016676-3EB1-4732-B6A5-9C4B167C4F61}">
      <dgm:prSet/>
      <dgm:spPr>
        <a:ln>
          <a:solidFill>
            <a:srgbClr val="CC0099"/>
          </a:solidFill>
        </a:ln>
      </dgm:spPr>
      <dgm:t>
        <a:bodyPr/>
        <a:lstStyle/>
        <a:p>
          <a:endParaRPr lang="en-US">
            <a:latin typeface="Georgia" panose="02040502050405020303" pitchFamily="18" charset="0"/>
          </a:endParaRPr>
        </a:p>
      </dgm:t>
    </dgm:pt>
    <dgm:pt modelId="{3EFA86ED-8A40-4EA0-886B-0E748581F81F}" type="sibTrans" cxnId="{26016676-3EB1-4732-B6A5-9C4B167C4F61}">
      <dgm:prSet/>
      <dgm:spPr/>
      <dgm:t>
        <a:bodyPr/>
        <a:lstStyle/>
        <a:p>
          <a:endParaRPr lang="en-US"/>
        </a:p>
      </dgm:t>
    </dgm:pt>
    <dgm:pt modelId="{B21E8385-1A27-4733-BC5B-68B09DB8A9F5}">
      <dgm:prSet phldrT="[Text]"/>
      <dgm:spPr>
        <a:noFill/>
        <a:ln>
          <a:solidFill>
            <a:srgbClr val="CC0099"/>
          </a:solidFill>
        </a:ln>
      </dgm:spPr>
      <dgm:t>
        <a:bodyPr/>
        <a:lstStyle/>
        <a:p>
          <a:r>
            <a:rPr lang="en-US" dirty="0">
              <a:latin typeface="Georgia" panose="02040502050405020303" pitchFamily="18" charset="0"/>
            </a:rPr>
            <a:t>Jose Hernandez</a:t>
          </a:r>
        </a:p>
      </dgm:t>
    </dgm:pt>
    <dgm:pt modelId="{65BA8F5C-2C32-48C6-8563-ECAF650F2D83}" type="parTrans" cxnId="{AC3D9C82-FEB9-4243-A159-5978630BFAE5}">
      <dgm:prSet/>
      <dgm:spPr>
        <a:ln>
          <a:solidFill>
            <a:srgbClr val="CC0099"/>
          </a:solidFill>
        </a:ln>
      </dgm:spPr>
      <dgm:t>
        <a:bodyPr/>
        <a:lstStyle/>
        <a:p>
          <a:endParaRPr lang="en-US">
            <a:latin typeface="Georgia" panose="02040502050405020303" pitchFamily="18" charset="0"/>
          </a:endParaRPr>
        </a:p>
      </dgm:t>
    </dgm:pt>
    <dgm:pt modelId="{FDB482D5-B1B6-4955-A6CA-FA1D9CB32D4D}" type="sibTrans" cxnId="{AC3D9C82-FEB9-4243-A159-5978630BFAE5}">
      <dgm:prSet/>
      <dgm:spPr/>
      <dgm:t>
        <a:bodyPr/>
        <a:lstStyle/>
        <a:p>
          <a:endParaRPr lang="en-US"/>
        </a:p>
      </dgm:t>
    </dgm:pt>
    <dgm:pt modelId="{F7B5B53A-FBBD-4FCE-8B10-7CA144F0EB1B}">
      <dgm:prSet phldrT="[Text]"/>
      <dgm:spPr/>
      <dgm:t>
        <a:bodyPr/>
        <a:lstStyle/>
        <a:p>
          <a:r>
            <a:rPr lang="en-US" dirty="0">
              <a:latin typeface="Georgia" panose="02040502050405020303" pitchFamily="18" charset="0"/>
            </a:rPr>
            <a:t>Dan Kiernan, Data Analytics </a:t>
          </a:r>
        </a:p>
      </dgm:t>
    </dgm:pt>
    <dgm:pt modelId="{45867713-D221-45FE-9B19-BF35428171F9}" type="parTrans" cxnId="{F9F0264A-40FC-463A-ACCD-99C8A4503B83}">
      <dgm:prSet/>
      <dgm:spPr/>
      <dgm:t>
        <a:bodyPr/>
        <a:lstStyle/>
        <a:p>
          <a:endParaRPr lang="en-US">
            <a:latin typeface="Georgia" panose="02040502050405020303" pitchFamily="18" charset="0"/>
          </a:endParaRPr>
        </a:p>
      </dgm:t>
    </dgm:pt>
    <dgm:pt modelId="{7440C9B8-BE02-4BAB-8D7A-E732A01C3BC9}" type="sibTrans" cxnId="{F9F0264A-40FC-463A-ACCD-99C8A4503B83}">
      <dgm:prSet/>
      <dgm:spPr/>
      <dgm:t>
        <a:bodyPr/>
        <a:lstStyle/>
        <a:p>
          <a:endParaRPr lang="en-US"/>
        </a:p>
      </dgm:t>
    </dgm:pt>
    <dgm:pt modelId="{E3BE1D32-7B0B-45AC-AE0D-1EB3DB55D2C6}">
      <dgm:prSet phldrT="[Text]"/>
      <dgm:spPr>
        <a:ln>
          <a:solidFill>
            <a:srgbClr val="C00000"/>
          </a:solidFill>
        </a:ln>
      </dgm:spPr>
      <dgm:t>
        <a:bodyPr/>
        <a:lstStyle/>
        <a:p>
          <a:pPr>
            <a:spcAft>
              <a:spcPts val="0"/>
            </a:spcAft>
          </a:pPr>
          <a:r>
            <a:rPr lang="en-US" dirty="0">
              <a:latin typeface="Georgia" panose="02040502050405020303" pitchFamily="18" charset="0"/>
            </a:rPr>
            <a:t>Jiang Bian</a:t>
          </a:r>
        </a:p>
        <a:p>
          <a:pPr>
            <a:spcAft>
              <a:spcPts val="0"/>
            </a:spcAft>
          </a:pPr>
          <a:r>
            <a:rPr lang="en-US" dirty="0">
              <a:latin typeface="Georgia" panose="02040502050405020303" pitchFamily="18" charset="0"/>
            </a:rPr>
            <a:t>Co-Investigator </a:t>
          </a:r>
          <a:br>
            <a:rPr lang="en-US" dirty="0">
              <a:latin typeface="Georgia" panose="02040502050405020303" pitchFamily="18" charset="0"/>
            </a:rPr>
          </a:br>
          <a:r>
            <a:rPr lang="en-US" dirty="0">
              <a:latin typeface="Georgia" panose="02040502050405020303" pitchFamily="18" charset="0"/>
            </a:rPr>
            <a:t>(U of Florida)</a:t>
          </a:r>
        </a:p>
      </dgm:t>
    </dgm:pt>
    <dgm:pt modelId="{13BF4123-851E-44BE-B961-809B3EC26C42}" type="parTrans" cxnId="{055BCEE2-19B7-4B78-805C-A4CC917E3F9F}">
      <dgm:prSet/>
      <dgm:spPr/>
      <dgm:t>
        <a:bodyPr/>
        <a:lstStyle/>
        <a:p>
          <a:endParaRPr lang="en-US">
            <a:latin typeface="Georgia" panose="02040502050405020303" pitchFamily="18" charset="0"/>
          </a:endParaRPr>
        </a:p>
      </dgm:t>
    </dgm:pt>
    <dgm:pt modelId="{6A05C742-291A-4A8A-852E-1EB527C74824}" type="sibTrans" cxnId="{055BCEE2-19B7-4B78-805C-A4CC917E3F9F}">
      <dgm:prSet/>
      <dgm:spPr/>
      <dgm:t>
        <a:bodyPr/>
        <a:lstStyle/>
        <a:p>
          <a:endParaRPr lang="en-US"/>
        </a:p>
      </dgm:t>
    </dgm:pt>
    <dgm:pt modelId="{56E8AAC3-0528-41E8-9850-A65965182E6D}" type="pres">
      <dgm:prSet presAssocID="{1F073241-2020-48CC-87DC-650F85D8EA98}" presName="diagram" presStyleCnt="0">
        <dgm:presLayoutVars>
          <dgm:chPref val="1"/>
          <dgm:dir/>
          <dgm:animOne val="branch"/>
          <dgm:animLvl val="lvl"/>
          <dgm:resizeHandles/>
        </dgm:presLayoutVars>
      </dgm:prSet>
      <dgm:spPr/>
    </dgm:pt>
    <dgm:pt modelId="{2DB9F68C-1C5F-4E91-96C0-21B05A100D48}" type="pres">
      <dgm:prSet presAssocID="{4D9AA03D-3356-42C4-9154-46EF67112C94}" presName="root" presStyleCnt="0"/>
      <dgm:spPr/>
    </dgm:pt>
    <dgm:pt modelId="{586D39BF-08B2-4055-B9CF-B7C620D31DEC}" type="pres">
      <dgm:prSet presAssocID="{4D9AA03D-3356-42C4-9154-46EF67112C94}" presName="rootComposite" presStyleCnt="0"/>
      <dgm:spPr/>
    </dgm:pt>
    <dgm:pt modelId="{F20EE161-4114-4353-8E51-DF433F396548}" type="pres">
      <dgm:prSet presAssocID="{4D9AA03D-3356-42C4-9154-46EF67112C94}" presName="rootText" presStyleLbl="node1" presStyleIdx="0" presStyleCnt="4" custLinFactNeighborX="-13604"/>
      <dgm:spPr/>
    </dgm:pt>
    <dgm:pt modelId="{D6317438-9860-48A5-97A4-426B2434A90B}" type="pres">
      <dgm:prSet presAssocID="{4D9AA03D-3356-42C4-9154-46EF67112C94}" presName="rootConnector" presStyleLbl="node1" presStyleIdx="0" presStyleCnt="4"/>
      <dgm:spPr/>
    </dgm:pt>
    <dgm:pt modelId="{D81C0DE7-C855-4B98-9FF0-F1F44FAB4B05}" type="pres">
      <dgm:prSet presAssocID="{4D9AA03D-3356-42C4-9154-46EF67112C94}" presName="childShape" presStyleCnt="0"/>
      <dgm:spPr/>
    </dgm:pt>
    <dgm:pt modelId="{6F932B10-EC10-403C-9DB4-EE7B82F6DDAC}" type="pres">
      <dgm:prSet presAssocID="{CC0AFB32-FB2B-4654-86E1-47BD00F5931A}" presName="Name13" presStyleLbl="parChTrans1D2" presStyleIdx="0" presStyleCnt="14"/>
      <dgm:spPr/>
    </dgm:pt>
    <dgm:pt modelId="{7D479F1C-CE39-4493-AD30-3CC5D4076FB0}" type="pres">
      <dgm:prSet presAssocID="{8CD88C4E-9735-442C-B47C-322D211635D8}" presName="childText" presStyleLbl="bgAcc1" presStyleIdx="0" presStyleCnt="14" custLinFactNeighborX="-17005">
        <dgm:presLayoutVars>
          <dgm:bulletEnabled val="1"/>
        </dgm:presLayoutVars>
      </dgm:prSet>
      <dgm:spPr/>
    </dgm:pt>
    <dgm:pt modelId="{02B5B177-6E82-44DD-A3B5-4E86B196E454}" type="pres">
      <dgm:prSet presAssocID="{13F30933-D28E-48D3-B7D2-08BBE8C32036}" presName="Name13" presStyleLbl="parChTrans1D2" presStyleIdx="1" presStyleCnt="14"/>
      <dgm:spPr/>
    </dgm:pt>
    <dgm:pt modelId="{8B3D9013-457C-4ABE-BCA5-FFA78AEB6B51}" type="pres">
      <dgm:prSet presAssocID="{99303D45-9237-476D-A7C2-1AA8F9BA8FDC}" presName="childText" presStyleLbl="bgAcc1" presStyleIdx="1" presStyleCnt="14" custLinFactNeighborX="-17005">
        <dgm:presLayoutVars>
          <dgm:bulletEnabled val="1"/>
        </dgm:presLayoutVars>
      </dgm:prSet>
      <dgm:spPr/>
    </dgm:pt>
    <dgm:pt modelId="{7E3BAECD-F99A-419F-AD4B-3093A5B703A7}" type="pres">
      <dgm:prSet presAssocID="{45867713-D221-45FE-9B19-BF35428171F9}" presName="Name13" presStyleLbl="parChTrans1D2" presStyleIdx="2" presStyleCnt="14"/>
      <dgm:spPr/>
    </dgm:pt>
    <dgm:pt modelId="{F1F067A7-0428-44BE-BEC2-941CA7502565}" type="pres">
      <dgm:prSet presAssocID="{F7B5B53A-FBBD-4FCE-8B10-7CA144F0EB1B}" presName="childText" presStyleLbl="bgAcc1" presStyleIdx="2" presStyleCnt="14" custLinFactNeighborX="-15321" custLinFactNeighborY="0">
        <dgm:presLayoutVars>
          <dgm:bulletEnabled val="1"/>
        </dgm:presLayoutVars>
      </dgm:prSet>
      <dgm:spPr/>
    </dgm:pt>
    <dgm:pt modelId="{3A959CFD-F836-4858-84DF-DE2047FF8320}" type="pres">
      <dgm:prSet presAssocID="{F6DD4A70-6C2B-412C-B521-B7567FF37151}" presName="root" presStyleCnt="0"/>
      <dgm:spPr/>
    </dgm:pt>
    <dgm:pt modelId="{BEE0672F-8A73-4378-90BD-B920066912ED}" type="pres">
      <dgm:prSet presAssocID="{F6DD4A70-6C2B-412C-B521-B7567FF37151}" presName="rootComposite" presStyleCnt="0"/>
      <dgm:spPr/>
    </dgm:pt>
    <dgm:pt modelId="{42C28B52-69D5-44C4-B37B-8C3B688726CD}" type="pres">
      <dgm:prSet presAssocID="{F6DD4A70-6C2B-412C-B521-B7567FF37151}" presName="rootText" presStyleLbl="node1" presStyleIdx="1" presStyleCnt="4" custLinFactNeighborX="-26729" custLinFactNeighborY="-331"/>
      <dgm:spPr/>
    </dgm:pt>
    <dgm:pt modelId="{F959B077-BF1C-4629-891C-E221F378C477}" type="pres">
      <dgm:prSet presAssocID="{F6DD4A70-6C2B-412C-B521-B7567FF37151}" presName="rootConnector" presStyleLbl="node1" presStyleIdx="1" presStyleCnt="4"/>
      <dgm:spPr/>
    </dgm:pt>
    <dgm:pt modelId="{14BFF2C8-3C31-4751-A4B5-B53F6B06D5E3}" type="pres">
      <dgm:prSet presAssocID="{F6DD4A70-6C2B-412C-B521-B7567FF37151}" presName="childShape" presStyleCnt="0"/>
      <dgm:spPr/>
    </dgm:pt>
    <dgm:pt modelId="{D1B76B93-4C23-479A-A921-D7F87FFAE3C4}" type="pres">
      <dgm:prSet presAssocID="{9EFEDBB8-11F7-45E0-B0A3-9F1C5D96E10B}" presName="Name13" presStyleLbl="parChTrans1D2" presStyleIdx="3" presStyleCnt="14"/>
      <dgm:spPr/>
    </dgm:pt>
    <dgm:pt modelId="{A71DF892-1685-446B-9CC6-21B9F59D49BF}" type="pres">
      <dgm:prSet presAssocID="{298DA03D-DDE1-4A90-9D63-0E716E4B31A7}" presName="childText" presStyleLbl="bgAcc1" presStyleIdx="3" presStyleCnt="14" custLinFactNeighborX="-33412" custLinFactNeighborY="-223">
        <dgm:presLayoutVars>
          <dgm:bulletEnabled val="1"/>
        </dgm:presLayoutVars>
      </dgm:prSet>
      <dgm:spPr/>
    </dgm:pt>
    <dgm:pt modelId="{07366003-2D81-43F3-B8A5-A82DEF7284C5}" type="pres">
      <dgm:prSet presAssocID="{7EC44836-DD6C-4139-9AF8-661BFC7961D7}" presName="Name13" presStyleLbl="parChTrans1D2" presStyleIdx="4" presStyleCnt="14"/>
      <dgm:spPr/>
    </dgm:pt>
    <dgm:pt modelId="{11EC11F7-1C22-448B-9004-9E9475B588B3}" type="pres">
      <dgm:prSet presAssocID="{EC35B18B-CC8F-42FE-B2FF-9832C1063EDB}" presName="childText" presStyleLbl="bgAcc1" presStyleIdx="4" presStyleCnt="14" custLinFactNeighborX="-33412" custLinFactNeighborY="3164">
        <dgm:presLayoutVars>
          <dgm:bulletEnabled val="1"/>
        </dgm:presLayoutVars>
      </dgm:prSet>
      <dgm:spPr/>
    </dgm:pt>
    <dgm:pt modelId="{729329F4-2D3E-4B0E-8DC4-2CCC9245EAEA}" type="pres">
      <dgm:prSet presAssocID="{DE05E7D1-7B57-47CD-BCBD-15B4ECF01246}" presName="Name13" presStyleLbl="parChTrans1D2" presStyleIdx="5" presStyleCnt="14"/>
      <dgm:spPr/>
    </dgm:pt>
    <dgm:pt modelId="{6D7326D8-82EB-41B2-A250-7E2D0D82A66D}" type="pres">
      <dgm:prSet presAssocID="{AF7CB39D-737C-4139-9E8A-6E00B978F179}" presName="childText" presStyleLbl="bgAcc1" presStyleIdx="5" presStyleCnt="14" custLinFactNeighborX="-33412" custLinFactNeighborY="4597">
        <dgm:presLayoutVars>
          <dgm:bulletEnabled val="1"/>
        </dgm:presLayoutVars>
      </dgm:prSet>
      <dgm:spPr/>
    </dgm:pt>
    <dgm:pt modelId="{B4A0A552-553E-4237-9B68-F944C3231D48}" type="pres">
      <dgm:prSet presAssocID="{DD7AA106-A5B8-415F-A854-CCB515900756}" presName="Name13" presStyleLbl="parChTrans1D2" presStyleIdx="6" presStyleCnt="14"/>
      <dgm:spPr/>
    </dgm:pt>
    <dgm:pt modelId="{B26CA930-3AE2-43D4-8BB2-7ECCB33632F5}" type="pres">
      <dgm:prSet presAssocID="{3B046500-277A-4B99-A177-D8B341A687A1}" presName="childText" presStyleLbl="bgAcc1" presStyleIdx="6" presStyleCnt="14" custLinFactNeighborX="-33412" custLinFactNeighborY="1623">
        <dgm:presLayoutVars>
          <dgm:bulletEnabled val="1"/>
        </dgm:presLayoutVars>
      </dgm:prSet>
      <dgm:spPr/>
    </dgm:pt>
    <dgm:pt modelId="{23BE571C-A355-4F64-AABB-FC496D96F6D8}" type="pres">
      <dgm:prSet presAssocID="{51494A69-6DA5-4FF7-8840-3DCE3FEC67C2}" presName="Name13" presStyleLbl="parChTrans1D2" presStyleIdx="7" presStyleCnt="14"/>
      <dgm:spPr/>
    </dgm:pt>
    <dgm:pt modelId="{568A3C1F-A2B2-4014-801D-EC3613757D2A}" type="pres">
      <dgm:prSet presAssocID="{A9A1F0B0-3A87-4918-A539-7451E2761EAF}" presName="childText" presStyleLbl="bgAcc1" presStyleIdx="7" presStyleCnt="14" custLinFactY="15941" custLinFactNeighborX="-32499" custLinFactNeighborY="100000">
        <dgm:presLayoutVars>
          <dgm:bulletEnabled val="1"/>
        </dgm:presLayoutVars>
      </dgm:prSet>
      <dgm:spPr/>
    </dgm:pt>
    <dgm:pt modelId="{4855BF11-015E-4856-A780-F4F4E3FB1777}" type="pres">
      <dgm:prSet presAssocID="{D6CCC5A9-65CD-4976-9AE3-B98C911D2A9A}" presName="Name13" presStyleLbl="parChTrans1D2" presStyleIdx="8" presStyleCnt="14"/>
      <dgm:spPr/>
    </dgm:pt>
    <dgm:pt modelId="{91483CE0-9FB1-45AD-B628-79AEF693387B}" type="pres">
      <dgm:prSet presAssocID="{4E3EC831-3213-49C2-95FD-AD63A3317379}" presName="childText" presStyleLbl="bgAcc1" presStyleIdx="8" presStyleCnt="14" custLinFactY="-30033" custLinFactNeighborX="-32482" custLinFactNeighborY="-100000">
        <dgm:presLayoutVars>
          <dgm:bulletEnabled val="1"/>
        </dgm:presLayoutVars>
      </dgm:prSet>
      <dgm:spPr/>
    </dgm:pt>
    <dgm:pt modelId="{20A911F6-DC7E-4FCE-9126-2252F34CC5BF}" type="pres">
      <dgm:prSet presAssocID="{9B50184F-71E7-46C0-AF3E-80D9BEF8114B}" presName="root" presStyleCnt="0"/>
      <dgm:spPr/>
    </dgm:pt>
    <dgm:pt modelId="{D208BE06-F89F-4C51-9506-25EDA06EA390}" type="pres">
      <dgm:prSet presAssocID="{9B50184F-71E7-46C0-AF3E-80D9BEF8114B}" presName="rootComposite" presStyleCnt="0"/>
      <dgm:spPr/>
    </dgm:pt>
    <dgm:pt modelId="{1E0F967D-CA81-4569-B6CE-3E2CF5FB3E58}" type="pres">
      <dgm:prSet presAssocID="{9B50184F-71E7-46C0-AF3E-80D9BEF8114B}" presName="rootText" presStyleLbl="node1" presStyleIdx="2" presStyleCnt="4" custLinFactNeighborX="-36950" custLinFactNeighborY="2920"/>
      <dgm:spPr/>
    </dgm:pt>
    <dgm:pt modelId="{9F2E0179-EBF2-4291-923B-5043D233FDB0}" type="pres">
      <dgm:prSet presAssocID="{9B50184F-71E7-46C0-AF3E-80D9BEF8114B}" presName="rootConnector" presStyleLbl="node1" presStyleIdx="2" presStyleCnt="4"/>
      <dgm:spPr/>
    </dgm:pt>
    <dgm:pt modelId="{8018AA22-BBF4-406A-BEB3-8C738E52405E}" type="pres">
      <dgm:prSet presAssocID="{9B50184F-71E7-46C0-AF3E-80D9BEF8114B}" presName="childShape" presStyleCnt="0"/>
      <dgm:spPr/>
    </dgm:pt>
    <dgm:pt modelId="{6665271F-2551-4FEF-A3AF-570163ACCE77}" type="pres">
      <dgm:prSet presAssocID="{29FB1F65-1172-43F4-ACC1-0565723D91F9}" presName="Name13" presStyleLbl="parChTrans1D2" presStyleIdx="9" presStyleCnt="14"/>
      <dgm:spPr/>
    </dgm:pt>
    <dgm:pt modelId="{2141655C-4B98-4848-A306-FB7356194401}" type="pres">
      <dgm:prSet presAssocID="{9CD80388-4021-48CB-BE34-F46E761ECFA8}" presName="childText" presStyleLbl="bgAcc1" presStyleIdx="9" presStyleCnt="14" custLinFactNeighborX="-46172" custLinFactNeighborY="2920">
        <dgm:presLayoutVars>
          <dgm:bulletEnabled val="1"/>
        </dgm:presLayoutVars>
      </dgm:prSet>
      <dgm:spPr/>
    </dgm:pt>
    <dgm:pt modelId="{A4D853D4-86B1-4E62-88D6-9442AC8F70BB}" type="pres">
      <dgm:prSet presAssocID="{13BF4123-851E-44BE-B961-809B3EC26C42}" presName="Name13" presStyleLbl="parChTrans1D2" presStyleIdx="10" presStyleCnt="14"/>
      <dgm:spPr/>
    </dgm:pt>
    <dgm:pt modelId="{9EB14406-23C2-4939-B8E1-E59F13E151FD}" type="pres">
      <dgm:prSet presAssocID="{E3BE1D32-7B0B-45AC-AE0D-1EB3DB55D2C6}" presName="childText" presStyleLbl="bgAcc1" presStyleIdx="10" presStyleCnt="14" custLinFactNeighborX="-46172" custLinFactNeighborY="2920">
        <dgm:presLayoutVars>
          <dgm:bulletEnabled val="1"/>
        </dgm:presLayoutVars>
      </dgm:prSet>
      <dgm:spPr/>
    </dgm:pt>
    <dgm:pt modelId="{4451B6A1-B534-4951-98E0-E22CD6BB4E14}" type="pres">
      <dgm:prSet presAssocID="{0A517A27-9D36-43F5-92BC-572B39AA4430}" presName="root" presStyleCnt="0"/>
      <dgm:spPr/>
    </dgm:pt>
    <dgm:pt modelId="{ADE89152-D1A0-4CA0-91F6-991A97BA9D24}" type="pres">
      <dgm:prSet presAssocID="{0A517A27-9D36-43F5-92BC-572B39AA4430}" presName="rootComposite" presStyleCnt="0"/>
      <dgm:spPr/>
    </dgm:pt>
    <dgm:pt modelId="{94DC11C3-F9BE-4BF0-8BFC-05F9878CC177}" type="pres">
      <dgm:prSet presAssocID="{0A517A27-9D36-43F5-92BC-572B39AA4430}" presName="rootText" presStyleLbl="node1" presStyleIdx="3" presStyleCnt="4" custLinFactNeighborX="-47010" custLinFactNeighborY="3167"/>
      <dgm:spPr/>
    </dgm:pt>
    <dgm:pt modelId="{8D49F88A-63E9-4FCF-A4A3-AF7733967C25}" type="pres">
      <dgm:prSet presAssocID="{0A517A27-9D36-43F5-92BC-572B39AA4430}" presName="rootConnector" presStyleLbl="node1" presStyleIdx="3" presStyleCnt="4"/>
      <dgm:spPr/>
    </dgm:pt>
    <dgm:pt modelId="{5E403FEA-FB03-4BF8-9CAB-B35A9D350A1A}" type="pres">
      <dgm:prSet presAssocID="{0A517A27-9D36-43F5-92BC-572B39AA4430}" presName="childShape" presStyleCnt="0"/>
      <dgm:spPr/>
    </dgm:pt>
    <dgm:pt modelId="{89A50FFD-7741-44E4-94A4-7C451FEBD994}" type="pres">
      <dgm:prSet presAssocID="{9DABF0D1-D1A5-4AB6-9C2E-88291F2DEB02}" presName="Name13" presStyleLbl="parChTrans1D2" presStyleIdx="11" presStyleCnt="14"/>
      <dgm:spPr/>
    </dgm:pt>
    <dgm:pt modelId="{4F06CE93-5829-4B51-8FB0-98273F534C2B}" type="pres">
      <dgm:prSet presAssocID="{9084DF77-EBF3-4D92-B36B-D8C0A180CB6E}" presName="childText" presStyleLbl="bgAcc1" presStyleIdx="11" presStyleCnt="14" custLinFactNeighborX="-61178" custLinFactNeighborY="6496">
        <dgm:presLayoutVars>
          <dgm:bulletEnabled val="1"/>
        </dgm:presLayoutVars>
      </dgm:prSet>
      <dgm:spPr/>
    </dgm:pt>
    <dgm:pt modelId="{CF747B24-BF1F-4CEA-B5FB-C4B36FF32692}" type="pres">
      <dgm:prSet presAssocID="{B8C14E41-5519-4B70-BBA4-A3A4E7C29269}" presName="Name13" presStyleLbl="parChTrans1D2" presStyleIdx="12" presStyleCnt="14"/>
      <dgm:spPr/>
    </dgm:pt>
    <dgm:pt modelId="{DF486620-6F75-4C73-8FC6-6C53B3E32A87}" type="pres">
      <dgm:prSet presAssocID="{F28C9695-C39F-49EC-9110-234D092B2A13}" presName="childText" presStyleLbl="bgAcc1" presStyleIdx="12" presStyleCnt="14" custLinFactNeighborX="-61178" custLinFactNeighborY="4646">
        <dgm:presLayoutVars>
          <dgm:bulletEnabled val="1"/>
        </dgm:presLayoutVars>
      </dgm:prSet>
      <dgm:spPr/>
    </dgm:pt>
    <dgm:pt modelId="{44433336-F36D-4E11-A420-A3A27F16B089}" type="pres">
      <dgm:prSet presAssocID="{65BA8F5C-2C32-48C6-8563-ECAF650F2D83}" presName="Name13" presStyleLbl="parChTrans1D2" presStyleIdx="13" presStyleCnt="14"/>
      <dgm:spPr/>
    </dgm:pt>
    <dgm:pt modelId="{52644BB9-BFDA-4704-AF89-4B226396552B}" type="pres">
      <dgm:prSet presAssocID="{B21E8385-1A27-4733-BC5B-68B09DB8A9F5}" presName="childText" presStyleLbl="bgAcc1" presStyleIdx="13" presStyleCnt="14" custLinFactNeighborX="-61178" custLinFactNeighborY="-692">
        <dgm:presLayoutVars>
          <dgm:bulletEnabled val="1"/>
        </dgm:presLayoutVars>
      </dgm:prSet>
      <dgm:spPr/>
    </dgm:pt>
  </dgm:ptLst>
  <dgm:cxnLst>
    <dgm:cxn modelId="{BAD8D902-BCDD-4FB2-8264-B935A5196E4C}" type="presOf" srcId="{F28C9695-C39F-49EC-9110-234D092B2A13}" destId="{DF486620-6F75-4C73-8FC6-6C53B3E32A87}" srcOrd="0" destOrd="0" presId="urn:microsoft.com/office/officeart/2005/8/layout/hierarchy3"/>
    <dgm:cxn modelId="{1066EC1C-46B3-4E56-9E52-F23EB3A72E0C}" type="presOf" srcId="{9B50184F-71E7-46C0-AF3E-80D9BEF8114B}" destId="{1E0F967D-CA81-4569-B6CE-3E2CF5FB3E58}" srcOrd="0" destOrd="0" presId="urn:microsoft.com/office/officeart/2005/8/layout/hierarchy3"/>
    <dgm:cxn modelId="{E9032021-13CC-401A-BED4-03A91805DB19}" type="presOf" srcId="{B8C14E41-5519-4B70-BBA4-A3A4E7C29269}" destId="{CF747B24-BF1F-4CEA-B5FB-C4B36FF32692}" srcOrd="0" destOrd="0" presId="urn:microsoft.com/office/officeart/2005/8/layout/hierarchy3"/>
    <dgm:cxn modelId="{D0E2E924-3E91-4C50-9988-6073461D88C4}" type="presOf" srcId="{3B046500-277A-4B99-A177-D8B341A687A1}" destId="{B26CA930-3AE2-43D4-8BB2-7ECCB33632F5}" srcOrd="0" destOrd="0" presId="urn:microsoft.com/office/officeart/2005/8/layout/hierarchy3"/>
    <dgm:cxn modelId="{9D3ACC30-BEE1-4FA0-A53E-B924DA41FEBE}" srcId="{F6DD4A70-6C2B-412C-B521-B7567FF37151}" destId="{A9A1F0B0-3A87-4918-A539-7451E2761EAF}" srcOrd="4" destOrd="0" parTransId="{51494A69-6DA5-4FF7-8840-3DCE3FEC67C2}" sibTransId="{11918669-2E12-4F5C-A8AE-FC4A16456B7C}"/>
    <dgm:cxn modelId="{E470363F-11D1-4F03-907D-1514CAB172C4}" type="presOf" srcId="{13BF4123-851E-44BE-B961-809B3EC26C42}" destId="{A4D853D4-86B1-4E62-88D6-9442AC8F70BB}" srcOrd="0" destOrd="0" presId="urn:microsoft.com/office/officeart/2005/8/layout/hierarchy3"/>
    <dgm:cxn modelId="{7D23F03F-D7F7-43B0-8397-CB68473DF0DC}" srcId="{9B50184F-71E7-46C0-AF3E-80D9BEF8114B}" destId="{9CD80388-4021-48CB-BE34-F46E761ECFA8}" srcOrd="0" destOrd="0" parTransId="{29FB1F65-1172-43F4-ACC1-0565723D91F9}" sibTransId="{2CFBE225-ABC2-415E-AA4F-8E3A45DD6C76}"/>
    <dgm:cxn modelId="{F9F0264A-40FC-463A-ACCD-99C8A4503B83}" srcId="{4D9AA03D-3356-42C4-9154-46EF67112C94}" destId="{F7B5B53A-FBBD-4FCE-8B10-7CA144F0EB1B}" srcOrd="2" destOrd="0" parTransId="{45867713-D221-45FE-9B19-BF35428171F9}" sibTransId="{7440C9B8-BE02-4BAB-8D7A-E732A01C3BC9}"/>
    <dgm:cxn modelId="{DB685E4C-7077-40A7-8CA9-7A2A9AC12C1B}" type="presOf" srcId="{9DABF0D1-D1A5-4AB6-9C2E-88291F2DEB02}" destId="{89A50FFD-7741-44E4-94A4-7C451FEBD994}" srcOrd="0" destOrd="0" presId="urn:microsoft.com/office/officeart/2005/8/layout/hierarchy3"/>
    <dgm:cxn modelId="{6623CD4F-5BEE-4E97-92E0-6D8A07BEF9C8}" type="presOf" srcId="{13F30933-D28E-48D3-B7D2-08BBE8C32036}" destId="{02B5B177-6E82-44DD-A3B5-4E86B196E454}" srcOrd="0" destOrd="0" presId="urn:microsoft.com/office/officeart/2005/8/layout/hierarchy3"/>
    <dgm:cxn modelId="{EAD05652-6576-45E6-BDD6-980358F5F0BA}" srcId="{F6DD4A70-6C2B-412C-B521-B7567FF37151}" destId="{3B046500-277A-4B99-A177-D8B341A687A1}" srcOrd="3" destOrd="0" parTransId="{DD7AA106-A5B8-415F-A854-CCB515900756}" sibTransId="{E8F2A4E1-BC99-49D8-A444-FAB1A08D73D5}"/>
    <dgm:cxn modelId="{BF49ED58-55DD-4F3F-8AE3-004D8C209F62}" type="presOf" srcId="{45867713-D221-45FE-9B19-BF35428171F9}" destId="{7E3BAECD-F99A-419F-AD4B-3093A5B703A7}" srcOrd="0" destOrd="0" presId="urn:microsoft.com/office/officeart/2005/8/layout/hierarchy3"/>
    <dgm:cxn modelId="{9A936966-C452-4678-87C5-6D02B6EECEAE}" type="presOf" srcId="{0A517A27-9D36-43F5-92BC-572B39AA4430}" destId="{8D49F88A-63E9-4FCF-A4A3-AF7733967C25}" srcOrd="1" destOrd="0" presId="urn:microsoft.com/office/officeart/2005/8/layout/hierarchy3"/>
    <dgm:cxn modelId="{BBFBB769-8927-4E9E-9673-3048AFD9448D}" type="presOf" srcId="{4E3EC831-3213-49C2-95FD-AD63A3317379}" destId="{91483CE0-9FB1-45AD-B628-79AEF693387B}" srcOrd="0" destOrd="0" presId="urn:microsoft.com/office/officeart/2005/8/layout/hierarchy3"/>
    <dgm:cxn modelId="{2F4AC56B-11D5-42FE-A900-0EA1DB8E6D3E}" type="presOf" srcId="{F7B5B53A-FBBD-4FCE-8B10-7CA144F0EB1B}" destId="{F1F067A7-0428-44BE-BEC2-941CA7502565}" srcOrd="0" destOrd="0" presId="urn:microsoft.com/office/officeart/2005/8/layout/hierarchy3"/>
    <dgm:cxn modelId="{A6023472-86B5-4C00-A85C-DADEF99B70D7}" srcId="{F6DD4A70-6C2B-412C-B521-B7567FF37151}" destId="{4E3EC831-3213-49C2-95FD-AD63A3317379}" srcOrd="5" destOrd="0" parTransId="{D6CCC5A9-65CD-4976-9AE3-B98C911D2A9A}" sibTransId="{3EFB94E9-1343-429C-A63D-F9298A354429}"/>
    <dgm:cxn modelId="{26016676-3EB1-4732-B6A5-9C4B167C4F61}" srcId="{0A517A27-9D36-43F5-92BC-572B39AA4430}" destId="{F28C9695-C39F-49EC-9110-234D092B2A13}" srcOrd="1" destOrd="0" parTransId="{B8C14E41-5519-4B70-BBA4-A3A4E7C29269}" sibTransId="{3EFA86ED-8A40-4EA0-886B-0E748581F81F}"/>
    <dgm:cxn modelId="{397B7D78-F840-471C-BE45-CCF7330594F3}" type="presOf" srcId="{4D9AA03D-3356-42C4-9154-46EF67112C94}" destId="{D6317438-9860-48A5-97A4-426B2434A90B}" srcOrd="1" destOrd="0" presId="urn:microsoft.com/office/officeart/2005/8/layout/hierarchy3"/>
    <dgm:cxn modelId="{7ECAB87D-C132-4CDD-B34F-0828C65C1CA9}" type="presOf" srcId="{EC35B18B-CC8F-42FE-B2FF-9832C1063EDB}" destId="{11EC11F7-1C22-448B-9004-9E9475B588B3}" srcOrd="0" destOrd="0" presId="urn:microsoft.com/office/officeart/2005/8/layout/hierarchy3"/>
    <dgm:cxn modelId="{AC3D9C82-FEB9-4243-A159-5978630BFAE5}" srcId="{0A517A27-9D36-43F5-92BC-572B39AA4430}" destId="{B21E8385-1A27-4733-BC5B-68B09DB8A9F5}" srcOrd="2" destOrd="0" parTransId="{65BA8F5C-2C32-48C6-8563-ECAF650F2D83}" sibTransId="{FDB482D5-B1B6-4955-A6CA-FA1D9CB32D4D}"/>
    <dgm:cxn modelId="{9C57408A-0597-4B45-B3D3-F97A10CA829E}" type="presOf" srcId="{DE05E7D1-7B57-47CD-BCBD-15B4ECF01246}" destId="{729329F4-2D3E-4B0E-8DC4-2CCC9245EAEA}" srcOrd="0" destOrd="0" presId="urn:microsoft.com/office/officeart/2005/8/layout/hierarchy3"/>
    <dgm:cxn modelId="{C3A85C8D-6269-4FEB-86A1-AFD8417D47A1}" type="presOf" srcId="{DD7AA106-A5B8-415F-A854-CCB515900756}" destId="{B4A0A552-553E-4237-9B68-F944C3231D48}" srcOrd="0" destOrd="0" presId="urn:microsoft.com/office/officeart/2005/8/layout/hierarchy3"/>
    <dgm:cxn modelId="{D7DBDC8F-BF3D-4B24-BF68-284E5101BE96}" type="presOf" srcId="{9CD80388-4021-48CB-BE34-F46E761ECFA8}" destId="{2141655C-4B98-4848-A306-FB7356194401}" srcOrd="0" destOrd="0" presId="urn:microsoft.com/office/officeart/2005/8/layout/hierarchy3"/>
    <dgm:cxn modelId="{A0EEA092-8F0D-4D29-A181-065998F4FEF3}" srcId="{0A517A27-9D36-43F5-92BC-572B39AA4430}" destId="{9084DF77-EBF3-4D92-B36B-D8C0A180CB6E}" srcOrd="0" destOrd="0" parTransId="{9DABF0D1-D1A5-4AB6-9C2E-88291F2DEB02}" sibTransId="{39CDB0F2-8047-4BF1-A8CF-D9597771B88F}"/>
    <dgm:cxn modelId="{014B8C97-7441-43EF-8ADE-F74BDBAC4F7C}" type="presOf" srcId="{4D9AA03D-3356-42C4-9154-46EF67112C94}" destId="{F20EE161-4114-4353-8E51-DF433F396548}" srcOrd="0" destOrd="0" presId="urn:microsoft.com/office/officeart/2005/8/layout/hierarchy3"/>
    <dgm:cxn modelId="{0DE03099-0067-4F9D-BD29-019E6DAF7F2E}" type="presOf" srcId="{298DA03D-DDE1-4A90-9D63-0E716E4B31A7}" destId="{A71DF892-1685-446B-9CC6-21B9F59D49BF}" srcOrd="0" destOrd="0" presId="urn:microsoft.com/office/officeart/2005/8/layout/hierarchy3"/>
    <dgm:cxn modelId="{2883DC9A-AB4F-4579-821D-13E1FE89E46B}" type="presOf" srcId="{D6CCC5A9-65CD-4976-9AE3-B98C911D2A9A}" destId="{4855BF11-015E-4856-A780-F4F4E3FB1777}" srcOrd="0" destOrd="0" presId="urn:microsoft.com/office/officeart/2005/8/layout/hierarchy3"/>
    <dgm:cxn modelId="{BB19089B-EDFE-4782-A9DA-74AA10C9C4E6}" type="presOf" srcId="{F6DD4A70-6C2B-412C-B521-B7567FF37151}" destId="{42C28B52-69D5-44C4-B37B-8C3B688726CD}" srcOrd="0" destOrd="0" presId="urn:microsoft.com/office/officeart/2005/8/layout/hierarchy3"/>
    <dgm:cxn modelId="{396EC39B-37B6-4DCA-AFD3-18330E96D1E7}" type="presOf" srcId="{7EC44836-DD6C-4139-9AF8-661BFC7961D7}" destId="{07366003-2D81-43F3-B8A5-A82DEF7284C5}" srcOrd="0" destOrd="0" presId="urn:microsoft.com/office/officeart/2005/8/layout/hierarchy3"/>
    <dgm:cxn modelId="{35A193A1-EA55-4BAC-9836-E9975F58E951}" srcId="{1F073241-2020-48CC-87DC-650F85D8EA98}" destId="{9B50184F-71E7-46C0-AF3E-80D9BEF8114B}" srcOrd="2" destOrd="0" parTransId="{BABBE970-FD83-41DE-A972-5DB92652C702}" sibTransId="{42583A4E-F810-4E6E-B7F6-1D978853EB81}"/>
    <dgm:cxn modelId="{C4A3C1AA-5DEB-4C14-B869-3B8A854B2AEA}" type="presOf" srcId="{51494A69-6DA5-4FF7-8840-3DCE3FEC67C2}" destId="{23BE571C-A355-4F64-AABB-FC496D96F6D8}" srcOrd="0" destOrd="0" presId="urn:microsoft.com/office/officeart/2005/8/layout/hierarchy3"/>
    <dgm:cxn modelId="{FB42B4AC-831A-4BC7-9959-BFCEA500CB7F}" srcId="{4D9AA03D-3356-42C4-9154-46EF67112C94}" destId="{8CD88C4E-9735-442C-B47C-322D211635D8}" srcOrd="0" destOrd="0" parTransId="{CC0AFB32-FB2B-4654-86E1-47BD00F5931A}" sibTransId="{4D6AD563-2BE1-4F57-93D1-F58D7C8A073D}"/>
    <dgm:cxn modelId="{DB530CAE-C2EE-4F53-98DE-F92A126B1DD1}" type="presOf" srcId="{AF7CB39D-737C-4139-9E8A-6E00B978F179}" destId="{6D7326D8-82EB-41B2-A250-7E2D0D82A66D}" srcOrd="0" destOrd="0" presId="urn:microsoft.com/office/officeart/2005/8/layout/hierarchy3"/>
    <dgm:cxn modelId="{CEC90CB2-8C63-49C5-BFDF-20575AB16EA8}" type="presOf" srcId="{0A517A27-9D36-43F5-92BC-572B39AA4430}" destId="{94DC11C3-F9BE-4BF0-8BFC-05F9878CC177}" srcOrd="0" destOrd="0" presId="urn:microsoft.com/office/officeart/2005/8/layout/hierarchy3"/>
    <dgm:cxn modelId="{72E866B6-785B-4A13-A790-278B1AEE8254}" type="presOf" srcId="{8CD88C4E-9735-442C-B47C-322D211635D8}" destId="{7D479F1C-CE39-4493-AD30-3CC5D4076FB0}" srcOrd="0" destOrd="0" presId="urn:microsoft.com/office/officeart/2005/8/layout/hierarchy3"/>
    <dgm:cxn modelId="{416B55BF-8A82-44B0-B421-8D1A095A6E60}" type="presOf" srcId="{E3BE1D32-7B0B-45AC-AE0D-1EB3DB55D2C6}" destId="{9EB14406-23C2-4939-B8E1-E59F13E151FD}" srcOrd="0" destOrd="0" presId="urn:microsoft.com/office/officeart/2005/8/layout/hierarchy3"/>
    <dgm:cxn modelId="{51EF53CC-FBDE-49CE-B77C-7AFCC72935CA}" type="presOf" srcId="{29FB1F65-1172-43F4-ACC1-0565723D91F9}" destId="{6665271F-2551-4FEF-A3AF-570163ACCE77}" srcOrd="0" destOrd="0" presId="urn:microsoft.com/office/officeart/2005/8/layout/hierarchy3"/>
    <dgm:cxn modelId="{61A985CC-27DA-4704-8247-D3F9C70B24E7}" srcId="{1F073241-2020-48CC-87DC-650F85D8EA98}" destId="{F6DD4A70-6C2B-412C-B521-B7567FF37151}" srcOrd="1" destOrd="0" parTransId="{A59D97A8-6F31-4ACD-A0A7-A91480EED3EB}" sibTransId="{5E195B90-F098-4CFC-B84D-DA3ED3E91C03}"/>
    <dgm:cxn modelId="{E9D3F4CD-2E9F-476B-9AF5-23D05CE754AC}" type="presOf" srcId="{9EFEDBB8-11F7-45E0-B0A3-9F1C5D96E10B}" destId="{D1B76B93-4C23-479A-A921-D7F87FFAE3C4}" srcOrd="0" destOrd="0" presId="urn:microsoft.com/office/officeart/2005/8/layout/hierarchy3"/>
    <dgm:cxn modelId="{27B9D0D4-07B2-4913-A4D6-BC54CCA9A787}" srcId="{1F073241-2020-48CC-87DC-650F85D8EA98}" destId="{0A517A27-9D36-43F5-92BC-572B39AA4430}" srcOrd="3" destOrd="0" parTransId="{AC8F19E5-532C-4E1B-9DB3-833989767CED}" sibTransId="{09D3C859-72E4-4CB9-A390-1DF64A2CC067}"/>
    <dgm:cxn modelId="{2A4A21D7-27DF-4650-BD7B-21A096760001}" type="presOf" srcId="{99303D45-9237-476D-A7C2-1AA8F9BA8FDC}" destId="{8B3D9013-457C-4ABE-BCA5-FFA78AEB6B51}" srcOrd="0" destOrd="0" presId="urn:microsoft.com/office/officeart/2005/8/layout/hierarchy3"/>
    <dgm:cxn modelId="{09683FD8-35F0-4991-8810-434F1A992C0B}" type="presOf" srcId="{1F073241-2020-48CC-87DC-650F85D8EA98}" destId="{56E8AAC3-0528-41E8-9850-A65965182E6D}" srcOrd="0" destOrd="0" presId="urn:microsoft.com/office/officeart/2005/8/layout/hierarchy3"/>
    <dgm:cxn modelId="{EA5777DB-1560-4E1A-9F2B-DC5670B27EE5}" type="presOf" srcId="{A9A1F0B0-3A87-4918-A539-7451E2761EAF}" destId="{568A3C1F-A2B2-4014-801D-EC3613757D2A}" srcOrd="0" destOrd="0" presId="urn:microsoft.com/office/officeart/2005/8/layout/hierarchy3"/>
    <dgm:cxn modelId="{0D0817DF-8793-4C8A-974B-18EFDACBB0DB}" type="presOf" srcId="{CC0AFB32-FB2B-4654-86E1-47BD00F5931A}" destId="{6F932B10-EC10-403C-9DB4-EE7B82F6DDAC}" srcOrd="0" destOrd="0" presId="urn:microsoft.com/office/officeart/2005/8/layout/hierarchy3"/>
    <dgm:cxn modelId="{7F24CDDF-7B09-4599-99FF-9FC6999A4BCB}" type="presOf" srcId="{B21E8385-1A27-4733-BC5B-68B09DB8A9F5}" destId="{52644BB9-BFDA-4704-AF89-4B226396552B}" srcOrd="0" destOrd="0" presId="urn:microsoft.com/office/officeart/2005/8/layout/hierarchy3"/>
    <dgm:cxn modelId="{055BCEE2-19B7-4B78-805C-A4CC917E3F9F}" srcId="{9B50184F-71E7-46C0-AF3E-80D9BEF8114B}" destId="{E3BE1D32-7B0B-45AC-AE0D-1EB3DB55D2C6}" srcOrd="1" destOrd="0" parTransId="{13BF4123-851E-44BE-B961-809B3EC26C42}" sibTransId="{6A05C742-291A-4A8A-852E-1EB527C74824}"/>
    <dgm:cxn modelId="{B9AE9CE4-7431-4348-8138-733E80009664}" srcId="{4D9AA03D-3356-42C4-9154-46EF67112C94}" destId="{99303D45-9237-476D-A7C2-1AA8F9BA8FDC}" srcOrd="1" destOrd="0" parTransId="{13F30933-D28E-48D3-B7D2-08BBE8C32036}" sibTransId="{4D17950D-0F19-4E3C-B9DD-1FEE176FDAE3}"/>
    <dgm:cxn modelId="{EE0A45E5-67BF-4921-8D64-886172741827}" srcId="{F6DD4A70-6C2B-412C-B521-B7567FF37151}" destId="{EC35B18B-CC8F-42FE-B2FF-9832C1063EDB}" srcOrd="1" destOrd="0" parTransId="{7EC44836-DD6C-4139-9AF8-661BFC7961D7}" sibTransId="{117555EE-0F2D-4078-8BB1-343F9E32B603}"/>
    <dgm:cxn modelId="{DF119DED-5C89-4710-B30B-28654004532D}" type="presOf" srcId="{9084DF77-EBF3-4D92-B36B-D8C0A180CB6E}" destId="{4F06CE93-5829-4B51-8FB0-98273F534C2B}" srcOrd="0" destOrd="0" presId="urn:microsoft.com/office/officeart/2005/8/layout/hierarchy3"/>
    <dgm:cxn modelId="{A307A5F0-6D99-4D38-9A7A-FB11F20381C5}" srcId="{F6DD4A70-6C2B-412C-B521-B7567FF37151}" destId="{298DA03D-DDE1-4A90-9D63-0E716E4B31A7}" srcOrd="0" destOrd="0" parTransId="{9EFEDBB8-11F7-45E0-B0A3-9F1C5D96E10B}" sibTransId="{C882F4ED-6138-4AE4-BAC0-469FD3D42E66}"/>
    <dgm:cxn modelId="{096066F4-C2CF-432E-9BE2-11C39827B206}" type="presOf" srcId="{9B50184F-71E7-46C0-AF3E-80D9BEF8114B}" destId="{9F2E0179-EBF2-4291-923B-5043D233FDB0}" srcOrd="1" destOrd="0" presId="urn:microsoft.com/office/officeart/2005/8/layout/hierarchy3"/>
    <dgm:cxn modelId="{E6D8E1F9-0B66-4ACF-A8FB-88DB2CF1ADB7}" type="presOf" srcId="{65BA8F5C-2C32-48C6-8563-ECAF650F2D83}" destId="{44433336-F36D-4E11-A420-A3A27F16B089}" srcOrd="0" destOrd="0" presId="urn:microsoft.com/office/officeart/2005/8/layout/hierarchy3"/>
    <dgm:cxn modelId="{ACD414FB-FF36-4965-AFDC-92F5DFF3ECFA}" srcId="{1F073241-2020-48CC-87DC-650F85D8EA98}" destId="{4D9AA03D-3356-42C4-9154-46EF67112C94}" srcOrd="0" destOrd="0" parTransId="{403AB11A-A1B3-4D90-A14B-4D747CCE6EE8}" sibTransId="{5D134CF8-4798-4332-9BA0-7EBD4DF6575E}"/>
    <dgm:cxn modelId="{C13215FC-85F2-4B83-B9A5-399192A21EA1}" type="presOf" srcId="{F6DD4A70-6C2B-412C-B521-B7567FF37151}" destId="{F959B077-BF1C-4629-891C-E221F378C477}" srcOrd="1" destOrd="0" presId="urn:microsoft.com/office/officeart/2005/8/layout/hierarchy3"/>
    <dgm:cxn modelId="{4E8459FD-4C6A-4E93-B7CF-B2677C1A67E6}" srcId="{F6DD4A70-6C2B-412C-B521-B7567FF37151}" destId="{AF7CB39D-737C-4139-9E8A-6E00B978F179}" srcOrd="2" destOrd="0" parTransId="{DE05E7D1-7B57-47CD-BCBD-15B4ECF01246}" sibTransId="{F1C34665-54E7-4A40-BAF6-0AE2B4A44D04}"/>
    <dgm:cxn modelId="{65F89195-86B5-43AE-BD75-CAC97F973B4E}" type="presParOf" srcId="{56E8AAC3-0528-41E8-9850-A65965182E6D}" destId="{2DB9F68C-1C5F-4E91-96C0-21B05A100D48}" srcOrd="0" destOrd="0" presId="urn:microsoft.com/office/officeart/2005/8/layout/hierarchy3"/>
    <dgm:cxn modelId="{6D4776C7-5583-4F02-8AD5-A39ED05A044A}" type="presParOf" srcId="{2DB9F68C-1C5F-4E91-96C0-21B05A100D48}" destId="{586D39BF-08B2-4055-B9CF-B7C620D31DEC}" srcOrd="0" destOrd="0" presId="urn:microsoft.com/office/officeart/2005/8/layout/hierarchy3"/>
    <dgm:cxn modelId="{31E1FF7F-AFF1-4DE2-A106-837D2A40B6CD}" type="presParOf" srcId="{586D39BF-08B2-4055-B9CF-B7C620D31DEC}" destId="{F20EE161-4114-4353-8E51-DF433F396548}" srcOrd="0" destOrd="0" presId="urn:microsoft.com/office/officeart/2005/8/layout/hierarchy3"/>
    <dgm:cxn modelId="{D656F6BE-D3F2-484F-B9FA-31DA184CAF9E}" type="presParOf" srcId="{586D39BF-08B2-4055-B9CF-B7C620D31DEC}" destId="{D6317438-9860-48A5-97A4-426B2434A90B}" srcOrd="1" destOrd="0" presId="urn:microsoft.com/office/officeart/2005/8/layout/hierarchy3"/>
    <dgm:cxn modelId="{852D934D-1247-4A45-8C14-434204ED77E7}" type="presParOf" srcId="{2DB9F68C-1C5F-4E91-96C0-21B05A100D48}" destId="{D81C0DE7-C855-4B98-9FF0-F1F44FAB4B05}" srcOrd="1" destOrd="0" presId="urn:microsoft.com/office/officeart/2005/8/layout/hierarchy3"/>
    <dgm:cxn modelId="{7B34C3BC-7642-47D0-A369-068DF3D00383}" type="presParOf" srcId="{D81C0DE7-C855-4B98-9FF0-F1F44FAB4B05}" destId="{6F932B10-EC10-403C-9DB4-EE7B82F6DDAC}" srcOrd="0" destOrd="0" presId="urn:microsoft.com/office/officeart/2005/8/layout/hierarchy3"/>
    <dgm:cxn modelId="{F913FFF8-996F-4A71-906D-78DF201382B0}" type="presParOf" srcId="{D81C0DE7-C855-4B98-9FF0-F1F44FAB4B05}" destId="{7D479F1C-CE39-4493-AD30-3CC5D4076FB0}" srcOrd="1" destOrd="0" presId="urn:microsoft.com/office/officeart/2005/8/layout/hierarchy3"/>
    <dgm:cxn modelId="{A4C75378-3303-42F7-BD1A-415F7BBE85DD}" type="presParOf" srcId="{D81C0DE7-C855-4B98-9FF0-F1F44FAB4B05}" destId="{02B5B177-6E82-44DD-A3B5-4E86B196E454}" srcOrd="2" destOrd="0" presId="urn:microsoft.com/office/officeart/2005/8/layout/hierarchy3"/>
    <dgm:cxn modelId="{A5CE9963-965B-4748-8448-515BB0D1879C}" type="presParOf" srcId="{D81C0DE7-C855-4B98-9FF0-F1F44FAB4B05}" destId="{8B3D9013-457C-4ABE-BCA5-FFA78AEB6B51}" srcOrd="3" destOrd="0" presId="urn:microsoft.com/office/officeart/2005/8/layout/hierarchy3"/>
    <dgm:cxn modelId="{14C977B4-508E-47BA-8E37-20A41C46097C}" type="presParOf" srcId="{D81C0DE7-C855-4B98-9FF0-F1F44FAB4B05}" destId="{7E3BAECD-F99A-419F-AD4B-3093A5B703A7}" srcOrd="4" destOrd="0" presId="urn:microsoft.com/office/officeart/2005/8/layout/hierarchy3"/>
    <dgm:cxn modelId="{E6A5CCF3-E717-4263-A6B4-E193706CE200}" type="presParOf" srcId="{D81C0DE7-C855-4B98-9FF0-F1F44FAB4B05}" destId="{F1F067A7-0428-44BE-BEC2-941CA7502565}" srcOrd="5" destOrd="0" presId="urn:microsoft.com/office/officeart/2005/8/layout/hierarchy3"/>
    <dgm:cxn modelId="{D6FC6E3D-6D44-483B-BAFF-EDD04F032592}" type="presParOf" srcId="{56E8AAC3-0528-41E8-9850-A65965182E6D}" destId="{3A959CFD-F836-4858-84DF-DE2047FF8320}" srcOrd="1" destOrd="0" presId="urn:microsoft.com/office/officeart/2005/8/layout/hierarchy3"/>
    <dgm:cxn modelId="{81F15C6E-3DE3-4855-9ECB-E75227B293C3}" type="presParOf" srcId="{3A959CFD-F836-4858-84DF-DE2047FF8320}" destId="{BEE0672F-8A73-4378-90BD-B920066912ED}" srcOrd="0" destOrd="0" presId="urn:microsoft.com/office/officeart/2005/8/layout/hierarchy3"/>
    <dgm:cxn modelId="{4049DB7A-8D2B-41DE-AF12-6DAEAA71B1ED}" type="presParOf" srcId="{BEE0672F-8A73-4378-90BD-B920066912ED}" destId="{42C28B52-69D5-44C4-B37B-8C3B688726CD}" srcOrd="0" destOrd="0" presId="urn:microsoft.com/office/officeart/2005/8/layout/hierarchy3"/>
    <dgm:cxn modelId="{8559E041-5CE4-4069-9F8C-B223FE3A1E73}" type="presParOf" srcId="{BEE0672F-8A73-4378-90BD-B920066912ED}" destId="{F959B077-BF1C-4629-891C-E221F378C477}" srcOrd="1" destOrd="0" presId="urn:microsoft.com/office/officeart/2005/8/layout/hierarchy3"/>
    <dgm:cxn modelId="{FEB1283A-BB03-4E05-9316-43A7E9B9053D}" type="presParOf" srcId="{3A959CFD-F836-4858-84DF-DE2047FF8320}" destId="{14BFF2C8-3C31-4751-A4B5-B53F6B06D5E3}" srcOrd="1" destOrd="0" presId="urn:microsoft.com/office/officeart/2005/8/layout/hierarchy3"/>
    <dgm:cxn modelId="{27232EF7-98C0-4A19-B42A-A9E1A2959B95}" type="presParOf" srcId="{14BFF2C8-3C31-4751-A4B5-B53F6B06D5E3}" destId="{D1B76B93-4C23-479A-A921-D7F87FFAE3C4}" srcOrd="0" destOrd="0" presId="urn:microsoft.com/office/officeart/2005/8/layout/hierarchy3"/>
    <dgm:cxn modelId="{2A991E5D-0806-4FFE-98B0-5E581245237F}" type="presParOf" srcId="{14BFF2C8-3C31-4751-A4B5-B53F6B06D5E3}" destId="{A71DF892-1685-446B-9CC6-21B9F59D49BF}" srcOrd="1" destOrd="0" presId="urn:microsoft.com/office/officeart/2005/8/layout/hierarchy3"/>
    <dgm:cxn modelId="{8CCCD9BB-6913-4B70-900D-44CD38B45540}" type="presParOf" srcId="{14BFF2C8-3C31-4751-A4B5-B53F6B06D5E3}" destId="{07366003-2D81-43F3-B8A5-A82DEF7284C5}" srcOrd="2" destOrd="0" presId="urn:microsoft.com/office/officeart/2005/8/layout/hierarchy3"/>
    <dgm:cxn modelId="{A63B569D-9727-4C2E-BDA3-C05DBBFCC5C6}" type="presParOf" srcId="{14BFF2C8-3C31-4751-A4B5-B53F6B06D5E3}" destId="{11EC11F7-1C22-448B-9004-9E9475B588B3}" srcOrd="3" destOrd="0" presId="urn:microsoft.com/office/officeart/2005/8/layout/hierarchy3"/>
    <dgm:cxn modelId="{A9414885-A7D7-477C-8DF8-16BFF792B07F}" type="presParOf" srcId="{14BFF2C8-3C31-4751-A4B5-B53F6B06D5E3}" destId="{729329F4-2D3E-4B0E-8DC4-2CCC9245EAEA}" srcOrd="4" destOrd="0" presId="urn:microsoft.com/office/officeart/2005/8/layout/hierarchy3"/>
    <dgm:cxn modelId="{B787149A-E692-4873-85EF-6DCD4B7A91FF}" type="presParOf" srcId="{14BFF2C8-3C31-4751-A4B5-B53F6B06D5E3}" destId="{6D7326D8-82EB-41B2-A250-7E2D0D82A66D}" srcOrd="5" destOrd="0" presId="urn:microsoft.com/office/officeart/2005/8/layout/hierarchy3"/>
    <dgm:cxn modelId="{115B09B7-5B7E-4FE5-A64A-63A9A2B90D68}" type="presParOf" srcId="{14BFF2C8-3C31-4751-A4B5-B53F6B06D5E3}" destId="{B4A0A552-553E-4237-9B68-F944C3231D48}" srcOrd="6" destOrd="0" presId="urn:microsoft.com/office/officeart/2005/8/layout/hierarchy3"/>
    <dgm:cxn modelId="{40FB7D0A-9165-4E8B-86C5-35DD1CDF2DF8}" type="presParOf" srcId="{14BFF2C8-3C31-4751-A4B5-B53F6B06D5E3}" destId="{B26CA930-3AE2-43D4-8BB2-7ECCB33632F5}" srcOrd="7" destOrd="0" presId="urn:microsoft.com/office/officeart/2005/8/layout/hierarchy3"/>
    <dgm:cxn modelId="{D2452B7D-58A8-44E1-9FC9-A32833397091}" type="presParOf" srcId="{14BFF2C8-3C31-4751-A4B5-B53F6B06D5E3}" destId="{23BE571C-A355-4F64-AABB-FC496D96F6D8}" srcOrd="8" destOrd="0" presId="urn:microsoft.com/office/officeart/2005/8/layout/hierarchy3"/>
    <dgm:cxn modelId="{55BACABB-B7BB-408C-ABC3-0C264EB7341B}" type="presParOf" srcId="{14BFF2C8-3C31-4751-A4B5-B53F6B06D5E3}" destId="{568A3C1F-A2B2-4014-801D-EC3613757D2A}" srcOrd="9" destOrd="0" presId="urn:microsoft.com/office/officeart/2005/8/layout/hierarchy3"/>
    <dgm:cxn modelId="{B75303C2-6A47-47AF-A7D7-8B6C07B9E609}" type="presParOf" srcId="{14BFF2C8-3C31-4751-A4B5-B53F6B06D5E3}" destId="{4855BF11-015E-4856-A780-F4F4E3FB1777}" srcOrd="10" destOrd="0" presId="urn:microsoft.com/office/officeart/2005/8/layout/hierarchy3"/>
    <dgm:cxn modelId="{BC663F37-0ABE-4381-8CE3-FF6ED76A1CC4}" type="presParOf" srcId="{14BFF2C8-3C31-4751-A4B5-B53F6B06D5E3}" destId="{91483CE0-9FB1-45AD-B628-79AEF693387B}" srcOrd="11" destOrd="0" presId="urn:microsoft.com/office/officeart/2005/8/layout/hierarchy3"/>
    <dgm:cxn modelId="{994BECA0-9C8B-4221-8D3F-57028716E50D}" type="presParOf" srcId="{56E8AAC3-0528-41E8-9850-A65965182E6D}" destId="{20A911F6-DC7E-4FCE-9126-2252F34CC5BF}" srcOrd="2" destOrd="0" presId="urn:microsoft.com/office/officeart/2005/8/layout/hierarchy3"/>
    <dgm:cxn modelId="{9F48FD13-8EC7-441A-A34A-4643AE3CF739}" type="presParOf" srcId="{20A911F6-DC7E-4FCE-9126-2252F34CC5BF}" destId="{D208BE06-F89F-4C51-9506-25EDA06EA390}" srcOrd="0" destOrd="0" presId="urn:microsoft.com/office/officeart/2005/8/layout/hierarchy3"/>
    <dgm:cxn modelId="{D455D612-F3BD-4861-86DB-D4D744CB15AD}" type="presParOf" srcId="{D208BE06-F89F-4C51-9506-25EDA06EA390}" destId="{1E0F967D-CA81-4569-B6CE-3E2CF5FB3E58}" srcOrd="0" destOrd="0" presId="urn:microsoft.com/office/officeart/2005/8/layout/hierarchy3"/>
    <dgm:cxn modelId="{BCCCD832-E81A-496D-A4E0-11001E6FBBE3}" type="presParOf" srcId="{D208BE06-F89F-4C51-9506-25EDA06EA390}" destId="{9F2E0179-EBF2-4291-923B-5043D233FDB0}" srcOrd="1" destOrd="0" presId="urn:microsoft.com/office/officeart/2005/8/layout/hierarchy3"/>
    <dgm:cxn modelId="{D5F66F56-BAE7-481B-931E-80CA473C63BB}" type="presParOf" srcId="{20A911F6-DC7E-4FCE-9126-2252F34CC5BF}" destId="{8018AA22-BBF4-406A-BEB3-8C738E52405E}" srcOrd="1" destOrd="0" presId="urn:microsoft.com/office/officeart/2005/8/layout/hierarchy3"/>
    <dgm:cxn modelId="{AB8F40B3-CF46-4C76-87DD-E4A08FCEF09D}" type="presParOf" srcId="{8018AA22-BBF4-406A-BEB3-8C738E52405E}" destId="{6665271F-2551-4FEF-A3AF-570163ACCE77}" srcOrd="0" destOrd="0" presId="urn:microsoft.com/office/officeart/2005/8/layout/hierarchy3"/>
    <dgm:cxn modelId="{B4F6828A-4B15-465C-A9A9-573964DA83E9}" type="presParOf" srcId="{8018AA22-BBF4-406A-BEB3-8C738E52405E}" destId="{2141655C-4B98-4848-A306-FB7356194401}" srcOrd="1" destOrd="0" presId="urn:microsoft.com/office/officeart/2005/8/layout/hierarchy3"/>
    <dgm:cxn modelId="{1B342DAA-219F-419E-BBD7-65DE484423C4}" type="presParOf" srcId="{8018AA22-BBF4-406A-BEB3-8C738E52405E}" destId="{A4D853D4-86B1-4E62-88D6-9442AC8F70BB}" srcOrd="2" destOrd="0" presId="urn:microsoft.com/office/officeart/2005/8/layout/hierarchy3"/>
    <dgm:cxn modelId="{A241E93E-CB68-4B93-A61E-6AC1A75A6E37}" type="presParOf" srcId="{8018AA22-BBF4-406A-BEB3-8C738E52405E}" destId="{9EB14406-23C2-4939-B8E1-E59F13E151FD}" srcOrd="3" destOrd="0" presId="urn:microsoft.com/office/officeart/2005/8/layout/hierarchy3"/>
    <dgm:cxn modelId="{30DCE1A9-9DAE-4D63-B58C-C1CD4E53C296}" type="presParOf" srcId="{56E8AAC3-0528-41E8-9850-A65965182E6D}" destId="{4451B6A1-B534-4951-98E0-E22CD6BB4E14}" srcOrd="3" destOrd="0" presId="urn:microsoft.com/office/officeart/2005/8/layout/hierarchy3"/>
    <dgm:cxn modelId="{ACE9CD19-4F1B-4657-B96A-CE260715356E}" type="presParOf" srcId="{4451B6A1-B534-4951-98E0-E22CD6BB4E14}" destId="{ADE89152-D1A0-4CA0-91F6-991A97BA9D24}" srcOrd="0" destOrd="0" presId="urn:microsoft.com/office/officeart/2005/8/layout/hierarchy3"/>
    <dgm:cxn modelId="{061B17E5-82BA-4DAA-BF05-718D459634C6}" type="presParOf" srcId="{ADE89152-D1A0-4CA0-91F6-991A97BA9D24}" destId="{94DC11C3-F9BE-4BF0-8BFC-05F9878CC177}" srcOrd="0" destOrd="0" presId="urn:microsoft.com/office/officeart/2005/8/layout/hierarchy3"/>
    <dgm:cxn modelId="{9BA8DF98-042F-45F4-8E47-67F05C16075C}" type="presParOf" srcId="{ADE89152-D1A0-4CA0-91F6-991A97BA9D24}" destId="{8D49F88A-63E9-4FCF-A4A3-AF7733967C25}" srcOrd="1" destOrd="0" presId="urn:microsoft.com/office/officeart/2005/8/layout/hierarchy3"/>
    <dgm:cxn modelId="{E3F24148-8439-4A3C-8D4B-27E86B3FDB36}" type="presParOf" srcId="{4451B6A1-B534-4951-98E0-E22CD6BB4E14}" destId="{5E403FEA-FB03-4BF8-9CAB-B35A9D350A1A}" srcOrd="1" destOrd="0" presId="urn:microsoft.com/office/officeart/2005/8/layout/hierarchy3"/>
    <dgm:cxn modelId="{BA994BE1-E31A-4063-A13A-1D6993B9C3EF}" type="presParOf" srcId="{5E403FEA-FB03-4BF8-9CAB-B35A9D350A1A}" destId="{89A50FFD-7741-44E4-94A4-7C451FEBD994}" srcOrd="0" destOrd="0" presId="urn:microsoft.com/office/officeart/2005/8/layout/hierarchy3"/>
    <dgm:cxn modelId="{F323D275-2D3A-40E4-B03A-D7317E857C7A}" type="presParOf" srcId="{5E403FEA-FB03-4BF8-9CAB-B35A9D350A1A}" destId="{4F06CE93-5829-4B51-8FB0-98273F534C2B}" srcOrd="1" destOrd="0" presId="urn:microsoft.com/office/officeart/2005/8/layout/hierarchy3"/>
    <dgm:cxn modelId="{2E576B7A-09B5-458A-88BA-7C99D04C0AA1}" type="presParOf" srcId="{5E403FEA-FB03-4BF8-9CAB-B35A9D350A1A}" destId="{CF747B24-BF1F-4CEA-B5FB-C4B36FF32692}" srcOrd="2" destOrd="0" presId="urn:microsoft.com/office/officeart/2005/8/layout/hierarchy3"/>
    <dgm:cxn modelId="{8E02FEE5-A02C-46E3-9C3D-4EC77EBBE3B9}" type="presParOf" srcId="{5E403FEA-FB03-4BF8-9CAB-B35A9D350A1A}" destId="{DF486620-6F75-4C73-8FC6-6C53B3E32A87}" srcOrd="3" destOrd="0" presId="urn:microsoft.com/office/officeart/2005/8/layout/hierarchy3"/>
    <dgm:cxn modelId="{8D580CBD-3237-4E99-9FF9-717EE141A7F6}" type="presParOf" srcId="{5E403FEA-FB03-4BF8-9CAB-B35A9D350A1A}" destId="{44433336-F36D-4E11-A420-A3A27F16B089}" srcOrd="4" destOrd="0" presId="urn:microsoft.com/office/officeart/2005/8/layout/hierarchy3"/>
    <dgm:cxn modelId="{8BA3C40E-0C17-4799-8EDB-D1A20B855C3B}" type="presParOf" srcId="{5E403FEA-FB03-4BF8-9CAB-B35A9D350A1A}" destId="{52644BB9-BFDA-4704-AF89-4B226396552B}"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C79C4D-AF4F-4E34-8717-77BF0B704A8A}" type="doc">
      <dgm:prSet loTypeId="urn:microsoft.com/office/officeart/2005/8/layout/equation1" loCatId="relationship" qsTypeId="urn:microsoft.com/office/officeart/2005/8/quickstyle/simple1" qsCatId="simple" csTypeId="urn:microsoft.com/office/officeart/2005/8/colors/accent1_4" csCatId="accent1" phldr="1"/>
      <dgm:spPr/>
    </dgm:pt>
    <dgm:pt modelId="{318CEE29-BC94-4F61-B720-1C5BF93B9EF3}">
      <dgm:prSet phldrT="[Text]"/>
      <dgm:spPr>
        <a:solidFill>
          <a:srgbClr val="002060"/>
        </a:solidFill>
      </dgm:spPr>
      <dgm:t>
        <a:bodyPr/>
        <a:lstStyle/>
        <a:p>
          <a:r>
            <a:rPr lang="en-US" dirty="0"/>
            <a:t>Analytic Tools</a:t>
          </a:r>
        </a:p>
      </dgm:t>
    </dgm:pt>
    <dgm:pt modelId="{B863755E-A868-491B-A6CB-0D77CF1DF659}" type="parTrans" cxnId="{5F0A8F34-F9C8-4F13-84BF-66A943ABE0F0}">
      <dgm:prSet/>
      <dgm:spPr/>
      <dgm:t>
        <a:bodyPr/>
        <a:lstStyle/>
        <a:p>
          <a:endParaRPr lang="en-US"/>
        </a:p>
      </dgm:t>
    </dgm:pt>
    <dgm:pt modelId="{603FF847-15CA-42CB-8563-FC01E73523D6}" type="sibTrans" cxnId="{5F0A8F34-F9C8-4F13-84BF-66A943ABE0F0}">
      <dgm:prSet/>
      <dgm:spPr/>
      <dgm:t>
        <a:bodyPr/>
        <a:lstStyle/>
        <a:p>
          <a:endParaRPr lang="en-US" dirty="0"/>
        </a:p>
      </dgm:t>
    </dgm:pt>
    <dgm:pt modelId="{391E62F6-B584-4521-A008-87CEB937D581}">
      <dgm:prSet phldrT="[Text]"/>
      <dgm:spPr>
        <a:solidFill>
          <a:schemeClr val="accent1">
            <a:lumMod val="75000"/>
          </a:schemeClr>
        </a:solidFill>
      </dgm:spPr>
      <dgm:t>
        <a:bodyPr/>
        <a:lstStyle/>
        <a:p>
          <a:r>
            <a:rPr lang="en-US" dirty="0"/>
            <a:t>Common Data Model</a:t>
          </a:r>
        </a:p>
      </dgm:t>
    </dgm:pt>
    <dgm:pt modelId="{77080F20-033C-42A7-B865-1E781E1064FD}" type="parTrans" cxnId="{7202727D-08AD-4D0B-9310-9C192E51B21A}">
      <dgm:prSet/>
      <dgm:spPr/>
      <dgm:t>
        <a:bodyPr/>
        <a:lstStyle/>
        <a:p>
          <a:endParaRPr lang="en-US"/>
        </a:p>
      </dgm:t>
    </dgm:pt>
    <dgm:pt modelId="{EDC428BB-2DBD-409F-B289-6DCEC0B7328C}" type="sibTrans" cxnId="{7202727D-08AD-4D0B-9310-9C192E51B21A}">
      <dgm:prSet/>
      <dgm:spPr/>
      <dgm:t>
        <a:bodyPr/>
        <a:lstStyle/>
        <a:p>
          <a:endParaRPr lang="en-US" dirty="0"/>
        </a:p>
      </dgm:t>
    </dgm:pt>
    <dgm:pt modelId="{1616430C-9B5F-4A04-8D79-B4C0BA1DB473}">
      <dgm:prSet phldrT="[Text]" custT="1"/>
      <dgm:spPr>
        <a:solidFill>
          <a:schemeClr val="accent1">
            <a:lumMod val="60000"/>
            <a:lumOff val="40000"/>
          </a:schemeClr>
        </a:solidFill>
      </dgm:spPr>
      <dgm:t>
        <a:bodyPr/>
        <a:lstStyle/>
        <a:p>
          <a:r>
            <a:rPr lang="en-US" sz="3600" dirty="0">
              <a:solidFill>
                <a:schemeClr val="tx1"/>
              </a:solidFill>
            </a:rPr>
            <a:t>ARIA</a:t>
          </a:r>
          <a:endParaRPr lang="en-US" sz="2300" dirty="0">
            <a:solidFill>
              <a:schemeClr val="tx1"/>
            </a:solidFill>
          </a:endParaRPr>
        </a:p>
      </dgm:t>
    </dgm:pt>
    <dgm:pt modelId="{F73792AA-7DB7-407A-B05C-76EE15C6A1E2}" type="parTrans" cxnId="{9253802B-42E8-4790-ABDF-D865FFFB06F8}">
      <dgm:prSet/>
      <dgm:spPr/>
      <dgm:t>
        <a:bodyPr/>
        <a:lstStyle/>
        <a:p>
          <a:endParaRPr lang="en-US"/>
        </a:p>
      </dgm:t>
    </dgm:pt>
    <dgm:pt modelId="{E37E8240-B6F6-4AAF-826B-872DDF62163A}" type="sibTrans" cxnId="{9253802B-42E8-4790-ABDF-D865FFFB06F8}">
      <dgm:prSet/>
      <dgm:spPr/>
      <dgm:t>
        <a:bodyPr/>
        <a:lstStyle/>
        <a:p>
          <a:endParaRPr lang="en-US"/>
        </a:p>
      </dgm:t>
    </dgm:pt>
    <dgm:pt modelId="{64523EFE-AFD2-40EA-A30F-56FF2BC88278}" type="pres">
      <dgm:prSet presAssocID="{A6C79C4D-AF4F-4E34-8717-77BF0B704A8A}" presName="linearFlow" presStyleCnt="0">
        <dgm:presLayoutVars>
          <dgm:dir/>
          <dgm:resizeHandles val="exact"/>
        </dgm:presLayoutVars>
      </dgm:prSet>
      <dgm:spPr/>
    </dgm:pt>
    <dgm:pt modelId="{EC46FF3D-1C60-4BEB-82FC-325A1B2940BB}" type="pres">
      <dgm:prSet presAssocID="{318CEE29-BC94-4F61-B720-1C5BF93B9EF3}" presName="node" presStyleLbl="node1" presStyleIdx="0" presStyleCnt="3">
        <dgm:presLayoutVars>
          <dgm:bulletEnabled val="1"/>
        </dgm:presLayoutVars>
      </dgm:prSet>
      <dgm:spPr/>
    </dgm:pt>
    <dgm:pt modelId="{1FDC0A2B-E855-4911-8B83-0EF8283436EB}" type="pres">
      <dgm:prSet presAssocID="{603FF847-15CA-42CB-8563-FC01E73523D6}" presName="spacerL" presStyleCnt="0"/>
      <dgm:spPr/>
    </dgm:pt>
    <dgm:pt modelId="{019BCF86-0234-42A8-8A5F-82078F2DDD13}" type="pres">
      <dgm:prSet presAssocID="{603FF847-15CA-42CB-8563-FC01E73523D6}" presName="sibTrans" presStyleLbl="sibTrans2D1" presStyleIdx="0" presStyleCnt="2"/>
      <dgm:spPr/>
    </dgm:pt>
    <dgm:pt modelId="{59ED1535-DA74-41A3-BB0C-9C2F8907BBAA}" type="pres">
      <dgm:prSet presAssocID="{603FF847-15CA-42CB-8563-FC01E73523D6}" presName="spacerR" presStyleCnt="0"/>
      <dgm:spPr/>
    </dgm:pt>
    <dgm:pt modelId="{71A8D48B-0354-4550-9EA8-416C46C637DD}" type="pres">
      <dgm:prSet presAssocID="{391E62F6-B584-4521-A008-87CEB937D581}" presName="node" presStyleLbl="node1" presStyleIdx="1" presStyleCnt="3">
        <dgm:presLayoutVars>
          <dgm:bulletEnabled val="1"/>
        </dgm:presLayoutVars>
      </dgm:prSet>
      <dgm:spPr/>
    </dgm:pt>
    <dgm:pt modelId="{ECA5D8C4-253F-4027-9F7F-6930B277419A}" type="pres">
      <dgm:prSet presAssocID="{EDC428BB-2DBD-409F-B289-6DCEC0B7328C}" presName="spacerL" presStyleCnt="0"/>
      <dgm:spPr/>
    </dgm:pt>
    <dgm:pt modelId="{EBB3CDEF-2573-4FA1-8BB4-2DD21CF2920F}" type="pres">
      <dgm:prSet presAssocID="{EDC428BB-2DBD-409F-B289-6DCEC0B7328C}" presName="sibTrans" presStyleLbl="sibTrans2D1" presStyleIdx="1" presStyleCnt="2"/>
      <dgm:spPr/>
    </dgm:pt>
    <dgm:pt modelId="{1BB76843-DD82-49F6-81CC-87A32ADCD708}" type="pres">
      <dgm:prSet presAssocID="{EDC428BB-2DBD-409F-B289-6DCEC0B7328C}" presName="spacerR" presStyleCnt="0"/>
      <dgm:spPr/>
    </dgm:pt>
    <dgm:pt modelId="{1A0220B5-B321-4049-853B-91E8F25FF1D3}" type="pres">
      <dgm:prSet presAssocID="{1616430C-9B5F-4A04-8D79-B4C0BA1DB473}" presName="node" presStyleLbl="node1" presStyleIdx="2" presStyleCnt="3">
        <dgm:presLayoutVars>
          <dgm:bulletEnabled val="1"/>
        </dgm:presLayoutVars>
      </dgm:prSet>
      <dgm:spPr/>
    </dgm:pt>
  </dgm:ptLst>
  <dgm:cxnLst>
    <dgm:cxn modelId="{7B9D6C08-3FD5-7844-8A8A-972B243EA797}" type="presOf" srcId="{1616430C-9B5F-4A04-8D79-B4C0BA1DB473}" destId="{1A0220B5-B321-4049-853B-91E8F25FF1D3}" srcOrd="0" destOrd="0" presId="urn:microsoft.com/office/officeart/2005/8/layout/equation1"/>
    <dgm:cxn modelId="{9253802B-42E8-4790-ABDF-D865FFFB06F8}" srcId="{A6C79C4D-AF4F-4E34-8717-77BF0B704A8A}" destId="{1616430C-9B5F-4A04-8D79-B4C0BA1DB473}" srcOrd="2" destOrd="0" parTransId="{F73792AA-7DB7-407A-B05C-76EE15C6A1E2}" sibTransId="{E37E8240-B6F6-4AAF-826B-872DDF62163A}"/>
    <dgm:cxn modelId="{D1DE3530-06AE-9B4C-B86A-C41DCDC56A1E}" type="presOf" srcId="{603FF847-15CA-42CB-8563-FC01E73523D6}" destId="{019BCF86-0234-42A8-8A5F-82078F2DDD13}" srcOrd="0" destOrd="0" presId="urn:microsoft.com/office/officeart/2005/8/layout/equation1"/>
    <dgm:cxn modelId="{5F0A8F34-F9C8-4F13-84BF-66A943ABE0F0}" srcId="{A6C79C4D-AF4F-4E34-8717-77BF0B704A8A}" destId="{318CEE29-BC94-4F61-B720-1C5BF93B9EF3}" srcOrd="0" destOrd="0" parTransId="{B863755E-A868-491B-A6CB-0D77CF1DF659}" sibTransId="{603FF847-15CA-42CB-8563-FC01E73523D6}"/>
    <dgm:cxn modelId="{81B14245-E764-0249-8A0F-D80CE940C15E}" type="presOf" srcId="{A6C79C4D-AF4F-4E34-8717-77BF0B704A8A}" destId="{64523EFE-AFD2-40EA-A30F-56FF2BC88278}" srcOrd="0" destOrd="0" presId="urn:microsoft.com/office/officeart/2005/8/layout/equation1"/>
    <dgm:cxn modelId="{67E4395D-5C20-0B42-AC99-1AEBE597DC8C}" type="presOf" srcId="{EDC428BB-2DBD-409F-B289-6DCEC0B7328C}" destId="{EBB3CDEF-2573-4FA1-8BB4-2DD21CF2920F}" srcOrd="0" destOrd="0" presId="urn:microsoft.com/office/officeart/2005/8/layout/equation1"/>
    <dgm:cxn modelId="{7202727D-08AD-4D0B-9310-9C192E51B21A}" srcId="{A6C79C4D-AF4F-4E34-8717-77BF0B704A8A}" destId="{391E62F6-B584-4521-A008-87CEB937D581}" srcOrd="1" destOrd="0" parTransId="{77080F20-033C-42A7-B865-1E781E1064FD}" sibTransId="{EDC428BB-2DBD-409F-B289-6DCEC0B7328C}"/>
    <dgm:cxn modelId="{28F2DAA1-0EE1-4143-BB58-8E534CB74466}" type="presOf" srcId="{318CEE29-BC94-4F61-B720-1C5BF93B9EF3}" destId="{EC46FF3D-1C60-4BEB-82FC-325A1B2940BB}" srcOrd="0" destOrd="0" presId="urn:microsoft.com/office/officeart/2005/8/layout/equation1"/>
    <dgm:cxn modelId="{DB8DAEF1-7329-B04A-B661-403B34DCDC52}" type="presOf" srcId="{391E62F6-B584-4521-A008-87CEB937D581}" destId="{71A8D48B-0354-4550-9EA8-416C46C637DD}" srcOrd="0" destOrd="0" presId="urn:microsoft.com/office/officeart/2005/8/layout/equation1"/>
    <dgm:cxn modelId="{697041EF-0BDA-2045-ABF3-1DD362E05E25}" type="presParOf" srcId="{64523EFE-AFD2-40EA-A30F-56FF2BC88278}" destId="{EC46FF3D-1C60-4BEB-82FC-325A1B2940BB}" srcOrd="0" destOrd="0" presId="urn:microsoft.com/office/officeart/2005/8/layout/equation1"/>
    <dgm:cxn modelId="{3313D994-D079-2740-B386-E736E4A20C49}" type="presParOf" srcId="{64523EFE-AFD2-40EA-A30F-56FF2BC88278}" destId="{1FDC0A2B-E855-4911-8B83-0EF8283436EB}" srcOrd="1" destOrd="0" presId="urn:microsoft.com/office/officeart/2005/8/layout/equation1"/>
    <dgm:cxn modelId="{F2B4E3D8-1E08-D14A-9869-5F95E755CB0A}" type="presParOf" srcId="{64523EFE-AFD2-40EA-A30F-56FF2BC88278}" destId="{019BCF86-0234-42A8-8A5F-82078F2DDD13}" srcOrd="2" destOrd="0" presId="urn:microsoft.com/office/officeart/2005/8/layout/equation1"/>
    <dgm:cxn modelId="{C773DD3A-902F-C94B-A59C-913CB68561DE}" type="presParOf" srcId="{64523EFE-AFD2-40EA-A30F-56FF2BC88278}" destId="{59ED1535-DA74-41A3-BB0C-9C2F8907BBAA}" srcOrd="3" destOrd="0" presId="urn:microsoft.com/office/officeart/2005/8/layout/equation1"/>
    <dgm:cxn modelId="{221CA1C1-F887-964E-979C-188AEAC4C003}" type="presParOf" srcId="{64523EFE-AFD2-40EA-A30F-56FF2BC88278}" destId="{71A8D48B-0354-4550-9EA8-416C46C637DD}" srcOrd="4" destOrd="0" presId="urn:microsoft.com/office/officeart/2005/8/layout/equation1"/>
    <dgm:cxn modelId="{D75A81B0-15BC-164A-A7D4-8A6E098B6CD2}" type="presParOf" srcId="{64523EFE-AFD2-40EA-A30F-56FF2BC88278}" destId="{ECA5D8C4-253F-4027-9F7F-6930B277419A}" srcOrd="5" destOrd="0" presId="urn:microsoft.com/office/officeart/2005/8/layout/equation1"/>
    <dgm:cxn modelId="{72F6E724-A8EB-D64B-8E86-071975AA144D}" type="presParOf" srcId="{64523EFE-AFD2-40EA-A30F-56FF2BC88278}" destId="{EBB3CDEF-2573-4FA1-8BB4-2DD21CF2920F}" srcOrd="6" destOrd="0" presId="urn:microsoft.com/office/officeart/2005/8/layout/equation1"/>
    <dgm:cxn modelId="{EB0C5FC4-177E-9240-81F5-FB07FD7A2918}" type="presParOf" srcId="{64523EFE-AFD2-40EA-A30F-56FF2BC88278}" destId="{1BB76843-DD82-49F6-81CC-87A32ADCD708}" srcOrd="7" destOrd="0" presId="urn:microsoft.com/office/officeart/2005/8/layout/equation1"/>
    <dgm:cxn modelId="{0305DDD3-90F8-9046-9AF9-A402B7B2BAF7}" type="presParOf" srcId="{64523EFE-AFD2-40EA-A30F-56FF2BC88278}" destId="{1A0220B5-B321-4049-853B-91E8F25FF1D3}"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13F474-2862-4B86-9CD5-A31DC548FB09}"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84CED940-319D-46F5-8B00-C9479705E3EC}">
      <dgm:prSet phldrT="[Text]" custT="1"/>
      <dgm:spPr/>
      <dgm:t>
        <a:bodyPr/>
        <a:lstStyle/>
        <a:p>
          <a:r>
            <a:rPr lang="en-US" sz="1100"/>
            <a:t>Safety Issues</a:t>
          </a:r>
          <a:br>
            <a:rPr lang="en-US" sz="1100"/>
          </a:br>
          <a:r>
            <a:rPr lang="en-US" sz="1100"/>
            <a:t>211</a:t>
          </a:r>
        </a:p>
      </dgm:t>
    </dgm:pt>
    <dgm:pt modelId="{E7560A66-600D-4569-81E4-DDE4DA27659E}" type="parTrans" cxnId="{F7D24A19-66C6-44D1-8A84-09D460E3E510}">
      <dgm:prSet/>
      <dgm:spPr/>
      <dgm:t>
        <a:bodyPr/>
        <a:lstStyle/>
        <a:p>
          <a:endParaRPr lang="en-US" sz="2800"/>
        </a:p>
      </dgm:t>
    </dgm:pt>
    <dgm:pt modelId="{3D029516-6D33-4E80-9518-DF76EDA21AA6}" type="sibTrans" cxnId="{F7D24A19-66C6-44D1-8A84-09D460E3E510}">
      <dgm:prSet/>
      <dgm:spPr/>
      <dgm:t>
        <a:bodyPr/>
        <a:lstStyle/>
        <a:p>
          <a:endParaRPr lang="en-US" sz="2800"/>
        </a:p>
      </dgm:t>
    </dgm:pt>
    <dgm:pt modelId="{41F60424-707A-4F1D-9E70-B874746054E3}">
      <dgm:prSet phldrT="[Text]" custT="1"/>
      <dgm:spPr/>
      <dgm:t>
        <a:bodyPr/>
        <a:lstStyle/>
        <a:p>
          <a:r>
            <a:rPr lang="en-US" sz="1100"/>
            <a:t>Pre-Approval</a:t>
          </a:r>
          <a:br>
            <a:rPr lang="en-US" sz="1100"/>
          </a:br>
          <a:r>
            <a:rPr lang="en-US" sz="1100"/>
            <a:t>111</a:t>
          </a:r>
        </a:p>
      </dgm:t>
    </dgm:pt>
    <dgm:pt modelId="{D967E266-1854-457D-A7FB-67EA68B4CAF2}" type="parTrans" cxnId="{CC5EAC94-94BD-4CB2-9AF8-78F62B6D3F47}">
      <dgm:prSet/>
      <dgm:spPr/>
      <dgm:t>
        <a:bodyPr/>
        <a:lstStyle/>
        <a:p>
          <a:endParaRPr lang="en-US" sz="2800"/>
        </a:p>
      </dgm:t>
    </dgm:pt>
    <dgm:pt modelId="{F71AC975-5511-4B31-B92A-E41CDBD3DFAF}" type="sibTrans" cxnId="{CC5EAC94-94BD-4CB2-9AF8-78F62B6D3F47}">
      <dgm:prSet/>
      <dgm:spPr/>
      <dgm:t>
        <a:bodyPr/>
        <a:lstStyle/>
        <a:p>
          <a:endParaRPr lang="en-US" sz="2800"/>
        </a:p>
      </dgm:t>
    </dgm:pt>
    <dgm:pt modelId="{3A121BF5-F90C-4B4E-9020-B84D70B5F248}">
      <dgm:prSet phldrT="[Text]" custT="1"/>
      <dgm:spPr/>
      <dgm:t>
        <a:bodyPr/>
        <a:lstStyle/>
        <a:p>
          <a:r>
            <a:rPr lang="en-US" sz="1100"/>
            <a:t>Post-Approval</a:t>
          </a:r>
          <a:br>
            <a:rPr lang="en-US" sz="1100"/>
          </a:br>
          <a:r>
            <a:rPr lang="en-US" sz="1100"/>
            <a:t>100</a:t>
          </a:r>
        </a:p>
      </dgm:t>
    </dgm:pt>
    <dgm:pt modelId="{32A23948-C49F-4B67-A0E5-59E8A3DC85B6}" type="parTrans" cxnId="{B61987FF-AA84-4090-A607-68067DF25182}">
      <dgm:prSet/>
      <dgm:spPr/>
      <dgm:t>
        <a:bodyPr/>
        <a:lstStyle/>
        <a:p>
          <a:endParaRPr lang="en-US" sz="2800"/>
        </a:p>
      </dgm:t>
    </dgm:pt>
    <dgm:pt modelId="{01F3E2C1-84D6-4AB2-80BC-3CC5396024EC}" type="sibTrans" cxnId="{B61987FF-AA84-4090-A607-68067DF25182}">
      <dgm:prSet/>
      <dgm:spPr/>
      <dgm:t>
        <a:bodyPr/>
        <a:lstStyle/>
        <a:p>
          <a:endParaRPr lang="en-US" sz="2800"/>
        </a:p>
      </dgm:t>
    </dgm:pt>
    <dgm:pt modelId="{6E77C26D-DF36-4373-B34D-89781DDBA08D}">
      <dgm:prSet custT="1"/>
      <dgm:spPr/>
      <dgm:t>
        <a:bodyPr/>
        <a:lstStyle/>
        <a:p>
          <a:r>
            <a:rPr lang="en-US" sz="1100"/>
            <a:t>Not Sufficient</a:t>
          </a:r>
          <a:br>
            <a:rPr lang="en-US" sz="1100"/>
          </a:br>
          <a:r>
            <a:rPr lang="en-US" sz="1100"/>
            <a:t>88</a:t>
          </a:r>
        </a:p>
      </dgm:t>
    </dgm:pt>
    <dgm:pt modelId="{365942C8-B875-4E8E-8B8E-8D2C4D0CE1F5}" type="parTrans" cxnId="{9529E764-362D-44F8-8B7A-F5E97030E70E}">
      <dgm:prSet/>
      <dgm:spPr/>
      <dgm:t>
        <a:bodyPr/>
        <a:lstStyle/>
        <a:p>
          <a:endParaRPr lang="en-US" sz="2800"/>
        </a:p>
      </dgm:t>
    </dgm:pt>
    <dgm:pt modelId="{9EC5EA05-FACA-430D-BE58-449C6E4BC704}" type="sibTrans" cxnId="{9529E764-362D-44F8-8B7A-F5E97030E70E}">
      <dgm:prSet/>
      <dgm:spPr/>
      <dgm:t>
        <a:bodyPr/>
        <a:lstStyle/>
        <a:p>
          <a:endParaRPr lang="en-US" sz="2800"/>
        </a:p>
      </dgm:t>
    </dgm:pt>
    <dgm:pt modelId="{80092458-30C1-4859-80CE-9AD638AEE332}">
      <dgm:prSet custT="1"/>
      <dgm:spPr/>
      <dgm:t>
        <a:bodyPr/>
        <a:lstStyle/>
        <a:p>
          <a:r>
            <a:rPr lang="en-US" sz="1100" dirty="0"/>
            <a:t>Not Yet Recorded</a:t>
          </a:r>
          <a:br>
            <a:rPr lang="en-US" sz="1100" dirty="0"/>
          </a:br>
          <a:r>
            <a:rPr lang="en-US" sz="1100" dirty="0"/>
            <a:t>22</a:t>
          </a:r>
        </a:p>
      </dgm:t>
    </dgm:pt>
    <dgm:pt modelId="{173E8665-5C9A-42F4-B2DD-3A641E2EC90E}" type="parTrans" cxnId="{7FE8E661-2A96-405D-9395-FDE13F3496BB}">
      <dgm:prSet/>
      <dgm:spPr/>
      <dgm:t>
        <a:bodyPr/>
        <a:lstStyle/>
        <a:p>
          <a:endParaRPr lang="en-US" sz="2800"/>
        </a:p>
      </dgm:t>
    </dgm:pt>
    <dgm:pt modelId="{E3F22AE3-A816-422A-B147-1906B7539269}" type="sibTrans" cxnId="{7FE8E661-2A96-405D-9395-FDE13F3496BB}">
      <dgm:prSet/>
      <dgm:spPr/>
      <dgm:t>
        <a:bodyPr/>
        <a:lstStyle/>
        <a:p>
          <a:endParaRPr lang="en-US" sz="2800"/>
        </a:p>
      </dgm:t>
    </dgm:pt>
    <dgm:pt modelId="{F88CF7F6-A322-4B4C-AD15-19EE3C264982}">
      <dgm:prSet custT="1"/>
      <dgm:spPr/>
      <dgm:t>
        <a:bodyPr/>
        <a:lstStyle/>
        <a:p>
          <a:r>
            <a:rPr lang="en-US" sz="1100"/>
            <a:t>Sufficient</a:t>
          </a:r>
          <a:br>
            <a:rPr lang="en-US" sz="1100"/>
          </a:br>
          <a:r>
            <a:rPr lang="en-US" sz="1100"/>
            <a:t>2</a:t>
          </a:r>
        </a:p>
      </dgm:t>
    </dgm:pt>
    <dgm:pt modelId="{500DB3C0-10E9-4780-BF2A-13D5909E5DB2}" type="parTrans" cxnId="{4D3CB68C-7966-4463-AB40-7BED130B6BC1}">
      <dgm:prSet/>
      <dgm:spPr/>
      <dgm:t>
        <a:bodyPr/>
        <a:lstStyle/>
        <a:p>
          <a:endParaRPr lang="en-US" sz="2800"/>
        </a:p>
      </dgm:t>
    </dgm:pt>
    <dgm:pt modelId="{6C341DA8-1883-477A-9E51-AA18C4C3CE9E}" type="sibTrans" cxnId="{4D3CB68C-7966-4463-AB40-7BED130B6BC1}">
      <dgm:prSet/>
      <dgm:spPr/>
      <dgm:t>
        <a:bodyPr/>
        <a:lstStyle/>
        <a:p>
          <a:endParaRPr lang="en-US" sz="2800"/>
        </a:p>
      </dgm:t>
    </dgm:pt>
    <dgm:pt modelId="{C3E7AC04-4067-4A4A-B120-8135CA8B8302}">
      <dgm:prSet custT="1"/>
      <dgm:spPr/>
      <dgm:t>
        <a:bodyPr/>
        <a:lstStyle/>
        <a:p>
          <a:r>
            <a:rPr lang="en-US" sz="1100"/>
            <a:t>Not Sufficient</a:t>
          </a:r>
          <a:br>
            <a:rPr lang="en-US" sz="1100"/>
          </a:br>
          <a:r>
            <a:rPr lang="en-US" sz="1100"/>
            <a:t>21</a:t>
          </a:r>
        </a:p>
      </dgm:t>
    </dgm:pt>
    <dgm:pt modelId="{07FD5328-40EC-4F21-949F-80497A245B87}" type="parTrans" cxnId="{C810FFED-4D88-4D2F-8AA4-F50DFD7DE44E}">
      <dgm:prSet/>
      <dgm:spPr/>
      <dgm:t>
        <a:bodyPr/>
        <a:lstStyle/>
        <a:p>
          <a:endParaRPr lang="en-US" sz="2800"/>
        </a:p>
      </dgm:t>
    </dgm:pt>
    <dgm:pt modelId="{AF083BFF-EE36-4370-8356-8BFD243A9D98}" type="sibTrans" cxnId="{C810FFED-4D88-4D2F-8AA4-F50DFD7DE44E}">
      <dgm:prSet/>
      <dgm:spPr/>
      <dgm:t>
        <a:bodyPr/>
        <a:lstStyle/>
        <a:p>
          <a:endParaRPr lang="en-US" sz="2800"/>
        </a:p>
      </dgm:t>
    </dgm:pt>
    <dgm:pt modelId="{FCF340A6-7CF2-4731-9ADB-F52C44D5AD15}">
      <dgm:prSet custT="1"/>
      <dgm:spPr/>
      <dgm:t>
        <a:bodyPr/>
        <a:lstStyle/>
        <a:p>
          <a:r>
            <a:rPr lang="en-US" sz="1100"/>
            <a:t>Not Yet Recorded</a:t>
          </a:r>
        </a:p>
        <a:p>
          <a:r>
            <a:rPr lang="en-US" sz="1100"/>
            <a:t>54</a:t>
          </a:r>
        </a:p>
      </dgm:t>
    </dgm:pt>
    <dgm:pt modelId="{25A70F88-0CD0-4F5F-8C2E-248653F55F87}" type="parTrans" cxnId="{F6D13B7F-DA1A-4A65-8E61-8A76A173FBE2}">
      <dgm:prSet/>
      <dgm:spPr/>
      <dgm:t>
        <a:bodyPr/>
        <a:lstStyle/>
        <a:p>
          <a:endParaRPr lang="en-US" sz="2800"/>
        </a:p>
      </dgm:t>
    </dgm:pt>
    <dgm:pt modelId="{33898762-44C4-4670-8280-BB5FC0CCD809}" type="sibTrans" cxnId="{F6D13B7F-DA1A-4A65-8E61-8A76A173FBE2}">
      <dgm:prSet/>
      <dgm:spPr/>
      <dgm:t>
        <a:bodyPr/>
        <a:lstStyle/>
        <a:p>
          <a:endParaRPr lang="en-US" sz="2800"/>
        </a:p>
      </dgm:t>
    </dgm:pt>
    <dgm:pt modelId="{F9EF233A-83E1-4A48-931E-05AD403CCC83}">
      <dgm:prSet custT="1"/>
      <dgm:spPr/>
      <dgm:t>
        <a:bodyPr/>
        <a:lstStyle/>
        <a:p>
          <a:r>
            <a:rPr lang="en-US" sz="1100"/>
            <a:t>Sufficient</a:t>
          </a:r>
          <a:br>
            <a:rPr lang="en-US" sz="1100"/>
          </a:br>
          <a:r>
            <a:rPr lang="en-US" sz="1100"/>
            <a:t>26</a:t>
          </a:r>
        </a:p>
      </dgm:t>
    </dgm:pt>
    <dgm:pt modelId="{3B7F0BFF-C471-4367-97F3-24C8C48C35D1}" type="parTrans" cxnId="{F72509B7-69B1-4D8F-8124-53BFA1CB2E70}">
      <dgm:prSet/>
      <dgm:spPr/>
      <dgm:t>
        <a:bodyPr/>
        <a:lstStyle/>
        <a:p>
          <a:endParaRPr lang="en-US" sz="2800"/>
        </a:p>
      </dgm:t>
    </dgm:pt>
    <dgm:pt modelId="{C887024B-17B9-40DA-8AB1-0FF8B6D37FD4}" type="sibTrans" cxnId="{F72509B7-69B1-4D8F-8124-53BFA1CB2E70}">
      <dgm:prSet/>
      <dgm:spPr/>
      <dgm:t>
        <a:bodyPr/>
        <a:lstStyle/>
        <a:p>
          <a:endParaRPr lang="en-US" sz="2800"/>
        </a:p>
      </dgm:t>
    </dgm:pt>
    <dgm:pt modelId="{124931F2-58F4-48A0-A30B-B489159942DB}">
      <dgm:prSet custT="1"/>
      <dgm:spPr/>
      <dgm:t>
        <a:bodyPr/>
        <a:lstStyle/>
        <a:p>
          <a:r>
            <a:rPr lang="en-US" sz="1100"/>
            <a:t>Study Pop</a:t>
          </a:r>
          <a:br>
            <a:rPr lang="en-US" sz="1100"/>
          </a:br>
          <a:r>
            <a:rPr lang="en-US" sz="1100"/>
            <a:t>50</a:t>
          </a:r>
        </a:p>
      </dgm:t>
    </dgm:pt>
    <dgm:pt modelId="{0D5BA3D5-8C32-424F-A8DB-67FE1D784C58}" type="parTrans" cxnId="{B376AC10-90E3-4FEF-BA31-8580F83140D4}">
      <dgm:prSet/>
      <dgm:spPr/>
      <dgm:t>
        <a:bodyPr/>
        <a:lstStyle/>
        <a:p>
          <a:endParaRPr lang="en-US" sz="2800"/>
        </a:p>
      </dgm:t>
    </dgm:pt>
    <dgm:pt modelId="{02C269E3-2C1A-4229-A3F5-F1214A433CCA}" type="sibTrans" cxnId="{B376AC10-90E3-4FEF-BA31-8580F83140D4}">
      <dgm:prSet/>
      <dgm:spPr/>
      <dgm:t>
        <a:bodyPr/>
        <a:lstStyle/>
        <a:p>
          <a:endParaRPr lang="en-US" sz="2800"/>
        </a:p>
      </dgm:t>
    </dgm:pt>
    <dgm:pt modelId="{7FC7BBBB-6F6A-482E-B3F1-2F07066AC515}">
      <dgm:prSet custT="1"/>
      <dgm:spPr/>
      <dgm:t>
        <a:bodyPr/>
        <a:lstStyle/>
        <a:p>
          <a:r>
            <a:rPr lang="en-US" sz="1100" dirty="0"/>
            <a:t>Exposure</a:t>
          </a:r>
          <a:br>
            <a:rPr lang="en-US" sz="1100" dirty="0"/>
          </a:br>
          <a:r>
            <a:rPr lang="en-US" sz="1100" dirty="0"/>
            <a:t>13</a:t>
          </a:r>
        </a:p>
      </dgm:t>
    </dgm:pt>
    <dgm:pt modelId="{A4F6E316-30D9-4D77-872B-48E134FA1300}" type="parTrans" cxnId="{ABC837C7-CB3F-477F-9D0A-C4EDE97DCE36}">
      <dgm:prSet/>
      <dgm:spPr/>
      <dgm:t>
        <a:bodyPr/>
        <a:lstStyle/>
        <a:p>
          <a:endParaRPr lang="en-US" sz="2800"/>
        </a:p>
      </dgm:t>
    </dgm:pt>
    <dgm:pt modelId="{5841C538-00C3-418B-AB89-FD3D4F55210F}" type="sibTrans" cxnId="{ABC837C7-CB3F-477F-9D0A-C4EDE97DCE36}">
      <dgm:prSet/>
      <dgm:spPr/>
      <dgm:t>
        <a:bodyPr/>
        <a:lstStyle/>
        <a:p>
          <a:endParaRPr lang="en-US" sz="2800"/>
        </a:p>
      </dgm:t>
    </dgm:pt>
    <dgm:pt modelId="{AEDD296D-37EE-4E44-8C7C-1E733F545E99}">
      <dgm:prSet custT="1"/>
      <dgm:spPr/>
      <dgm:t>
        <a:bodyPr/>
        <a:lstStyle/>
        <a:p>
          <a:r>
            <a:rPr lang="en-US" sz="1100" dirty="0"/>
            <a:t>Outcome</a:t>
          </a:r>
          <a:br>
            <a:rPr lang="en-US" sz="1100" dirty="0"/>
          </a:br>
          <a:r>
            <a:rPr lang="en-US" sz="1100" dirty="0"/>
            <a:t>66</a:t>
          </a:r>
        </a:p>
      </dgm:t>
    </dgm:pt>
    <dgm:pt modelId="{EB4867E7-DC16-476F-80B0-EB3051BC9EF8}" type="parTrans" cxnId="{50786922-07B7-4B34-BD7B-D95A146E59AB}">
      <dgm:prSet/>
      <dgm:spPr/>
      <dgm:t>
        <a:bodyPr/>
        <a:lstStyle/>
        <a:p>
          <a:endParaRPr lang="en-US" sz="2800"/>
        </a:p>
      </dgm:t>
    </dgm:pt>
    <dgm:pt modelId="{FA9F0998-D30E-492D-8B71-1EC296543684}" type="sibTrans" cxnId="{50786922-07B7-4B34-BD7B-D95A146E59AB}">
      <dgm:prSet/>
      <dgm:spPr/>
      <dgm:t>
        <a:bodyPr/>
        <a:lstStyle/>
        <a:p>
          <a:endParaRPr lang="en-US" sz="2800"/>
        </a:p>
      </dgm:t>
    </dgm:pt>
    <dgm:pt modelId="{7005F3F9-32E8-482B-81E6-435B22443CA9}">
      <dgm:prSet custT="1"/>
      <dgm:spPr/>
      <dgm:t>
        <a:bodyPr/>
        <a:lstStyle/>
        <a:p>
          <a:r>
            <a:rPr lang="en-US" sz="1100"/>
            <a:t>Covariate</a:t>
          </a:r>
          <a:br>
            <a:rPr lang="en-US" sz="1100"/>
          </a:br>
          <a:r>
            <a:rPr lang="en-US" sz="1100"/>
            <a:t>24</a:t>
          </a:r>
        </a:p>
      </dgm:t>
    </dgm:pt>
    <dgm:pt modelId="{2C5C864E-C9A7-47D9-AAAF-82048FBB8BB0}" type="parTrans" cxnId="{DBA08CCC-5725-4F1E-BB74-D5EF2268A4B3}">
      <dgm:prSet/>
      <dgm:spPr/>
      <dgm:t>
        <a:bodyPr/>
        <a:lstStyle/>
        <a:p>
          <a:endParaRPr lang="en-US" sz="2800"/>
        </a:p>
      </dgm:t>
    </dgm:pt>
    <dgm:pt modelId="{7697D3B8-51A8-4416-A778-AF9A95879367}" type="sibTrans" cxnId="{DBA08CCC-5725-4F1E-BB74-D5EF2268A4B3}">
      <dgm:prSet/>
      <dgm:spPr/>
      <dgm:t>
        <a:bodyPr/>
        <a:lstStyle/>
        <a:p>
          <a:endParaRPr lang="en-US" sz="2800"/>
        </a:p>
      </dgm:t>
    </dgm:pt>
    <dgm:pt modelId="{FCA182DB-956B-4752-93BF-2FE28187FAD0}">
      <dgm:prSet custT="1"/>
      <dgm:spPr/>
      <dgm:t>
        <a:bodyPr/>
        <a:lstStyle/>
        <a:p>
          <a:r>
            <a:rPr lang="en-US" sz="1100" dirty="0"/>
            <a:t>Analysis Tool</a:t>
          </a:r>
          <a:br>
            <a:rPr lang="en-US" sz="1100" dirty="0"/>
          </a:br>
          <a:r>
            <a:rPr lang="en-US" sz="1100" dirty="0"/>
            <a:t>36</a:t>
          </a:r>
        </a:p>
      </dgm:t>
    </dgm:pt>
    <dgm:pt modelId="{2F1C30B1-3454-47DC-AA7C-847CA13CC927}" type="parTrans" cxnId="{D4AB9156-933B-4A3A-8704-2CC39FA61B29}">
      <dgm:prSet/>
      <dgm:spPr/>
      <dgm:t>
        <a:bodyPr/>
        <a:lstStyle/>
        <a:p>
          <a:endParaRPr lang="en-US" sz="2800"/>
        </a:p>
      </dgm:t>
    </dgm:pt>
    <dgm:pt modelId="{B2653591-9412-482B-8C14-F002026805DA}" type="sibTrans" cxnId="{D4AB9156-933B-4A3A-8704-2CC39FA61B29}">
      <dgm:prSet/>
      <dgm:spPr/>
      <dgm:t>
        <a:bodyPr/>
        <a:lstStyle/>
        <a:p>
          <a:endParaRPr lang="en-US" sz="2800"/>
        </a:p>
      </dgm:t>
    </dgm:pt>
    <dgm:pt modelId="{EC468827-2F51-41DA-ACDF-DD6E9BBFE722}">
      <dgm:prSet custT="1"/>
      <dgm:spPr/>
      <dgm:t>
        <a:bodyPr/>
        <a:lstStyle/>
        <a:p>
          <a:r>
            <a:rPr lang="en-US" sz="1100"/>
            <a:t>Study Pop</a:t>
          </a:r>
          <a:br>
            <a:rPr lang="en-US" sz="1100"/>
          </a:br>
          <a:r>
            <a:rPr lang="en-US" sz="1100"/>
            <a:t>11</a:t>
          </a:r>
        </a:p>
      </dgm:t>
    </dgm:pt>
    <dgm:pt modelId="{0E36AECB-8B72-4134-972D-8C33193FF651}" type="parTrans" cxnId="{9536E2C8-12F2-4893-BCAA-6E2D97C0A3DD}">
      <dgm:prSet/>
      <dgm:spPr/>
      <dgm:t>
        <a:bodyPr/>
        <a:lstStyle/>
        <a:p>
          <a:endParaRPr lang="en-US" sz="2800"/>
        </a:p>
      </dgm:t>
    </dgm:pt>
    <dgm:pt modelId="{5FA3EE0C-F718-49B8-AD41-C9094ACA922F}" type="sibTrans" cxnId="{9536E2C8-12F2-4893-BCAA-6E2D97C0A3DD}">
      <dgm:prSet/>
      <dgm:spPr/>
      <dgm:t>
        <a:bodyPr/>
        <a:lstStyle/>
        <a:p>
          <a:endParaRPr lang="en-US" sz="2800"/>
        </a:p>
      </dgm:t>
    </dgm:pt>
    <dgm:pt modelId="{CB2F7B9D-A14F-41F6-963B-C67B5083AFD9}">
      <dgm:prSet custT="1"/>
      <dgm:spPr/>
      <dgm:t>
        <a:bodyPr/>
        <a:lstStyle/>
        <a:p>
          <a:r>
            <a:rPr lang="en-US" sz="1100"/>
            <a:t>Exposure</a:t>
          </a:r>
          <a:br>
            <a:rPr lang="en-US" sz="1100"/>
          </a:br>
          <a:r>
            <a:rPr lang="en-US" sz="1100"/>
            <a:t>8</a:t>
          </a:r>
        </a:p>
      </dgm:t>
    </dgm:pt>
    <dgm:pt modelId="{AA18BEE8-81F7-4568-8CD1-FBF5C93CC7D0}" type="parTrans" cxnId="{4F163FA3-4F7A-46CD-84C3-EC5CE8138243}">
      <dgm:prSet/>
      <dgm:spPr/>
      <dgm:t>
        <a:bodyPr/>
        <a:lstStyle/>
        <a:p>
          <a:endParaRPr lang="en-US" sz="2800"/>
        </a:p>
      </dgm:t>
    </dgm:pt>
    <dgm:pt modelId="{9A394892-36FE-4BA2-8A84-B5CF538881DC}" type="sibTrans" cxnId="{4F163FA3-4F7A-46CD-84C3-EC5CE8138243}">
      <dgm:prSet/>
      <dgm:spPr/>
      <dgm:t>
        <a:bodyPr/>
        <a:lstStyle/>
        <a:p>
          <a:endParaRPr lang="en-US" sz="2800"/>
        </a:p>
      </dgm:t>
    </dgm:pt>
    <dgm:pt modelId="{54618757-E460-4AC8-88A4-F225DCB855FA}">
      <dgm:prSet custT="1"/>
      <dgm:spPr/>
      <dgm:t>
        <a:bodyPr/>
        <a:lstStyle/>
        <a:p>
          <a:r>
            <a:rPr lang="en-US" sz="1100"/>
            <a:t>Outcome</a:t>
          </a:r>
          <a:br>
            <a:rPr lang="en-US" sz="1100"/>
          </a:br>
          <a:r>
            <a:rPr lang="en-US" sz="1100"/>
            <a:t>10</a:t>
          </a:r>
        </a:p>
      </dgm:t>
    </dgm:pt>
    <dgm:pt modelId="{4528B68E-C0C9-4C65-AC4F-249D126887C6}" type="parTrans" cxnId="{264FD40D-44CD-41E4-9B41-13744B3E341E}">
      <dgm:prSet/>
      <dgm:spPr/>
      <dgm:t>
        <a:bodyPr/>
        <a:lstStyle/>
        <a:p>
          <a:endParaRPr lang="en-US" sz="2800"/>
        </a:p>
      </dgm:t>
    </dgm:pt>
    <dgm:pt modelId="{7C5DC0B8-0AF8-4AD2-B0FB-28A3FD3F8D57}" type="sibTrans" cxnId="{264FD40D-44CD-41E4-9B41-13744B3E341E}">
      <dgm:prSet/>
      <dgm:spPr/>
      <dgm:t>
        <a:bodyPr/>
        <a:lstStyle/>
        <a:p>
          <a:endParaRPr lang="en-US" sz="2800"/>
        </a:p>
      </dgm:t>
    </dgm:pt>
    <dgm:pt modelId="{48EC2EA4-E12F-47C3-9AB0-D039CCBDC566}">
      <dgm:prSet custT="1"/>
      <dgm:spPr/>
      <dgm:t>
        <a:bodyPr/>
        <a:lstStyle/>
        <a:p>
          <a:r>
            <a:rPr lang="en-US" sz="1100"/>
            <a:t>Covariate</a:t>
          </a:r>
          <a:br>
            <a:rPr lang="en-US" sz="1100"/>
          </a:br>
          <a:r>
            <a:rPr lang="en-US" sz="1100"/>
            <a:t>4</a:t>
          </a:r>
        </a:p>
      </dgm:t>
    </dgm:pt>
    <dgm:pt modelId="{DC212E43-D0A9-4ABF-A636-E21C42085C02}" type="parTrans" cxnId="{D003FB37-9718-4570-8D98-3C3A56BDF531}">
      <dgm:prSet/>
      <dgm:spPr/>
      <dgm:t>
        <a:bodyPr/>
        <a:lstStyle/>
        <a:p>
          <a:endParaRPr lang="en-US" sz="2800"/>
        </a:p>
      </dgm:t>
    </dgm:pt>
    <dgm:pt modelId="{141B9C1C-1DC3-49AA-B068-E07D493CA3EB}" type="sibTrans" cxnId="{D003FB37-9718-4570-8D98-3C3A56BDF531}">
      <dgm:prSet/>
      <dgm:spPr/>
      <dgm:t>
        <a:bodyPr/>
        <a:lstStyle/>
        <a:p>
          <a:endParaRPr lang="en-US" sz="2800"/>
        </a:p>
      </dgm:t>
    </dgm:pt>
    <dgm:pt modelId="{4D227B02-5265-4FF0-BFD3-D227DEF4E891}">
      <dgm:prSet custT="1"/>
      <dgm:spPr/>
      <dgm:t>
        <a:bodyPr/>
        <a:lstStyle/>
        <a:p>
          <a:r>
            <a:rPr lang="en-US" sz="1100"/>
            <a:t>Analysis Tool</a:t>
          </a:r>
          <a:br>
            <a:rPr lang="en-US" sz="1100"/>
          </a:br>
          <a:r>
            <a:rPr lang="en-US" sz="1100"/>
            <a:t>1</a:t>
          </a:r>
        </a:p>
      </dgm:t>
    </dgm:pt>
    <dgm:pt modelId="{F4631EF7-FB9A-4B35-8C6C-A06D0DC0ED9C}" type="parTrans" cxnId="{E50B0C5C-2D5A-4B25-A1EE-B7D090C2B74F}">
      <dgm:prSet/>
      <dgm:spPr/>
      <dgm:t>
        <a:bodyPr/>
        <a:lstStyle/>
        <a:p>
          <a:endParaRPr lang="en-US" sz="2800"/>
        </a:p>
      </dgm:t>
    </dgm:pt>
    <dgm:pt modelId="{7674BC35-4C9D-414C-B823-A44BA49E86E9}" type="sibTrans" cxnId="{E50B0C5C-2D5A-4B25-A1EE-B7D090C2B74F}">
      <dgm:prSet/>
      <dgm:spPr/>
      <dgm:t>
        <a:bodyPr/>
        <a:lstStyle/>
        <a:p>
          <a:endParaRPr lang="en-US" sz="2800"/>
        </a:p>
      </dgm:t>
    </dgm:pt>
    <dgm:pt modelId="{E64B718C-59C2-44CA-A5A3-B2FF8D9BA33F}" type="pres">
      <dgm:prSet presAssocID="{6B13F474-2862-4B86-9CD5-A31DC548FB09}" presName="hierChild1" presStyleCnt="0">
        <dgm:presLayoutVars>
          <dgm:orgChart val="1"/>
          <dgm:chPref val="1"/>
          <dgm:dir/>
          <dgm:animOne val="branch"/>
          <dgm:animLvl val="lvl"/>
          <dgm:resizeHandles/>
        </dgm:presLayoutVars>
      </dgm:prSet>
      <dgm:spPr/>
    </dgm:pt>
    <dgm:pt modelId="{A673A9E7-F08E-40F2-A7F5-5DD0787AA4EB}" type="pres">
      <dgm:prSet presAssocID="{84CED940-319D-46F5-8B00-C9479705E3EC}" presName="hierRoot1" presStyleCnt="0">
        <dgm:presLayoutVars>
          <dgm:hierBranch val="init"/>
        </dgm:presLayoutVars>
      </dgm:prSet>
      <dgm:spPr/>
    </dgm:pt>
    <dgm:pt modelId="{FA59386A-24FF-4D6A-AC37-CEFCDE21EA7F}" type="pres">
      <dgm:prSet presAssocID="{84CED940-319D-46F5-8B00-C9479705E3EC}" presName="rootComposite1" presStyleCnt="0"/>
      <dgm:spPr/>
    </dgm:pt>
    <dgm:pt modelId="{B8D875E1-A39C-47D1-BA23-9BA69BD3C180}" type="pres">
      <dgm:prSet presAssocID="{84CED940-319D-46F5-8B00-C9479705E3EC}" presName="rootText1" presStyleLbl="node0" presStyleIdx="0" presStyleCnt="1">
        <dgm:presLayoutVars>
          <dgm:chPref val="3"/>
        </dgm:presLayoutVars>
      </dgm:prSet>
      <dgm:spPr/>
    </dgm:pt>
    <dgm:pt modelId="{FF6C1A27-BD38-4EE2-A961-730C5B2C44FE}" type="pres">
      <dgm:prSet presAssocID="{84CED940-319D-46F5-8B00-C9479705E3EC}" presName="rootConnector1" presStyleLbl="node1" presStyleIdx="0" presStyleCnt="0"/>
      <dgm:spPr/>
    </dgm:pt>
    <dgm:pt modelId="{3958D352-F8E5-4523-8F65-53BB18F069AD}" type="pres">
      <dgm:prSet presAssocID="{84CED940-319D-46F5-8B00-C9479705E3EC}" presName="hierChild2" presStyleCnt="0"/>
      <dgm:spPr/>
    </dgm:pt>
    <dgm:pt modelId="{F75C845C-BD3E-4962-B480-18D4B56CDF50}" type="pres">
      <dgm:prSet presAssocID="{D967E266-1854-457D-A7FB-67EA68B4CAF2}" presName="Name37" presStyleLbl="parChTrans1D2" presStyleIdx="0" presStyleCnt="2"/>
      <dgm:spPr/>
    </dgm:pt>
    <dgm:pt modelId="{6A7248E7-B716-48BB-8156-F92DB754520A}" type="pres">
      <dgm:prSet presAssocID="{41F60424-707A-4F1D-9E70-B874746054E3}" presName="hierRoot2" presStyleCnt="0">
        <dgm:presLayoutVars>
          <dgm:hierBranch/>
        </dgm:presLayoutVars>
      </dgm:prSet>
      <dgm:spPr/>
    </dgm:pt>
    <dgm:pt modelId="{8AB912B9-7BEC-4153-961C-89C789E32B03}" type="pres">
      <dgm:prSet presAssocID="{41F60424-707A-4F1D-9E70-B874746054E3}" presName="rootComposite" presStyleCnt="0"/>
      <dgm:spPr/>
    </dgm:pt>
    <dgm:pt modelId="{50C3AC3D-4B16-4969-8836-252AC1A60EB4}" type="pres">
      <dgm:prSet presAssocID="{41F60424-707A-4F1D-9E70-B874746054E3}" presName="rootText" presStyleLbl="node2" presStyleIdx="0" presStyleCnt="2">
        <dgm:presLayoutVars>
          <dgm:chPref val="3"/>
        </dgm:presLayoutVars>
      </dgm:prSet>
      <dgm:spPr/>
    </dgm:pt>
    <dgm:pt modelId="{5F2D5F4E-20C5-4F2C-A396-53A4EB5832BC}" type="pres">
      <dgm:prSet presAssocID="{41F60424-707A-4F1D-9E70-B874746054E3}" presName="rootConnector" presStyleLbl="node2" presStyleIdx="0" presStyleCnt="2"/>
      <dgm:spPr/>
    </dgm:pt>
    <dgm:pt modelId="{C2BBB67E-C912-4DDA-B0E7-18E7E2F6F836}" type="pres">
      <dgm:prSet presAssocID="{41F60424-707A-4F1D-9E70-B874746054E3}" presName="hierChild4" presStyleCnt="0"/>
      <dgm:spPr/>
    </dgm:pt>
    <dgm:pt modelId="{6D0FD4DD-C63D-44EC-99B8-05154C35AE73}" type="pres">
      <dgm:prSet presAssocID="{365942C8-B875-4E8E-8B8E-8D2C4D0CE1F5}" presName="Name35" presStyleLbl="parChTrans1D3" presStyleIdx="0" presStyleCnt="6"/>
      <dgm:spPr/>
    </dgm:pt>
    <dgm:pt modelId="{F3E7C06F-897E-43EF-887E-0A01230FF1D9}" type="pres">
      <dgm:prSet presAssocID="{6E77C26D-DF36-4373-B34D-89781DDBA08D}" presName="hierRoot2" presStyleCnt="0">
        <dgm:presLayoutVars>
          <dgm:hierBranch val="hang"/>
        </dgm:presLayoutVars>
      </dgm:prSet>
      <dgm:spPr/>
    </dgm:pt>
    <dgm:pt modelId="{CD6CEA63-F5A6-492F-9EE7-752718D4B074}" type="pres">
      <dgm:prSet presAssocID="{6E77C26D-DF36-4373-B34D-89781DDBA08D}" presName="rootComposite" presStyleCnt="0"/>
      <dgm:spPr/>
    </dgm:pt>
    <dgm:pt modelId="{DA5D6E1C-4704-4296-8ACC-D12089478220}" type="pres">
      <dgm:prSet presAssocID="{6E77C26D-DF36-4373-B34D-89781DDBA08D}" presName="rootText" presStyleLbl="node3" presStyleIdx="0" presStyleCnt="6">
        <dgm:presLayoutVars>
          <dgm:chPref val="3"/>
        </dgm:presLayoutVars>
      </dgm:prSet>
      <dgm:spPr/>
    </dgm:pt>
    <dgm:pt modelId="{22F32600-F54A-47E5-B100-F50CAF11D263}" type="pres">
      <dgm:prSet presAssocID="{6E77C26D-DF36-4373-B34D-89781DDBA08D}" presName="rootConnector" presStyleLbl="node3" presStyleIdx="0" presStyleCnt="6"/>
      <dgm:spPr/>
    </dgm:pt>
    <dgm:pt modelId="{AE847F36-00B1-4D8E-8168-CC5EDD445DBC}" type="pres">
      <dgm:prSet presAssocID="{6E77C26D-DF36-4373-B34D-89781DDBA08D}" presName="hierChild4" presStyleCnt="0"/>
      <dgm:spPr/>
    </dgm:pt>
    <dgm:pt modelId="{53963424-CCB1-41E9-A762-1A7A8FF4B871}" type="pres">
      <dgm:prSet presAssocID="{0D5BA3D5-8C32-424F-A8DB-67FE1D784C58}" presName="Name48" presStyleLbl="parChTrans1D4" presStyleIdx="0" presStyleCnt="10"/>
      <dgm:spPr/>
    </dgm:pt>
    <dgm:pt modelId="{C892BE52-2311-420B-A448-FDB9AD28A862}" type="pres">
      <dgm:prSet presAssocID="{124931F2-58F4-48A0-A30B-B489159942DB}" presName="hierRoot2" presStyleCnt="0">
        <dgm:presLayoutVars>
          <dgm:hierBranch val="init"/>
        </dgm:presLayoutVars>
      </dgm:prSet>
      <dgm:spPr/>
    </dgm:pt>
    <dgm:pt modelId="{00617338-A210-49DA-B910-659562E132EC}" type="pres">
      <dgm:prSet presAssocID="{124931F2-58F4-48A0-A30B-B489159942DB}" presName="rootComposite" presStyleCnt="0"/>
      <dgm:spPr/>
    </dgm:pt>
    <dgm:pt modelId="{0100B89C-0DA1-40BF-AFA2-2D4BC0E64735}" type="pres">
      <dgm:prSet presAssocID="{124931F2-58F4-48A0-A30B-B489159942DB}" presName="rootText" presStyleLbl="node4" presStyleIdx="0" presStyleCnt="10">
        <dgm:presLayoutVars>
          <dgm:chPref val="3"/>
        </dgm:presLayoutVars>
      </dgm:prSet>
      <dgm:spPr/>
    </dgm:pt>
    <dgm:pt modelId="{9B198E0D-4A8E-406A-9A74-3E771529EA43}" type="pres">
      <dgm:prSet presAssocID="{124931F2-58F4-48A0-A30B-B489159942DB}" presName="rootConnector" presStyleLbl="node4" presStyleIdx="0" presStyleCnt="10"/>
      <dgm:spPr/>
    </dgm:pt>
    <dgm:pt modelId="{361EF657-E376-4E85-AAD0-4FE52A4673E8}" type="pres">
      <dgm:prSet presAssocID="{124931F2-58F4-48A0-A30B-B489159942DB}" presName="hierChild4" presStyleCnt="0"/>
      <dgm:spPr/>
    </dgm:pt>
    <dgm:pt modelId="{BC7D2FE9-9D8D-484F-BE09-EF99CEB7353B}" type="pres">
      <dgm:prSet presAssocID="{124931F2-58F4-48A0-A30B-B489159942DB}" presName="hierChild5" presStyleCnt="0"/>
      <dgm:spPr/>
    </dgm:pt>
    <dgm:pt modelId="{6CBA0CB7-A7A1-4C87-9D78-5C1276AB50E5}" type="pres">
      <dgm:prSet presAssocID="{A4F6E316-30D9-4D77-872B-48E134FA1300}" presName="Name48" presStyleLbl="parChTrans1D4" presStyleIdx="1" presStyleCnt="10"/>
      <dgm:spPr/>
    </dgm:pt>
    <dgm:pt modelId="{AAD72BED-4111-4AD9-BE1D-83438DB5964A}" type="pres">
      <dgm:prSet presAssocID="{7FC7BBBB-6F6A-482E-B3F1-2F07066AC515}" presName="hierRoot2" presStyleCnt="0">
        <dgm:presLayoutVars>
          <dgm:hierBranch val="init"/>
        </dgm:presLayoutVars>
      </dgm:prSet>
      <dgm:spPr/>
    </dgm:pt>
    <dgm:pt modelId="{AF98F340-2B99-4CFA-AEAE-40F395FF1144}" type="pres">
      <dgm:prSet presAssocID="{7FC7BBBB-6F6A-482E-B3F1-2F07066AC515}" presName="rootComposite" presStyleCnt="0"/>
      <dgm:spPr/>
    </dgm:pt>
    <dgm:pt modelId="{C43737E6-3B12-490A-97C1-8538EDF1401D}" type="pres">
      <dgm:prSet presAssocID="{7FC7BBBB-6F6A-482E-B3F1-2F07066AC515}" presName="rootText" presStyleLbl="node4" presStyleIdx="1" presStyleCnt="10">
        <dgm:presLayoutVars>
          <dgm:chPref val="3"/>
        </dgm:presLayoutVars>
      </dgm:prSet>
      <dgm:spPr/>
    </dgm:pt>
    <dgm:pt modelId="{65430636-19A8-411D-A3AE-5C4D0B28EDB6}" type="pres">
      <dgm:prSet presAssocID="{7FC7BBBB-6F6A-482E-B3F1-2F07066AC515}" presName="rootConnector" presStyleLbl="node4" presStyleIdx="1" presStyleCnt="10"/>
      <dgm:spPr/>
    </dgm:pt>
    <dgm:pt modelId="{1210050B-4A13-4532-946D-9207F115E24E}" type="pres">
      <dgm:prSet presAssocID="{7FC7BBBB-6F6A-482E-B3F1-2F07066AC515}" presName="hierChild4" presStyleCnt="0"/>
      <dgm:spPr/>
    </dgm:pt>
    <dgm:pt modelId="{FE8D5D76-5C2C-47F4-80BF-9CFFA93E3FE2}" type="pres">
      <dgm:prSet presAssocID="{7FC7BBBB-6F6A-482E-B3F1-2F07066AC515}" presName="hierChild5" presStyleCnt="0"/>
      <dgm:spPr/>
    </dgm:pt>
    <dgm:pt modelId="{68D600D9-DDCC-47D8-AE48-FF703A0D5EAC}" type="pres">
      <dgm:prSet presAssocID="{EB4867E7-DC16-476F-80B0-EB3051BC9EF8}" presName="Name48" presStyleLbl="parChTrans1D4" presStyleIdx="2" presStyleCnt="10"/>
      <dgm:spPr/>
    </dgm:pt>
    <dgm:pt modelId="{1D30BF69-7A00-4AA0-8AE3-79CCD4E188FA}" type="pres">
      <dgm:prSet presAssocID="{AEDD296D-37EE-4E44-8C7C-1E733F545E99}" presName="hierRoot2" presStyleCnt="0">
        <dgm:presLayoutVars>
          <dgm:hierBranch val="init"/>
        </dgm:presLayoutVars>
      </dgm:prSet>
      <dgm:spPr/>
    </dgm:pt>
    <dgm:pt modelId="{704D5000-CFEA-44F1-A200-6251EB3BF159}" type="pres">
      <dgm:prSet presAssocID="{AEDD296D-37EE-4E44-8C7C-1E733F545E99}" presName="rootComposite" presStyleCnt="0"/>
      <dgm:spPr/>
    </dgm:pt>
    <dgm:pt modelId="{6ED5592B-7F9D-4B44-8613-FF4B7A679B9A}" type="pres">
      <dgm:prSet presAssocID="{AEDD296D-37EE-4E44-8C7C-1E733F545E99}" presName="rootText" presStyleLbl="node4" presStyleIdx="2" presStyleCnt="10">
        <dgm:presLayoutVars>
          <dgm:chPref val="3"/>
        </dgm:presLayoutVars>
      </dgm:prSet>
      <dgm:spPr/>
    </dgm:pt>
    <dgm:pt modelId="{1867A5C8-7499-4C7A-AEAB-9A72E4830CBE}" type="pres">
      <dgm:prSet presAssocID="{AEDD296D-37EE-4E44-8C7C-1E733F545E99}" presName="rootConnector" presStyleLbl="node4" presStyleIdx="2" presStyleCnt="10"/>
      <dgm:spPr/>
    </dgm:pt>
    <dgm:pt modelId="{C41E7351-4F89-49B1-BC33-BF1C56F8BFF5}" type="pres">
      <dgm:prSet presAssocID="{AEDD296D-37EE-4E44-8C7C-1E733F545E99}" presName="hierChild4" presStyleCnt="0"/>
      <dgm:spPr/>
    </dgm:pt>
    <dgm:pt modelId="{A5253DB4-78EE-4109-AB48-E8A5D646BAF0}" type="pres">
      <dgm:prSet presAssocID="{AEDD296D-37EE-4E44-8C7C-1E733F545E99}" presName="hierChild5" presStyleCnt="0"/>
      <dgm:spPr/>
    </dgm:pt>
    <dgm:pt modelId="{0459C257-1327-41E7-BA43-8FCD16923291}" type="pres">
      <dgm:prSet presAssocID="{2C5C864E-C9A7-47D9-AAAF-82048FBB8BB0}" presName="Name48" presStyleLbl="parChTrans1D4" presStyleIdx="3" presStyleCnt="10"/>
      <dgm:spPr/>
    </dgm:pt>
    <dgm:pt modelId="{054ED5A0-6962-4958-BBA8-9C416C601D17}" type="pres">
      <dgm:prSet presAssocID="{7005F3F9-32E8-482B-81E6-435B22443CA9}" presName="hierRoot2" presStyleCnt="0">
        <dgm:presLayoutVars>
          <dgm:hierBranch val="init"/>
        </dgm:presLayoutVars>
      </dgm:prSet>
      <dgm:spPr/>
    </dgm:pt>
    <dgm:pt modelId="{4A8425C3-86E7-44CE-8BA5-1F52A7788014}" type="pres">
      <dgm:prSet presAssocID="{7005F3F9-32E8-482B-81E6-435B22443CA9}" presName="rootComposite" presStyleCnt="0"/>
      <dgm:spPr/>
    </dgm:pt>
    <dgm:pt modelId="{883383BA-3E62-4EE5-80EF-929E56FE702E}" type="pres">
      <dgm:prSet presAssocID="{7005F3F9-32E8-482B-81E6-435B22443CA9}" presName="rootText" presStyleLbl="node4" presStyleIdx="3" presStyleCnt="10">
        <dgm:presLayoutVars>
          <dgm:chPref val="3"/>
        </dgm:presLayoutVars>
      </dgm:prSet>
      <dgm:spPr/>
    </dgm:pt>
    <dgm:pt modelId="{F772AFB1-9C36-46CD-A485-D7F6FBF4F130}" type="pres">
      <dgm:prSet presAssocID="{7005F3F9-32E8-482B-81E6-435B22443CA9}" presName="rootConnector" presStyleLbl="node4" presStyleIdx="3" presStyleCnt="10"/>
      <dgm:spPr/>
    </dgm:pt>
    <dgm:pt modelId="{3639F428-0D8A-459E-B995-7EE788CD63C9}" type="pres">
      <dgm:prSet presAssocID="{7005F3F9-32E8-482B-81E6-435B22443CA9}" presName="hierChild4" presStyleCnt="0"/>
      <dgm:spPr/>
    </dgm:pt>
    <dgm:pt modelId="{C11897E5-4B66-436D-905B-FC7043B1AE6A}" type="pres">
      <dgm:prSet presAssocID="{7005F3F9-32E8-482B-81E6-435B22443CA9}" presName="hierChild5" presStyleCnt="0"/>
      <dgm:spPr/>
    </dgm:pt>
    <dgm:pt modelId="{7BA6FA96-E97C-420E-8997-FF846907E38E}" type="pres">
      <dgm:prSet presAssocID="{2F1C30B1-3454-47DC-AA7C-847CA13CC927}" presName="Name48" presStyleLbl="parChTrans1D4" presStyleIdx="4" presStyleCnt="10"/>
      <dgm:spPr/>
    </dgm:pt>
    <dgm:pt modelId="{DF6AE057-AEA8-4479-ADE0-09CA05ACFDCF}" type="pres">
      <dgm:prSet presAssocID="{FCA182DB-956B-4752-93BF-2FE28187FAD0}" presName="hierRoot2" presStyleCnt="0">
        <dgm:presLayoutVars>
          <dgm:hierBranch val="init"/>
        </dgm:presLayoutVars>
      </dgm:prSet>
      <dgm:spPr/>
    </dgm:pt>
    <dgm:pt modelId="{F6C62981-A80F-4021-AE00-4422B852FA59}" type="pres">
      <dgm:prSet presAssocID="{FCA182DB-956B-4752-93BF-2FE28187FAD0}" presName="rootComposite" presStyleCnt="0"/>
      <dgm:spPr/>
    </dgm:pt>
    <dgm:pt modelId="{4CC6F28B-1009-44D0-80F5-4E253E5930A5}" type="pres">
      <dgm:prSet presAssocID="{FCA182DB-956B-4752-93BF-2FE28187FAD0}" presName="rootText" presStyleLbl="node4" presStyleIdx="4" presStyleCnt="10">
        <dgm:presLayoutVars>
          <dgm:chPref val="3"/>
        </dgm:presLayoutVars>
      </dgm:prSet>
      <dgm:spPr/>
    </dgm:pt>
    <dgm:pt modelId="{63FE44C0-967B-4C1D-86F5-DBFC96B289C1}" type="pres">
      <dgm:prSet presAssocID="{FCA182DB-956B-4752-93BF-2FE28187FAD0}" presName="rootConnector" presStyleLbl="node4" presStyleIdx="4" presStyleCnt="10"/>
      <dgm:spPr/>
    </dgm:pt>
    <dgm:pt modelId="{9D309DA9-FDB6-4300-B585-E97B62F25F86}" type="pres">
      <dgm:prSet presAssocID="{FCA182DB-956B-4752-93BF-2FE28187FAD0}" presName="hierChild4" presStyleCnt="0"/>
      <dgm:spPr/>
    </dgm:pt>
    <dgm:pt modelId="{0BE4841D-9060-40C7-83C0-80B5BE457F65}" type="pres">
      <dgm:prSet presAssocID="{FCA182DB-956B-4752-93BF-2FE28187FAD0}" presName="hierChild5" presStyleCnt="0"/>
      <dgm:spPr/>
    </dgm:pt>
    <dgm:pt modelId="{8D1B6DCA-3093-48E7-88D9-DA464E4863E5}" type="pres">
      <dgm:prSet presAssocID="{6E77C26D-DF36-4373-B34D-89781DDBA08D}" presName="hierChild5" presStyleCnt="0"/>
      <dgm:spPr/>
    </dgm:pt>
    <dgm:pt modelId="{8138AB33-FFA3-497F-AC6C-80A94B295BE7}" type="pres">
      <dgm:prSet presAssocID="{173E8665-5C9A-42F4-B2DD-3A641E2EC90E}" presName="Name35" presStyleLbl="parChTrans1D3" presStyleIdx="1" presStyleCnt="6"/>
      <dgm:spPr/>
    </dgm:pt>
    <dgm:pt modelId="{3FF90675-0152-4CE1-A016-EA8CC962825D}" type="pres">
      <dgm:prSet presAssocID="{80092458-30C1-4859-80CE-9AD638AEE332}" presName="hierRoot2" presStyleCnt="0">
        <dgm:presLayoutVars>
          <dgm:hierBranch val="init"/>
        </dgm:presLayoutVars>
      </dgm:prSet>
      <dgm:spPr/>
    </dgm:pt>
    <dgm:pt modelId="{D4EB9FF2-60C8-4E6B-A4F8-4ABC061D800A}" type="pres">
      <dgm:prSet presAssocID="{80092458-30C1-4859-80CE-9AD638AEE332}" presName="rootComposite" presStyleCnt="0"/>
      <dgm:spPr/>
    </dgm:pt>
    <dgm:pt modelId="{A27AE5DA-3B63-42BB-BC78-EABCBEF63D06}" type="pres">
      <dgm:prSet presAssocID="{80092458-30C1-4859-80CE-9AD638AEE332}" presName="rootText" presStyleLbl="node3" presStyleIdx="1" presStyleCnt="6" custScaleX="127134">
        <dgm:presLayoutVars>
          <dgm:chPref val="3"/>
        </dgm:presLayoutVars>
      </dgm:prSet>
      <dgm:spPr/>
    </dgm:pt>
    <dgm:pt modelId="{CEB861FF-5058-432D-86D7-B5843F0277D6}" type="pres">
      <dgm:prSet presAssocID="{80092458-30C1-4859-80CE-9AD638AEE332}" presName="rootConnector" presStyleLbl="node3" presStyleIdx="1" presStyleCnt="6"/>
      <dgm:spPr/>
    </dgm:pt>
    <dgm:pt modelId="{144FA297-769A-4E0E-BC43-599A084CD4C6}" type="pres">
      <dgm:prSet presAssocID="{80092458-30C1-4859-80CE-9AD638AEE332}" presName="hierChild4" presStyleCnt="0"/>
      <dgm:spPr/>
    </dgm:pt>
    <dgm:pt modelId="{D0AF15FA-DC87-412F-A88D-5060521B880F}" type="pres">
      <dgm:prSet presAssocID="{80092458-30C1-4859-80CE-9AD638AEE332}" presName="hierChild5" presStyleCnt="0"/>
      <dgm:spPr/>
    </dgm:pt>
    <dgm:pt modelId="{3CF230AE-0B09-43DA-9D17-D2C3F7B424E7}" type="pres">
      <dgm:prSet presAssocID="{500DB3C0-10E9-4780-BF2A-13D5909E5DB2}" presName="Name35" presStyleLbl="parChTrans1D3" presStyleIdx="2" presStyleCnt="6"/>
      <dgm:spPr/>
    </dgm:pt>
    <dgm:pt modelId="{456D40AD-0594-4278-9B56-F26026B8C678}" type="pres">
      <dgm:prSet presAssocID="{F88CF7F6-A322-4B4C-AD15-19EE3C264982}" presName="hierRoot2" presStyleCnt="0">
        <dgm:presLayoutVars>
          <dgm:hierBranch val="init"/>
        </dgm:presLayoutVars>
      </dgm:prSet>
      <dgm:spPr/>
    </dgm:pt>
    <dgm:pt modelId="{DCF4C578-B907-4A97-A112-296E27CA8216}" type="pres">
      <dgm:prSet presAssocID="{F88CF7F6-A322-4B4C-AD15-19EE3C264982}" presName="rootComposite" presStyleCnt="0"/>
      <dgm:spPr/>
    </dgm:pt>
    <dgm:pt modelId="{B00276E9-B2E2-482D-BA5D-87711AC660A4}" type="pres">
      <dgm:prSet presAssocID="{F88CF7F6-A322-4B4C-AD15-19EE3C264982}" presName="rootText" presStyleLbl="node3" presStyleIdx="2" presStyleCnt="6">
        <dgm:presLayoutVars>
          <dgm:chPref val="3"/>
        </dgm:presLayoutVars>
      </dgm:prSet>
      <dgm:spPr/>
    </dgm:pt>
    <dgm:pt modelId="{4730A01B-BA99-4D71-81A5-BB09B227F5C4}" type="pres">
      <dgm:prSet presAssocID="{F88CF7F6-A322-4B4C-AD15-19EE3C264982}" presName="rootConnector" presStyleLbl="node3" presStyleIdx="2" presStyleCnt="6"/>
      <dgm:spPr/>
    </dgm:pt>
    <dgm:pt modelId="{8208820B-D487-456A-A0AD-A1F7A9FE3EB3}" type="pres">
      <dgm:prSet presAssocID="{F88CF7F6-A322-4B4C-AD15-19EE3C264982}" presName="hierChild4" presStyleCnt="0"/>
      <dgm:spPr/>
    </dgm:pt>
    <dgm:pt modelId="{A8045402-453A-4F06-BDDF-CBC1BFB13D56}" type="pres">
      <dgm:prSet presAssocID="{F88CF7F6-A322-4B4C-AD15-19EE3C264982}" presName="hierChild5" presStyleCnt="0"/>
      <dgm:spPr/>
    </dgm:pt>
    <dgm:pt modelId="{E0633A0C-4291-4459-BB8E-C045CD65B431}" type="pres">
      <dgm:prSet presAssocID="{41F60424-707A-4F1D-9E70-B874746054E3}" presName="hierChild5" presStyleCnt="0"/>
      <dgm:spPr/>
    </dgm:pt>
    <dgm:pt modelId="{D95E19CA-260F-4F7A-9AE9-CD11B5B6F641}" type="pres">
      <dgm:prSet presAssocID="{32A23948-C49F-4B67-A0E5-59E8A3DC85B6}" presName="Name37" presStyleLbl="parChTrans1D2" presStyleIdx="1" presStyleCnt="2"/>
      <dgm:spPr/>
    </dgm:pt>
    <dgm:pt modelId="{D26A6C4C-C31D-4F71-A12B-A179A65122A9}" type="pres">
      <dgm:prSet presAssocID="{3A121BF5-F90C-4B4E-9020-B84D70B5F248}" presName="hierRoot2" presStyleCnt="0">
        <dgm:presLayoutVars>
          <dgm:hierBranch/>
        </dgm:presLayoutVars>
      </dgm:prSet>
      <dgm:spPr/>
    </dgm:pt>
    <dgm:pt modelId="{1B10B78D-54E2-4298-A6D6-28EFDFC8FFD6}" type="pres">
      <dgm:prSet presAssocID="{3A121BF5-F90C-4B4E-9020-B84D70B5F248}" presName="rootComposite" presStyleCnt="0"/>
      <dgm:spPr/>
    </dgm:pt>
    <dgm:pt modelId="{A6E90D8F-262D-4BCE-8CF8-49BF693C89F4}" type="pres">
      <dgm:prSet presAssocID="{3A121BF5-F90C-4B4E-9020-B84D70B5F248}" presName="rootText" presStyleLbl="node2" presStyleIdx="1" presStyleCnt="2">
        <dgm:presLayoutVars>
          <dgm:chPref val="3"/>
        </dgm:presLayoutVars>
      </dgm:prSet>
      <dgm:spPr/>
    </dgm:pt>
    <dgm:pt modelId="{CDC64F47-3905-477C-8FEF-1F23D7F1A011}" type="pres">
      <dgm:prSet presAssocID="{3A121BF5-F90C-4B4E-9020-B84D70B5F248}" presName="rootConnector" presStyleLbl="node2" presStyleIdx="1" presStyleCnt="2"/>
      <dgm:spPr/>
    </dgm:pt>
    <dgm:pt modelId="{45D4B568-893F-4E81-8A46-00CFD5C3DC3E}" type="pres">
      <dgm:prSet presAssocID="{3A121BF5-F90C-4B4E-9020-B84D70B5F248}" presName="hierChild4" presStyleCnt="0"/>
      <dgm:spPr/>
    </dgm:pt>
    <dgm:pt modelId="{BAF59C6A-2099-4754-8E98-4FD7766D4776}" type="pres">
      <dgm:prSet presAssocID="{07FD5328-40EC-4F21-949F-80497A245B87}" presName="Name35" presStyleLbl="parChTrans1D3" presStyleIdx="3" presStyleCnt="6"/>
      <dgm:spPr/>
    </dgm:pt>
    <dgm:pt modelId="{2B8BA5C4-CC21-45DB-AB08-C1F2D0B6EDB7}" type="pres">
      <dgm:prSet presAssocID="{C3E7AC04-4067-4A4A-B120-8135CA8B8302}" presName="hierRoot2" presStyleCnt="0">
        <dgm:presLayoutVars>
          <dgm:hierBranch val="hang"/>
        </dgm:presLayoutVars>
      </dgm:prSet>
      <dgm:spPr/>
    </dgm:pt>
    <dgm:pt modelId="{73C23925-C084-4479-A623-890C6729F7F5}" type="pres">
      <dgm:prSet presAssocID="{C3E7AC04-4067-4A4A-B120-8135CA8B8302}" presName="rootComposite" presStyleCnt="0"/>
      <dgm:spPr/>
    </dgm:pt>
    <dgm:pt modelId="{90502999-D7CC-4DB2-8A17-0B3E55B780CD}" type="pres">
      <dgm:prSet presAssocID="{C3E7AC04-4067-4A4A-B120-8135CA8B8302}" presName="rootText" presStyleLbl="node3" presStyleIdx="3" presStyleCnt="6">
        <dgm:presLayoutVars>
          <dgm:chPref val="3"/>
        </dgm:presLayoutVars>
      </dgm:prSet>
      <dgm:spPr/>
    </dgm:pt>
    <dgm:pt modelId="{4313FB0E-716B-4590-97E1-4CCCBAA9F25E}" type="pres">
      <dgm:prSet presAssocID="{C3E7AC04-4067-4A4A-B120-8135CA8B8302}" presName="rootConnector" presStyleLbl="node3" presStyleIdx="3" presStyleCnt="6"/>
      <dgm:spPr/>
    </dgm:pt>
    <dgm:pt modelId="{5001A05C-CAE0-41FA-8265-299D729A8FE8}" type="pres">
      <dgm:prSet presAssocID="{C3E7AC04-4067-4A4A-B120-8135CA8B8302}" presName="hierChild4" presStyleCnt="0"/>
      <dgm:spPr/>
    </dgm:pt>
    <dgm:pt modelId="{45D86A94-8B07-475A-B4B5-CA44AAA00650}" type="pres">
      <dgm:prSet presAssocID="{0E36AECB-8B72-4134-972D-8C33193FF651}" presName="Name48" presStyleLbl="parChTrans1D4" presStyleIdx="5" presStyleCnt="10"/>
      <dgm:spPr/>
    </dgm:pt>
    <dgm:pt modelId="{8F1BF7EC-BB6F-46E4-8C4A-FEC3E18E7816}" type="pres">
      <dgm:prSet presAssocID="{EC468827-2F51-41DA-ACDF-DD6E9BBFE722}" presName="hierRoot2" presStyleCnt="0">
        <dgm:presLayoutVars>
          <dgm:hierBranch val="init"/>
        </dgm:presLayoutVars>
      </dgm:prSet>
      <dgm:spPr/>
    </dgm:pt>
    <dgm:pt modelId="{2AA4E7A7-580F-4B79-81A1-815F81246452}" type="pres">
      <dgm:prSet presAssocID="{EC468827-2F51-41DA-ACDF-DD6E9BBFE722}" presName="rootComposite" presStyleCnt="0"/>
      <dgm:spPr/>
    </dgm:pt>
    <dgm:pt modelId="{835331AC-EBCB-4CC2-9FA7-67B3571C685B}" type="pres">
      <dgm:prSet presAssocID="{EC468827-2F51-41DA-ACDF-DD6E9BBFE722}" presName="rootText" presStyleLbl="node4" presStyleIdx="5" presStyleCnt="10">
        <dgm:presLayoutVars>
          <dgm:chPref val="3"/>
        </dgm:presLayoutVars>
      </dgm:prSet>
      <dgm:spPr/>
    </dgm:pt>
    <dgm:pt modelId="{4FF64706-CC55-4D23-A5AC-CD5B024C6628}" type="pres">
      <dgm:prSet presAssocID="{EC468827-2F51-41DA-ACDF-DD6E9BBFE722}" presName="rootConnector" presStyleLbl="node4" presStyleIdx="5" presStyleCnt="10"/>
      <dgm:spPr/>
    </dgm:pt>
    <dgm:pt modelId="{65E00A72-D654-4116-9A5D-3771332BC866}" type="pres">
      <dgm:prSet presAssocID="{EC468827-2F51-41DA-ACDF-DD6E9BBFE722}" presName="hierChild4" presStyleCnt="0"/>
      <dgm:spPr/>
    </dgm:pt>
    <dgm:pt modelId="{4DDEF613-3110-406C-8F4F-2F5154709873}" type="pres">
      <dgm:prSet presAssocID="{EC468827-2F51-41DA-ACDF-DD6E9BBFE722}" presName="hierChild5" presStyleCnt="0"/>
      <dgm:spPr/>
    </dgm:pt>
    <dgm:pt modelId="{CE632479-A101-4F51-90FB-2768678EFDF7}" type="pres">
      <dgm:prSet presAssocID="{AA18BEE8-81F7-4568-8CD1-FBF5C93CC7D0}" presName="Name48" presStyleLbl="parChTrans1D4" presStyleIdx="6" presStyleCnt="10"/>
      <dgm:spPr/>
    </dgm:pt>
    <dgm:pt modelId="{B542C1EB-499B-4E68-A729-99ACB8C37A73}" type="pres">
      <dgm:prSet presAssocID="{CB2F7B9D-A14F-41F6-963B-C67B5083AFD9}" presName="hierRoot2" presStyleCnt="0">
        <dgm:presLayoutVars>
          <dgm:hierBranch val="init"/>
        </dgm:presLayoutVars>
      </dgm:prSet>
      <dgm:spPr/>
    </dgm:pt>
    <dgm:pt modelId="{BEEA3C77-F1AF-476B-B67B-6B34E295018E}" type="pres">
      <dgm:prSet presAssocID="{CB2F7B9D-A14F-41F6-963B-C67B5083AFD9}" presName="rootComposite" presStyleCnt="0"/>
      <dgm:spPr/>
    </dgm:pt>
    <dgm:pt modelId="{9E6A413A-EACF-4CC9-A76A-762D7DB7BCF4}" type="pres">
      <dgm:prSet presAssocID="{CB2F7B9D-A14F-41F6-963B-C67B5083AFD9}" presName="rootText" presStyleLbl="node4" presStyleIdx="6" presStyleCnt="10">
        <dgm:presLayoutVars>
          <dgm:chPref val="3"/>
        </dgm:presLayoutVars>
      </dgm:prSet>
      <dgm:spPr/>
    </dgm:pt>
    <dgm:pt modelId="{0D9F1F0B-B8CC-4868-9DCD-303E6E1DBE28}" type="pres">
      <dgm:prSet presAssocID="{CB2F7B9D-A14F-41F6-963B-C67B5083AFD9}" presName="rootConnector" presStyleLbl="node4" presStyleIdx="6" presStyleCnt="10"/>
      <dgm:spPr/>
    </dgm:pt>
    <dgm:pt modelId="{E1CB0A68-092F-4D52-8730-F626D3D335FA}" type="pres">
      <dgm:prSet presAssocID="{CB2F7B9D-A14F-41F6-963B-C67B5083AFD9}" presName="hierChild4" presStyleCnt="0"/>
      <dgm:spPr/>
    </dgm:pt>
    <dgm:pt modelId="{A860DB49-9991-4C3B-95BE-78134A49353E}" type="pres">
      <dgm:prSet presAssocID="{CB2F7B9D-A14F-41F6-963B-C67B5083AFD9}" presName="hierChild5" presStyleCnt="0"/>
      <dgm:spPr/>
    </dgm:pt>
    <dgm:pt modelId="{BD94913D-4E2F-4742-826E-963BF6663916}" type="pres">
      <dgm:prSet presAssocID="{4528B68E-C0C9-4C65-AC4F-249D126887C6}" presName="Name48" presStyleLbl="parChTrans1D4" presStyleIdx="7" presStyleCnt="10"/>
      <dgm:spPr/>
    </dgm:pt>
    <dgm:pt modelId="{5F34EB41-E38B-4836-9C2C-E94A4EB9D87F}" type="pres">
      <dgm:prSet presAssocID="{54618757-E460-4AC8-88A4-F225DCB855FA}" presName="hierRoot2" presStyleCnt="0">
        <dgm:presLayoutVars>
          <dgm:hierBranch val="init"/>
        </dgm:presLayoutVars>
      </dgm:prSet>
      <dgm:spPr/>
    </dgm:pt>
    <dgm:pt modelId="{FE4F03BB-A3B9-4201-AEF2-9D7B532CB27D}" type="pres">
      <dgm:prSet presAssocID="{54618757-E460-4AC8-88A4-F225DCB855FA}" presName="rootComposite" presStyleCnt="0"/>
      <dgm:spPr/>
    </dgm:pt>
    <dgm:pt modelId="{B14A6916-218F-4E50-9CA6-6E7BABD830A3}" type="pres">
      <dgm:prSet presAssocID="{54618757-E460-4AC8-88A4-F225DCB855FA}" presName="rootText" presStyleLbl="node4" presStyleIdx="7" presStyleCnt="10">
        <dgm:presLayoutVars>
          <dgm:chPref val="3"/>
        </dgm:presLayoutVars>
      </dgm:prSet>
      <dgm:spPr/>
    </dgm:pt>
    <dgm:pt modelId="{17438268-AE5D-4B00-B1E3-1D05C0F224C0}" type="pres">
      <dgm:prSet presAssocID="{54618757-E460-4AC8-88A4-F225DCB855FA}" presName="rootConnector" presStyleLbl="node4" presStyleIdx="7" presStyleCnt="10"/>
      <dgm:spPr/>
    </dgm:pt>
    <dgm:pt modelId="{5CEFC4CC-C348-4444-A4DD-FAF747E56197}" type="pres">
      <dgm:prSet presAssocID="{54618757-E460-4AC8-88A4-F225DCB855FA}" presName="hierChild4" presStyleCnt="0"/>
      <dgm:spPr/>
    </dgm:pt>
    <dgm:pt modelId="{D77C6C8C-ED6E-4DC9-87DF-DB3C2EF9238D}" type="pres">
      <dgm:prSet presAssocID="{54618757-E460-4AC8-88A4-F225DCB855FA}" presName="hierChild5" presStyleCnt="0"/>
      <dgm:spPr/>
    </dgm:pt>
    <dgm:pt modelId="{FC9E7D57-DA1D-4752-80BB-406C4E3430B7}" type="pres">
      <dgm:prSet presAssocID="{DC212E43-D0A9-4ABF-A636-E21C42085C02}" presName="Name48" presStyleLbl="parChTrans1D4" presStyleIdx="8" presStyleCnt="10"/>
      <dgm:spPr/>
    </dgm:pt>
    <dgm:pt modelId="{9E0B7E70-8437-4D8A-BDF5-93E860194DC3}" type="pres">
      <dgm:prSet presAssocID="{48EC2EA4-E12F-47C3-9AB0-D039CCBDC566}" presName="hierRoot2" presStyleCnt="0">
        <dgm:presLayoutVars>
          <dgm:hierBranch val="init"/>
        </dgm:presLayoutVars>
      </dgm:prSet>
      <dgm:spPr/>
    </dgm:pt>
    <dgm:pt modelId="{807D6907-C10B-4FEB-B24A-93FA5587BB86}" type="pres">
      <dgm:prSet presAssocID="{48EC2EA4-E12F-47C3-9AB0-D039CCBDC566}" presName="rootComposite" presStyleCnt="0"/>
      <dgm:spPr/>
    </dgm:pt>
    <dgm:pt modelId="{D9E915E4-1CF9-4440-BA77-CA7B68D985AE}" type="pres">
      <dgm:prSet presAssocID="{48EC2EA4-E12F-47C3-9AB0-D039CCBDC566}" presName="rootText" presStyleLbl="node4" presStyleIdx="8" presStyleCnt="10">
        <dgm:presLayoutVars>
          <dgm:chPref val="3"/>
        </dgm:presLayoutVars>
      </dgm:prSet>
      <dgm:spPr/>
    </dgm:pt>
    <dgm:pt modelId="{63823D23-F992-4B5C-BD4E-02D282FCCD19}" type="pres">
      <dgm:prSet presAssocID="{48EC2EA4-E12F-47C3-9AB0-D039CCBDC566}" presName="rootConnector" presStyleLbl="node4" presStyleIdx="8" presStyleCnt="10"/>
      <dgm:spPr/>
    </dgm:pt>
    <dgm:pt modelId="{DF3A1F80-B1D7-4E6C-BA59-1431D91BAD73}" type="pres">
      <dgm:prSet presAssocID="{48EC2EA4-E12F-47C3-9AB0-D039CCBDC566}" presName="hierChild4" presStyleCnt="0"/>
      <dgm:spPr/>
    </dgm:pt>
    <dgm:pt modelId="{6690A2B3-A7FE-44C7-8102-325A144B7D12}" type="pres">
      <dgm:prSet presAssocID="{48EC2EA4-E12F-47C3-9AB0-D039CCBDC566}" presName="hierChild5" presStyleCnt="0"/>
      <dgm:spPr/>
    </dgm:pt>
    <dgm:pt modelId="{D0E33FD8-0651-435D-824B-CAC09F3B5ECE}" type="pres">
      <dgm:prSet presAssocID="{F4631EF7-FB9A-4B35-8C6C-A06D0DC0ED9C}" presName="Name48" presStyleLbl="parChTrans1D4" presStyleIdx="9" presStyleCnt="10"/>
      <dgm:spPr/>
    </dgm:pt>
    <dgm:pt modelId="{BDBA2CD8-0904-4AFA-A648-ED8D52BE081B}" type="pres">
      <dgm:prSet presAssocID="{4D227B02-5265-4FF0-BFD3-D227DEF4E891}" presName="hierRoot2" presStyleCnt="0">
        <dgm:presLayoutVars>
          <dgm:hierBranch val="init"/>
        </dgm:presLayoutVars>
      </dgm:prSet>
      <dgm:spPr/>
    </dgm:pt>
    <dgm:pt modelId="{035A24F1-9A5F-4120-BD15-AC70F4BF68E9}" type="pres">
      <dgm:prSet presAssocID="{4D227B02-5265-4FF0-BFD3-D227DEF4E891}" presName="rootComposite" presStyleCnt="0"/>
      <dgm:spPr/>
    </dgm:pt>
    <dgm:pt modelId="{8D6F5720-1E35-409F-BF1E-E16B26C349A8}" type="pres">
      <dgm:prSet presAssocID="{4D227B02-5265-4FF0-BFD3-D227DEF4E891}" presName="rootText" presStyleLbl="node4" presStyleIdx="9" presStyleCnt="10">
        <dgm:presLayoutVars>
          <dgm:chPref val="3"/>
        </dgm:presLayoutVars>
      </dgm:prSet>
      <dgm:spPr/>
    </dgm:pt>
    <dgm:pt modelId="{CA6E3C03-65D5-4CAD-AAE8-8B23532F8BF2}" type="pres">
      <dgm:prSet presAssocID="{4D227B02-5265-4FF0-BFD3-D227DEF4E891}" presName="rootConnector" presStyleLbl="node4" presStyleIdx="9" presStyleCnt="10"/>
      <dgm:spPr/>
    </dgm:pt>
    <dgm:pt modelId="{2FC808E2-BAD6-4447-BB1E-0314115788C6}" type="pres">
      <dgm:prSet presAssocID="{4D227B02-5265-4FF0-BFD3-D227DEF4E891}" presName="hierChild4" presStyleCnt="0"/>
      <dgm:spPr/>
    </dgm:pt>
    <dgm:pt modelId="{519AC561-DDB5-4078-AAC1-8BE28C875A20}" type="pres">
      <dgm:prSet presAssocID="{4D227B02-5265-4FF0-BFD3-D227DEF4E891}" presName="hierChild5" presStyleCnt="0"/>
      <dgm:spPr/>
    </dgm:pt>
    <dgm:pt modelId="{5026D568-9C98-4849-9621-3FAD9758E333}" type="pres">
      <dgm:prSet presAssocID="{C3E7AC04-4067-4A4A-B120-8135CA8B8302}" presName="hierChild5" presStyleCnt="0"/>
      <dgm:spPr/>
    </dgm:pt>
    <dgm:pt modelId="{458C9218-57EE-451F-8ED9-A00AFF9AA798}" type="pres">
      <dgm:prSet presAssocID="{25A70F88-0CD0-4F5F-8C2E-248653F55F87}" presName="Name35" presStyleLbl="parChTrans1D3" presStyleIdx="4" presStyleCnt="6"/>
      <dgm:spPr/>
    </dgm:pt>
    <dgm:pt modelId="{705B35CF-9E6F-42C2-BDCF-74E98D676280}" type="pres">
      <dgm:prSet presAssocID="{FCF340A6-7CF2-4731-9ADB-F52C44D5AD15}" presName="hierRoot2" presStyleCnt="0">
        <dgm:presLayoutVars>
          <dgm:hierBranch val="init"/>
        </dgm:presLayoutVars>
      </dgm:prSet>
      <dgm:spPr/>
    </dgm:pt>
    <dgm:pt modelId="{F409AF3C-4E1B-4DF9-A0AE-99988313C655}" type="pres">
      <dgm:prSet presAssocID="{FCF340A6-7CF2-4731-9ADB-F52C44D5AD15}" presName="rootComposite" presStyleCnt="0"/>
      <dgm:spPr/>
    </dgm:pt>
    <dgm:pt modelId="{D96EA88B-597D-4ED2-AFE0-0C6C22894BC5}" type="pres">
      <dgm:prSet presAssocID="{FCF340A6-7CF2-4731-9ADB-F52C44D5AD15}" presName="rootText" presStyleLbl="node3" presStyleIdx="4" presStyleCnt="6" custScaleX="127851">
        <dgm:presLayoutVars>
          <dgm:chPref val="3"/>
        </dgm:presLayoutVars>
      </dgm:prSet>
      <dgm:spPr/>
    </dgm:pt>
    <dgm:pt modelId="{41996349-3984-41CD-85AD-0DC985223018}" type="pres">
      <dgm:prSet presAssocID="{FCF340A6-7CF2-4731-9ADB-F52C44D5AD15}" presName="rootConnector" presStyleLbl="node3" presStyleIdx="4" presStyleCnt="6"/>
      <dgm:spPr/>
    </dgm:pt>
    <dgm:pt modelId="{1A5D128D-643C-4944-A2D8-29F3117AD82D}" type="pres">
      <dgm:prSet presAssocID="{FCF340A6-7CF2-4731-9ADB-F52C44D5AD15}" presName="hierChild4" presStyleCnt="0"/>
      <dgm:spPr/>
    </dgm:pt>
    <dgm:pt modelId="{17D4DBBD-3E5E-4F98-BAAF-24B8CBC3F050}" type="pres">
      <dgm:prSet presAssocID="{FCF340A6-7CF2-4731-9ADB-F52C44D5AD15}" presName="hierChild5" presStyleCnt="0"/>
      <dgm:spPr/>
    </dgm:pt>
    <dgm:pt modelId="{027AE575-904B-49D6-BAD1-B3B02DE7F406}" type="pres">
      <dgm:prSet presAssocID="{3B7F0BFF-C471-4367-97F3-24C8C48C35D1}" presName="Name35" presStyleLbl="parChTrans1D3" presStyleIdx="5" presStyleCnt="6"/>
      <dgm:spPr/>
    </dgm:pt>
    <dgm:pt modelId="{0DACBEFC-AB4B-4DAD-8314-239293833520}" type="pres">
      <dgm:prSet presAssocID="{F9EF233A-83E1-4A48-931E-05AD403CCC83}" presName="hierRoot2" presStyleCnt="0">
        <dgm:presLayoutVars>
          <dgm:hierBranch val="init"/>
        </dgm:presLayoutVars>
      </dgm:prSet>
      <dgm:spPr/>
    </dgm:pt>
    <dgm:pt modelId="{AFADAC71-F09F-44F6-BC67-5F07524F3DA4}" type="pres">
      <dgm:prSet presAssocID="{F9EF233A-83E1-4A48-931E-05AD403CCC83}" presName="rootComposite" presStyleCnt="0"/>
      <dgm:spPr/>
    </dgm:pt>
    <dgm:pt modelId="{58713284-B1F9-4C2F-AA82-E74F864526A6}" type="pres">
      <dgm:prSet presAssocID="{F9EF233A-83E1-4A48-931E-05AD403CCC83}" presName="rootText" presStyleLbl="node3" presStyleIdx="5" presStyleCnt="6">
        <dgm:presLayoutVars>
          <dgm:chPref val="3"/>
        </dgm:presLayoutVars>
      </dgm:prSet>
      <dgm:spPr/>
    </dgm:pt>
    <dgm:pt modelId="{E13DD06B-7C61-4660-B8C3-64B8B37C1662}" type="pres">
      <dgm:prSet presAssocID="{F9EF233A-83E1-4A48-931E-05AD403CCC83}" presName="rootConnector" presStyleLbl="node3" presStyleIdx="5" presStyleCnt="6"/>
      <dgm:spPr/>
    </dgm:pt>
    <dgm:pt modelId="{D8D6E6D7-9170-424F-9D49-604DF95E9E8D}" type="pres">
      <dgm:prSet presAssocID="{F9EF233A-83E1-4A48-931E-05AD403CCC83}" presName="hierChild4" presStyleCnt="0"/>
      <dgm:spPr/>
    </dgm:pt>
    <dgm:pt modelId="{3F01988A-DD81-4D24-ACE5-66F5DC407AC5}" type="pres">
      <dgm:prSet presAssocID="{F9EF233A-83E1-4A48-931E-05AD403CCC83}" presName="hierChild5" presStyleCnt="0"/>
      <dgm:spPr/>
    </dgm:pt>
    <dgm:pt modelId="{63ADEA97-2EEB-453A-A89C-3B9B66511A3B}" type="pres">
      <dgm:prSet presAssocID="{3A121BF5-F90C-4B4E-9020-B84D70B5F248}" presName="hierChild5" presStyleCnt="0"/>
      <dgm:spPr/>
    </dgm:pt>
    <dgm:pt modelId="{D7AAE054-45F2-4AC9-B8C5-E01C29EF793D}" type="pres">
      <dgm:prSet presAssocID="{84CED940-319D-46F5-8B00-C9479705E3EC}" presName="hierChild3" presStyleCnt="0"/>
      <dgm:spPr/>
    </dgm:pt>
  </dgm:ptLst>
  <dgm:cxnLst>
    <dgm:cxn modelId="{B2673C01-B754-324E-B31E-C4952817B4EF}" type="presOf" srcId="{F9EF233A-83E1-4A48-931E-05AD403CCC83}" destId="{58713284-B1F9-4C2F-AA82-E74F864526A6}" srcOrd="0" destOrd="0" presId="urn:microsoft.com/office/officeart/2005/8/layout/orgChart1"/>
    <dgm:cxn modelId="{A44B4606-1769-654F-960B-3D20AAFE1D4E}" type="presOf" srcId="{C3E7AC04-4067-4A4A-B120-8135CA8B8302}" destId="{4313FB0E-716B-4590-97E1-4CCCBAA9F25E}" srcOrd="1" destOrd="0" presId="urn:microsoft.com/office/officeart/2005/8/layout/orgChart1"/>
    <dgm:cxn modelId="{C5A87908-B959-8643-8BE5-B5BECEAC120A}" type="presOf" srcId="{124931F2-58F4-48A0-A30B-B489159942DB}" destId="{9B198E0D-4A8E-406A-9A74-3E771529EA43}" srcOrd="1" destOrd="0" presId="urn:microsoft.com/office/officeart/2005/8/layout/orgChart1"/>
    <dgm:cxn modelId="{9355D108-B55B-0549-A7F3-7DB49F6BC15F}" type="presOf" srcId="{3A121BF5-F90C-4B4E-9020-B84D70B5F248}" destId="{CDC64F47-3905-477C-8FEF-1F23D7F1A011}" srcOrd="1" destOrd="0" presId="urn:microsoft.com/office/officeart/2005/8/layout/orgChart1"/>
    <dgm:cxn modelId="{264FD40D-44CD-41E4-9B41-13744B3E341E}" srcId="{C3E7AC04-4067-4A4A-B120-8135CA8B8302}" destId="{54618757-E460-4AC8-88A4-F225DCB855FA}" srcOrd="2" destOrd="0" parTransId="{4528B68E-C0C9-4C65-AC4F-249D126887C6}" sibTransId="{7C5DC0B8-0AF8-4AD2-B0FB-28A3FD3F8D57}"/>
    <dgm:cxn modelId="{43A6980F-4C4C-3640-8D1E-36D8904B09EB}" type="presOf" srcId="{AA18BEE8-81F7-4568-8CD1-FBF5C93CC7D0}" destId="{CE632479-A101-4F51-90FB-2768678EFDF7}" srcOrd="0" destOrd="0" presId="urn:microsoft.com/office/officeart/2005/8/layout/orgChart1"/>
    <dgm:cxn modelId="{B376AC10-90E3-4FEF-BA31-8580F83140D4}" srcId="{6E77C26D-DF36-4373-B34D-89781DDBA08D}" destId="{124931F2-58F4-48A0-A30B-B489159942DB}" srcOrd="0" destOrd="0" parTransId="{0D5BA3D5-8C32-424F-A8DB-67FE1D784C58}" sibTransId="{02C269E3-2C1A-4229-A3F5-F1214A433CCA}"/>
    <dgm:cxn modelId="{F7D24A19-66C6-44D1-8A84-09D460E3E510}" srcId="{6B13F474-2862-4B86-9CD5-A31DC548FB09}" destId="{84CED940-319D-46F5-8B00-C9479705E3EC}" srcOrd="0" destOrd="0" parTransId="{E7560A66-600D-4569-81E4-DDE4DA27659E}" sibTransId="{3D029516-6D33-4E80-9518-DF76EDA21AA6}"/>
    <dgm:cxn modelId="{98C25119-96B5-BD4A-BD8F-B6D08E486417}" type="presOf" srcId="{CB2F7B9D-A14F-41F6-963B-C67B5083AFD9}" destId="{0D9F1F0B-B8CC-4868-9DCD-303E6E1DBE28}" srcOrd="1" destOrd="0" presId="urn:microsoft.com/office/officeart/2005/8/layout/orgChart1"/>
    <dgm:cxn modelId="{7AE69A1C-78A6-084E-87ED-7FDAD9D5682D}" type="presOf" srcId="{F88CF7F6-A322-4B4C-AD15-19EE3C264982}" destId="{B00276E9-B2E2-482D-BA5D-87711AC660A4}" srcOrd="0" destOrd="0" presId="urn:microsoft.com/office/officeart/2005/8/layout/orgChart1"/>
    <dgm:cxn modelId="{D83D7820-FD2D-0445-954B-68EE47D755AB}" type="presOf" srcId="{7FC7BBBB-6F6A-482E-B3F1-2F07066AC515}" destId="{65430636-19A8-411D-A3AE-5C4D0B28EDB6}" srcOrd="1" destOrd="0" presId="urn:microsoft.com/office/officeart/2005/8/layout/orgChart1"/>
    <dgm:cxn modelId="{6C3CE820-EE68-D34B-B727-98D1B9A46F90}" type="presOf" srcId="{48EC2EA4-E12F-47C3-9AB0-D039CCBDC566}" destId="{D9E915E4-1CF9-4440-BA77-CA7B68D985AE}" srcOrd="0" destOrd="0" presId="urn:microsoft.com/office/officeart/2005/8/layout/orgChart1"/>
    <dgm:cxn modelId="{D1425321-60BC-2E46-B699-03678BB64A91}" type="presOf" srcId="{EC468827-2F51-41DA-ACDF-DD6E9BBFE722}" destId="{835331AC-EBCB-4CC2-9FA7-67B3571C685B}" srcOrd="0" destOrd="0" presId="urn:microsoft.com/office/officeart/2005/8/layout/orgChart1"/>
    <dgm:cxn modelId="{50786922-07B7-4B34-BD7B-D95A146E59AB}" srcId="{6E77C26D-DF36-4373-B34D-89781DDBA08D}" destId="{AEDD296D-37EE-4E44-8C7C-1E733F545E99}" srcOrd="2" destOrd="0" parTransId="{EB4867E7-DC16-476F-80B0-EB3051BC9EF8}" sibTransId="{FA9F0998-D30E-492D-8B71-1EC296543684}"/>
    <dgm:cxn modelId="{CFC54626-4AC8-4047-A009-6945331016A3}" type="presOf" srcId="{3A121BF5-F90C-4B4E-9020-B84D70B5F248}" destId="{A6E90D8F-262D-4BCE-8CF8-49BF693C89F4}" srcOrd="0" destOrd="0" presId="urn:microsoft.com/office/officeart/2005/8/layout/orgChart1"/>
    <dgm:cxn modelId="{AACAFE29-4087-4F46-9B7D-C7B65637EE63}" type="presOf" srcId="{365942C8-B875-4E8E-8B8E-8D2C4D0CE1F5}" destId="{6D0FD4DD-C63D-44EC-99B8-05154C35AE73}" srcOrd="0" destOrd="0" presId="urn:microsoft.com/office/officeart/2005/8/layout/orgChart1"/>
    <dgm:cxn modelId="{22CE0D2B-B02B-914B-A348-65B9542A29C0}" type="presOf" srcId="{07FD5328-40EC-4F21-949F-80497A245B87}" destId="{BAF59C6A-2099-4754-8E98-4FD7766D4776}" srcOrd="0" destOrd="0" presId="urn:microsoft.com/office/officeart/2005/8/layout/orgChart1"/>
    <dgm:cxn modelId="{24552D2B-1C82-3A47-A0C4-4063D95D9400}" type="presOf" srcId="{CB2F7B9D-A14F-41F6-963B-C67B5083AFD9}" destId="{9E6A413A-EACF-4CC9-A76A-762D7DB7BCF4}" srcOrd="0" destOrd="0" presId="urn:microsoft.com/office/officeart/2005/8/layout/orgChart1"/>
    <dgm:cxn modelId="{849A052C-FA9B-7545-99DB-2B0BBEFE8BFB}" type="presOf" srcId="{7005F3F9-32E8-482B-81E6-435B22443CA9}" destId="{883383BA-3E62-4EE5-80EF-929E56FE702E}" srcOrd="0" destOrd="0" presId="urn:microsoft.com/office/officeart/2005/8/layout/orgChart1"/>
    <dgm:cxn modelId="{5873F32D-F5A8-C544-A61C-07C1C6AF78DA}" type="presOf" srcId="{4D227B02-5265-4FF0-BFD3-D227DEF4E891}" destId="{8D6F5720-1E35-409F-BF1E-E16B26C349A8}" srcOrd="0" destOrd="0" presId="urn:microsoft.com/office/officeart/2005/8/layout/orgChart1"/>
    <dgm:cxn modelId="{D003FB37-9718-4570-8D98-3C3A56BDF531}" srcId="{C3E7AC04-4067-4A4A-B120-8135CA8B8302}" destId="{48EC2EA4-E12F-47C3-9AB0-D039CCBDC566}" srcOrd="3" destOrd="0" parTransId="{DC212E43-D0A9-4ABF-A636-E21C42085C02}" sibTransId="{141B9C1C-1DC3-49AA-B068-E07D493CA3EB}"/>
    <dgm:cxn modelId="{C8700039-1BF6-9D47-B140-4E51ADD95D2D}" type="presOf" srcId="{DC212E43-D0A9-4ABF-A636-E21C42085C02}" destId="{FC9E7D57-DA1D-4752-80BB-406C4E3430B7}" srcOrd="0" destOrd="0" presId="urn:microsoft.com/office/officeart/2005/8/layout/orgChart1"/>
    <dgm:cxn modelId="{E727C83E-2DBA-D54A-9BD5-DEA36BEEA895}" type="presOf" srcId="{7005F3F9-32E8-482B-81E6-435B22443CA9}" destId="{F772AFB1-9C36-46CD-A485-D7F6FBF4F130}" srcOrd="1" destOrd="0" presId="urn:microsoft.com/office/officeart/2005/8/layout/orgChart1"/>
    <dgm:cxn modelId="{216EF342-F79B-B442-8010-5D438343B543}" type="presOf" srcId="{6B13F474-2862-4B86-9CD5-A31DC548FB09}" destId="{E64B718C-59C2-44CA-A5A3-B2FF8D9BA33F}" srcOrd="0" destOrd="0" presId="urn:microsoft.com/office/officeart/2005/8/layout/orgChart1"/>
    <dgm:cxn modelId="{B85FDA43-C85C-924C-B038-31A007D3FBCF}" type="presOf" srcId="{3B7F0BFF-C471-4367-97F3-24C8C48C35D1}" destId="{027AE575-904B-49D6-BAD1-B3B02DE7F406}" srcOrd="0" destOrd="0" presId="urn:microsoft.com/office/officeart/2005/8/layout/orgChart1"/>
    <dgm:cxn modelId="{8BD06546-6D9E-6A49-BF68-C90156F273A1}" type="presOf" srcId="{500DB3C0-10E9-4780-BF2A-13D5909E5DB2}" destId="{3CF230AE-0B09-43DA-9D17-D2C3F7B424E7}" srcOrd="0" destOrd="0" presId="urn:microsoft.com/office/officeart/2005/8/layout/orgChart1"/>
    <dgm:cxn modelId="{EAD8A247-9125-F74E-A109-6E707DF14AB7}" type="presOf" srcId="{41F60424-707A-4F1D-9E70-B874746054E3}" destId="{50C3AC3D-4B16-4969-8836-252AC1A60EB4}" srcOrd="0" destOrd="0" presId="urn:microsoft.com/office/officeart/2005/8/layout/orgChart1"/>
    <dgm:cxn modelId="{E9F13E4B-B050-664B-B901-EFC748D0E9E4}" type="presOf" srcId="{80092458-30C1-4859-80CE-9AD638AEE332}" destId="{CEB861FF-5058-432D-86D7-B5843F0277D6}" srcOrd="1" destOrd="0" presId="urn:microsoft.com/office/officeart/2005/8/layout/orgChart1"/>
    <dgm:cxn modelId="{32F74B4C-2837-104B-8E95-6A181D427279}" type="presOf" srcId="{D967E266-1854-457D-A7FB-67EA68B4CAF2}" destId="{F75C845C-BD3E-4962-B480-18D4B56CDF50}" srcOrd="0" destOrd="0" presId="urn:microsoft.com/office/officeart/2005/8/layout/orgChart1"/>
    <dgm:cxn modelId="{2EE3744F-2B89-764B-8666-14E18F8160B5}" type="presOf" srcId="{173E8665-5C9A-42F4-B2DD-3A641E2EC90E}" destId="{8138AB33-FFA3-497F-AC6C-80A94B295BE7}" srcOrd="0" destOrd="0" presId="urn:microsoft.com/office/officeart/2005/8/layout/orgChart1"/>
    <dgm:cxn modelId="{6047BC50-8C70-1D42-878C-CF08E3BA5014}" type="presOf" srcId="{0D5BA3D5-8C32-424F-A8DB-67FE1D784C58}" destId="{53963424-CCB1-41E9-A762-1A7A8FF4B871}" srcOrd="0" destOrd="0" presId="urn:microsoft.com/office/officeart/2005/8/layout/orgChart1"/>
    <dgm:cxn modelId="{D4AB9156-933B-4A3A-8704-2CC39FA61B29}" srcId="{6E77C26D-DF36-4373-B34D-89781DDBA08D}" destId="{FCA182DB-956B-4752-93BF-2FE28187FAD0}" srcOrd="4" destOrd="0" parTransId="{2F1C30B1-3454-47DC-AA7C-847CA13CC927}" sibTransId="{B2653591-9412-482B-8C14-F002026805DA}"/>
    <dgm:cxn modelId="{A9BB075C-6DCE-7942-86FC-2552B1E0D99E}" type="presOf" srcId="{FCF340A6-7CF2-4731-9ADB-F52C44D5AD15}" destId="{D96EA88B-597D-4ED2-AFE0-0C6C22894BC5}" srcOrd="0" destOrd="0" presId="urn:microsoft.com/office/officeart/2005/8/layout/orgChart1"/>
    <dgm:cxn modelId="{E50B0C5C-2D5A-4B25-A1EE-B7D090C2B74F}" srcId="{C3E7AC04-4067-4A4A-B120-8135CA8B8302}" destId="{4D227B02-5265-4FF0-BFD3-D227DEF4E891}" srcOrd="4" destOrd="0" parTransId="{F4631EF7-FB9A-4B35-8C6C-A06D0DC0ED9C}" sibTransId="{7674BC35-4C9D-414C-B823-A44BA49E86E9}"/>
    <dgm:cxn modelId="{92CE2F5F-8790-3C4F-9D0D-C9EF23528D24}" type="presOf" srcId="{2F1C30B1-3454-47DC-AA7C-847CA13CC927}" destId="{7BA6FA96-E97C-420E-8997-FF846907E38E}" srcOrd="0" destOrd="0" presId="urn:microsoft.com/office/officeart/2005/8/layout/orgChart1"/>
    <dgm:cxn modelId="{9743C760-64AC-2847-A542-3BECB071D581}" type="presOf" srcId="{80092458-30C1-4859-80CE-9AD638AEE332}" destId="{A27AE5DA-3B63-42BB-BC78-EABCBEF63D06}" srcOrd="0" destOrd="0" presId="urn:microsoft.com/office/officeart/2005/8/layout/orgChart1"/>
    <dgm:cxn modelId="{7FE8E661-2A96-405D-9395-FDE13F3496BB}" srcId="{41F60424-707A-4F1D-9E70-B874746054E3}" destId="{80092458-30C1-4859-80CE-9AD638AEE332}" srcOrd="1" destOrd="0" parTransId="{173E8665-5C9A-42F4-B2DD-3A641E2EC90E}" sibTransId="{E3F22AE3-A816-422A-B147-1906B7539269}"/>
    <dgm:cxn modelId="{9529E764-362D-44F8-8B7A-F5E97030E70E}" srcId="{41F60424-707A-4F1D-9E70-B874746054E3}" destId="{6E77C26D-DF36-4373-B34D-89781DDBA08D}" srcOrd="0" destOrd="0" parTransId="{365942C8-B875-4E8E-8B8E-8D2C4D0CE1F5}" sibTransId="{9EC5EA05-FACA-430D-BE58-449C6E4BC704}"/>
    <dgm:cxn modelId="{E9533268-A350-EA43-A57F-2F65F61DA3C8}" type="presOf" srcId="{54618757-E460-4AC8-88A4-F225DCB855FA}" destId="{B14A6916-218F-4E50-9CA6-6E7BABD830A3}" srcOrd="0" destOrd="0" presId="urn:microsoft.com/office/officeart/2005/8/layout/orgChart1"/>
    <dgm:cxn modelId="{A8E04072-E861-4A4D-A292-D58CDAA5528E}" type="presOf" srcId="{6E77C26D-DF36-4373-B34D-89781DDBA08D}" destId="{DA5D6E1C-4704-4296-8ACC-D12089478220}" srcOrd="0" destOrd="0" presId="urn:microsoft.com/office/officeart/2005/8/layout/orgChart1"/>
    <dgm:cxn modelId="{C1497672-687D-6E48-9027-49FCA0CBDE8F}" type="presOf" srcId="{41F60424-707A-4F1D-9E70-B874746054E3}" destId="{5F2D5F4E-20C5-4F2C-A396-53A4EB5832BC}" srcOrd="1" destOrd="0" presId="urn:microsoft.com/office/officeart/2005/8/layout/orgChart1"/>
    <dgm:cxn modelId="{2457C173-AA27-4A47-A379-9F1A8C4875BF}" type="presOf" srcId="{FCA182DB-956B-4752-93BF-2FE28187FAD0}" destId="{4CC6F28B-1009-44D0-80F5-4E253E5930A5}" srcOrd="0" destOrd="0" presId="urn:microsoft.com/office/officeart/2005/8/layout/orgChart1"/>
    <dgm:cxn modelId="{8C77EF74-3D80-F94A-BBC6-87E31F65EA6B}" type="presOf" srcId="{54618757-E460-4AC8-88A4-F225DCB855FA}" destId="{17438268-AE5D-4B00-B1E3-1D05C0F224C0}" srcOrd="1" destOrd="0" presId="urn:microsoft.com/office/officeart/2005/8/layout/orgChart1"/>
    <dgm:cxn modelId="{F6D13B7F-DA1A-4A65-8E61-8A76A173FBE2}" srcId="{3A121BF5-F90C-4B4E-9020-B84D70B5F248}" destId="{FCF340A6-7CF2-4731-9ADB-F52C44D5AD15}" srcOrd="1" destOrd="0" parTransId="{25A70F88-0CD0-4F5F-8C2E-248653F55F87}" sibTransId="{33898762-44C4-4670-8280-BB5FC0CCD809}"/>
    <dgm:cxn modelId="{38AFC58A-59A5-FF43-B048-7A7FE7EDA411}" type="presOf" srcId="{0E36AECB-8B72-4134-972D-8C33193FF651}" destId="{45D86A94-8B07-475A-B4B5-CA44AAA00650}" srcOrd="0" destOrd="0" presId="urn:microsoft.com/office/officeart/2005/8/layout/orgChart1"/>
    <dgm:cxn modelId="{4D3CB68C-7966-4463-AB40-7BED130B6BC1}" srcId="{41F60424-707A-4F1D-9E70-B874746054E3}" destId="{F88CF7F6-A322-4B4C-AD15-19EE3C264982}" srcOrd="2" destOrd="0" parTransId="{500DB3C0-10E9-4780-BF2A-13D5909E5DB2}" sibTransId="{6C341DA8-1883-477A-9E51-AA18C4C3CE9E}"/>
    <dgm:cxn modelId="{CC5EAC94-94BD-4CB2-9AF8-78F62B6D3F47}" srcId="{84CED940-319D-46F5-8B00-C9479705E3EC}" destId="{41F60424-707A-4F1D-9E70-B874746054E3}" srcOrd="0" destOrd="0" parTransId="{D967E266-1854-457D-A7FB-67EA68B4CAF2}" sibTransId="{F71AC975-5511-4B31-B92A-E41CDBD3DFAF}"/>
    <dgm:cxn modelId="{05BDC99B-8FEA-F246-94FF-A735FFFDA60D}" type="presOf" srcId="{EC468827-2F51-41DA-ACDF-DD6E9BBFE722}" destId="{4FF64706-CC55-4D23-A5AC-CD5B024C6628}" srcOrd="1" destOrd="0" presId="urn:microsoft.com/office/officeart/2005/8/layout/orgChart1"/>
    <dgm:cxn modelId="{C48BCD9D-CB23-2C4A-BF87-43DE3057F53B}" type="presOf" srcId="{FCF340A6-7CF2-4731-9ADB-F52C44D5AD15}" destId="{41996349-3984-41CD-85AD-0DC985223018}" srcOrd="1" destOrd="0" presId="urn:microsoft.com/office/officeart/2005/8/layout/orgChart1"/>
    <dgm:cxn modelId="{4F163FA3-4F7A-46CD-84C3-EC5CE8138243}" srcId="{C3E7AC04-4067-4A4A-B120-8135CA8B8302}" destId="{CB2F7B9D-A14F-41F6-963B-C67B5083AFD9}" srcOrd="1" destOrd="0" parTransId="{AA18BEE8-81F7-4568-8CD1-FBF5C93CC7D0}" sibTransId="{9A394892-36FE-4BA2-8A84-B5CF538881DC}"/>
    <dgm:cxn modelId="{197A49AC-CEDD-CD4C-8740-28E3C502F4AE}" type="presOf" srcId="{F88CF7F6-A322-4B4C-AD15-19EE3C264982}" destId="{4730A01B-BA99-4D71-81A5-BB09B227F5C4}" srcOrd="1" destOrd="0" presId="urn:microsoft.com/office/officeart/2005/8/layout/orgChart1"/>
    <dgm:cxn modelId="{F72509B7-69B1-4D8F-8124-53BFA1CB2E70}" srcId="{3A121BF5-F90C-4B4E-9020-B84D70B5F248}" destId="{F9EF233A-83E1-4A48-931E-05AD403CCC83}" srcOrd="2" destOrd="0" parTransId="{3B7F0BFF-C471-4367-97F3-24C8C48C35D1}" sibTransId="{C887024B-17B9-40DA-8AB1-0FF8B6D37FD4}"/>
    <dgm:cxn modelId="{7CE224BF-BD88-0945-8883-FC64A3919A05}" type="presOf" srcId="{6E77C26D-DF36-4373-B34D-89781DDBA08D}" destId="{22F32600-F54A-47E5-B100-F50CAF11D263}" srcOrd="1" destOrd="0" presId="urn:microsoft.com/office/officeart/2005/8/layout/orgChart1"/>
    <dgm:cxn modelId="{ACBBD4C4-1EEC-294B-8653-F4BDE10B7D44}" type="presOf" srcId="{4528B68E-C0C9-4C65-AC4F-249D126887C6}" destId="{BD94913D-4E2F-4742-826E-963BF6663916}" srcOrd="0" destOrd="0" presId="urn:microsoft.com/office/officeart/2005/8/layout/orgChart1"/>
    <dgm:cxn modelId="{4A19DEC4-EBED-4942-A7D0-8D3786E12572}" type="presOf" srcId="{4D227B02-5265-4FF0-BFD3-D227DEF4E891}" destId="{CA6E3C03-65D5-4CAD-AAE8-8B23532F8BF2}" srcOrd="1" destOrd="0" presId="urn:microsoft.com/office/officeart/2005/8/layout/orgChart1"/>
    <dgm:cxn modelId="{5215B8C5-90CA-9349-A93F-9E9E7CEC64BF}" type="presOf" srcId="{FCA182DB-956B-4752-93BF-2FE28187FAD0}" destId="{63FE44C0-967B-4C1D-86F5-DBFC96B289C1}" srcOrd="1" destOrd="0" presId="urn:microsoft.com/office/officeart/2005/8/layout/orgChart1"/>
    <dgm:cxn modelId="{ABC837C7-CB3F-477F-9D0A-C4EDE97DCE36}" srcId="{6E77C26D-DF36-4373-B34D-89781DDBA08D}" destId="{7FC7BBBB-6F6A-482E-B3F1-2F07066AC515}" srcOrd="1" destOrd="0" parTransId="{A4F6E316-30D9-4D77-872B-48E134FA1300}" sibTransId="{5841C538-00C3-418B-AB89-FD3D4F55210F}"/>
    <dgm:cxn modelId="{38C1FCC7-7E9D-8E47-B7BD-88E9E4B7392F}" type="presOf" srcId="{124931F2-58F4-48A0-A30B-B489159942DB}" destId="{0100B89C-0DA1-40BF-AFA2-2D4BC0E64735}" srcOrd="0" destOrd="0" presId="urn:microsoft.com/office/officeart/2005/8/layout/orgChart1"/>
    <dgm:cxn modelId="{9536E2C8-12F2-4893-BCAA-6E2D97C0A3DD}" srcId="{C3E7AC04-4067-4A4A-B120-8135CA8B8302}" destId="{EC468827-2F51-41DA-ACDF-DD6E9BBFE722}" srcOrd="0" destOrd="0" parTransId="{0E36AECB-8B72-4134-972D-8C33193FF651}" sibTransId="{5FA3EE0C-F718-49B8-AD41-C9094ACA922F}"/>
    <dgm:cxn modelId="{DBA08CCC-5725-4F1E-BB74-D5EF2268A4B3}" srcId="{6E77C26D-DF36-4373-B34D-89781DDBA08D}" destId="{7005F3F9-32E8-482B-81E6-435B22443CA9}" srcOrd="3" destOrd="0" parTransId="{2C5C864E-C9A7-47D9-AAAF-82048FBB8BB0}" sibTransId="{7697D3B8-51A8-4416-A778-AF9A95879367}"/>
    <dgm:cxn modelId="{DAC292CF-5222-FA41-AB3E-29EA0BFB6A1A}" type="presOf" srcId="{EB4867E7-DC16-476F-80B0-EB3051BC9EF8}" destId="{68D600D9-DDCC-47D8-AE48-FF703A0D5EAC}" srcOrd="0" destOrd="0" presId="urn:microsoft.com/office/officeart/2005/8/layout/orgChart1"/>
    <dgm:cxn modelId="{A70459D1-5EBB-3A46-A023-C56AFC33D8C5}" type="presOf" srcId="{AEDD296D-37EE-4E44-8C7C-1E733F545E99}" destId="{1867A5C8-7499-4C7A-AEAB-9A72E4830CBE}" srcOrd="1" destOrd="0" presId="urn:microsoft.com/office/officeart/2005/8/layout/orgChart1"/>
    <dgm:cxn modelId="{50829CD8-F93B-4149-ACB5-86C0F1D15DE6}" type="presOf" srcId="{F9EF233A-83E1-4A48-931E-05AD403CCC83}" destId="{E13DD06B-7C61-4660-B8C3-64B8B37C1662}" srcOrd="1" destOrd="0" presId="urn:microsoft.com/office/officeart/2005/8/layout/orgChart1"/>
    <dgm:cxn modelId="{DDF708E1-BC01-5C46-9E77-D56A84D5C7E0}" type="presOf" srcId="{F4631EF7-FB9A-4B35-8C6C-A06D0DC0ED9C}" destId="{D0E33FD8-0651-435D-824B-CAC09F3B5ECE}" srcOrd="0" destOrd="0" presId="urn:microsoft.com/office/officeart/2005/8/layout/orgChart1"/>
    <dgm:cxn modelId="{CD33CAE1-EB40-F043-A6BD-07FA929D5AA9}" type="presOf" srcId="{AEDD296D-37EE-4E44-8C7C-1E733F545E99}" destId="{6ED5592B-7F9D-4B44-8613-FF4B7A679B9A}" srcOrd="0" destOrd="0" presId="urn:microsoft.com/office/officeart/2005/8/layout/orgChart1"/>
    <dgm:cxn modelId="{E83822E9-B565-004E-AA33-8519D5D90E46}" type="presOf" srcId="{84CED940-319D-46F5-8B00-C9479705E3EC}" destId="{B8D875E1-A39C-47D1-BA23-9BA69BD3C180}" srcOrd="0" destOrd="0" presId="urn:microsoft.com/office/officeart/2005/8/layout/orgChart1"/>
    <dgm:cxn modelId="{D5DCFEEC-BE89-9A49-B02E-19A0EBDD2914}" type="presOf" srcId="{A4F6E316-30D9-4D77-872B-48E134FA1300}" destId="{6CBA0CB7-A7A1-4C87-9D78-5C1276AB50E5}" srcOrd="0" destOrd="0" presId="urn:microsoft.com/office/officeart/2005/8/layout/orgChart1"/>
    <dgm:cxn modelId="{C810FFED-4D88-4D2F-8AA4-F50DFD7DE44E}" srcId="{3A121BF5-F90C-4B4E-9020-B84D70B5F248}" destId="{C3E7AC04-4067-4A4A-B120-8135CA8B8302}" srcOrd="0" destOrd="0" parTransId="{07FD5328-40EC-4F21-949F-80497A245B87}" sibTransId="{AF083BFF-EE36-4370-8356-8BFD243A9D98}"/>
    <dgm:cxn modelId="{55F07DF2-4051-2D47-AA09-8B40C2D11D20}" type="presOf" srcId="{84CED940-319D-46F5-8B00-C9479705E3EC}" destId="{FF6C1A27-BD38-4EE2-A961-730C5B2C44FE}" srcOrd="1" destOrd="0" presId="urn:microsoft.com/office/officeart/2005/8/layout/orgChart1"/>
    <dgm:cxn modelId="{32B8E4F2-53A8-A546-935B-1A7C84AC54B0}" type="presOf" srcId="{C3E7AC04-4067-4A4A-B120-8135CA8B8302}" destId="{90502999-D7CC-4DB2-8A17-0B3E55B780CD}" srcOrd="0" destOrd="0" presId="urn:microsoft.com/office/officeart/2005/8/layout/orgChart1"/>
    <dgm:cxn modelId="{7F1ED4F3-D788-004C-8CB5-7FA34B68E93E}" type="presOf" srcId="{32A23948-C49F-4B67-A0E5-59E8A3DC85B6}" destId="{D95E19CA-260F-4F7A-9AE9-CD11B5B6F641}" srcOrd="0" destOrd="0" presId="urn:microsoft.com/office/officeart/2005/8/layout/orgChart1"/>
    <dgm:cxn modelId="{D3F231F8-369D-8741-998D-8A2A8CD35BF6}" type="presOf" srcId="{48EC2EA4-E12F-47C3-9AB0-D039CCBDC566}" destId="{63823D23-F992-4B5C-BD4E-02D282FCCD19}" srcOrd="1" destOrd="0" presId="urn:microsoft.com/office/officeart/2005/8/layout/orgChart1"/>
    <dgm:cxn modelId="{F2606BFA-B90E-4A41-B752-BDEFA76020D9}" type="presOf" srcId="{2C5C864E-C9A7-47D9-AAAF-82048FBB8BB0}" destId="{0459C257-1327-41E7-BA43-8FCD16923291}" srcOrd="0" destOrd="0" presId="urn:microsoft.com/office/officeart/2005/8/layout/orgChart1"/>
    <dgm:cxn modelId="{B10141FE-6432-8B4B-9D6F-99CC076220F5}" type="presOf" srcId="{7FC7BBBB-6F6A-482E-B3F1-2F07066AC515}" destId="{C43737E6-3B12-490A-97C1-8538EDF1401D}" srcOrd="0" destOrd="0" presId="urn:microsoft.com/office/officeart/2005/8/layout/orgChart1"/>
    <dgm:cxn modelId="{F4A9CAFE-6B1F-4E41-8FB9-449DD2FD2D09}" type="presOf" srcId="{25A70F88-0CD0-4F5F-8C2E-248653F55F87}" destId="{458C9218-57EE-451F-8ED9-A00AFF9AA798}" srcOrd="0" destOrd="0" presId="urn:microsoft.com/office/officeart/2005/8/layout/orgChart1"/>
    <dgm:cxn modelId="{B61987FF-AA84-4090-A607-68067DF25182}" srcId="{84CED940-319D-46F5-8B00-C9479705E3EC}" destId="{3A121BF5-F90C-4B4E-9020-B84D70B5F248}" srcOrd="1" destOrd="0" parTransId="{32A23948-C49F-4B67-A0E5-59E8A3DC85B6}" sibTransId="{01F3E2C1-84D6-4AB2-80BC-3CC5396024EC}"/>
    <dgm:cxn modelId="{2D56D482-553A-A148-A722-245B981E7730}" type="presParOf" srcId="{E64B718C-59C2-44CA-A5A3-B2FF8D9BA33F}" destId="{A673A9E7-F08E-40F2-A7F5-5DD0787AA4EB}" srcOrd="0" destOrd="0" presId="urn:microsoft.com/office/officeart/2005/8/layout/orgChart1"/>
    <dgm:cxn modelId="{3BBFB406-8131-0541-85F3-D95B2D908019}" type="presParOf" srcId="{A673A9E7-F08E-40F2-A7F5-5DD0787AA4EB}" destId="{FA59386A-24FF-4D6A-AC37-CEFCDE21EA7F}" srcOrd="0" destOrd="0" presId="urn:microsoft.com/office/officeart/2005/8/layout/orgChart1"/>
    <dgm:cxn modelId="{CB815149-896A-5641-815A-B881A8D55EF3}" type="presParOf" srcId="{FA59386A-24FF-4D6A-AC37-CEFCDE21EA7F}" destId="{B8D875E1-A39C-47D1-BA23-9BA69BD3C180}" srcOrd="0" destOrd="0" presId="urn:microsoft.com/office/officeart/2005/8/layout/orgChart1"/>
    <dgm:cxn modelId="{91A79EE2-E709-034C-84CC-ED00B9F78E48}" type="presParOf" srcId="{FA59386A-24FF-4D6A-AC37-CEFCDE21EA7F}" destId="{FF6C1A27-BD38-4EE2-A961-730C5B2C44FE}" srcOrd="1" destOrd="0" presId="urn:microsoft.com/office/officeart/2005/8/layout/orgChart1"/>
    <dgm:cxn modelId="{7F1B6A45-E46D-0C45-8CA0-3DA5B4FF5905}" type="presParOf" srcId="{A673A9E7-F08E-40F2-A7F5-5DD0787AA4EB}" destId="{3958D352-F8E5-4523-8F65-53BB18F069AD}" srcOrd="1" destOrd="0" presId="urn:microsoft.com/office/officeart/2005/8/layout/orgChart1"/>
    <dgm:cxn modelId="{793B6935-B7D2-9D40-9D2C-C9A94B15FB52}" type="presParOf" srcId="{3958D352-F8E5-4523-8F65-53BB18F069AD}" destId="{F75C845C-BD3E-4962-B480-18D4B56CDF50}" srcOrd="0" destOrd="0" presId="urn:microsoft.com/office/officeart/2005/8/layout/orgChart1"/>
    <dgm:cxn modelId="{C24731E6-1AD8-1248-8A94-CEB52DDADE1D}" type="presParOf" srcId="{3958D352-F8E5-4523-8F65-53BB18F069AD}" destId="{6A7248E7-B716-48BB-8156-F92DB754520A}" srcOrd="1" destOrd="0" presId="urn:microsoft.com/office/officeart/2005/8/layout/orgChart1"/>
    <dgm:cxn modelId="{2E4C9739-8530-2E4E-B8DB-716E23A7643B}" type="presParOf" srcId="{6A7248E7-B716-48BB-8156-F92DB754520A}" destId="{8AB912B9-7BEC-4153-961C-89C789E32B03}" srcOrd="0" destOrd="0" presId="urn:microsoft.com/office/officeart/2005/8/layout/orgChart1"/>
    <dgm:cxn modelId="{D9F67C23-1B29-4F4F-BC5E-CA34FB46468B}" type="presParOf" srcId="{8AB912B9-7BEC-4153-961C-89C789E32B03}" destId="{50C3AC3D-4B16-4969-8836-252AC1A60EB4}" srcOrd="0" destOrd="0" presId="urn:microsoft.com/office/officeart/2005/8/layout/orgChart1"/>
    <dgm:cxn modelId="{5B6B5356-A7AE-2E4F-B717-4DC16E0C13A1}" type="presParOf" srcId="{8AB912B9-7BEC-4153-961C-89C789E32B03}" destId="{5F2D5F4E-20C5-4F2C-A396-53A4EB5832BC}" srcOrd="1" destOrd="0" presId="urn:microsoft.com/office/officeart/2005/8/layout/orgChart1"/>
    <dgm:cxn modelId="{B327F616-6388-3B44-835A-7DE219A8DBEB}" type="presParOf" srcId="{6A7248E7-B716-48BB-8156-F92DB754520A}" destId="{C2BBB67E-C912-4DDA-B0E7-18E7E2F6F836}" srcOrd="1" destOrd="0" presId="urn:microsoft.com/office/officeart/2005/8/layout/orgChart1"/>
    <dgm:cxn modelId="{E1164C2A-234B-3147-A745-7358FC149432}" type="presParOf" srcId="{C2BBB67E-C912-4DDA-B0E7-18E7E2F6F836}" destId="{6D0FD4DD-C63D-44EC-99B8-05154C35AE73}" srcOrd="0" destOrd="0" presId="urn:microsoft.com/office/officeart/2005/8/layout/orgChart1"/>
    <dgm:cxn modelId="{9BB26FD9-2581-2F41-8755-EE87D5DF47A0}" type="presParOf" srcId="{C2BBB67E-C912-4DDA-B0E7-18E7E2F6F836}" destId="{F3E7C06F-897E-43EF-887E-0A01230FF1D9}" srcOrd="1" destOrd="0" presId="urn:microsoft.com/office/officeart/2005/8/layout/orgChart1"/>
    <dgm:cxn modelId="{1681332D-4C34-B04C-BF30-20FC47E2F793}" type="presParOf" srcId="{F3E7C06F-897E-43EF-887E-0A01230FF1D9}" destId="{CD6CEA63-F5A6-492F-9EE7-752718D4B074}" srcOrd="0" destOrd="0" presId="urn:microsoft.com/office/officeart/2005/8/layout/orgChart1"/>
    <dgm:cxn modelId="{F66AB832-3F23-0740-B34F-2B5F1C4BCDE0}" type="presParOf" srcId="{CD6CEA63-F5A6-492F-9EE7-752718D4B074}" destId="{DA5D6E1C-4704-4296-8ACC-D12089478220}" srcOrd="0" destOrd="0" presId="urn:microsoft.com/office/officeart/2005/8/layout/orgChart1"/>
    <dgm:cxn modelId="{4557C830-0A27-2D4E-B0EE-CB70C414485C}" type="presParOf" srcId="{CD6CEA63-F5A6-492F-9EE7-752718D4B074}" destId="{22F32600-F54A-47E5-B100-F50CAF11D263}" srcOrd="1" destOrd="0" presId="urn:microsoft.com/office/officeart/2005/8/layout/orgChart1"/>
    <dgm:cxn modelId="{3550A6FA-BE92-8D48-BCEC-47C9C4C91C22}" type="presParOf" srcId="{F3E7C06F-897E-43EF-887E-0A01230FF1D9}" destId="{AE847F36-00B1-4D8E-8168-CC5EDD445DBC}" srcOrd="1" destOrd="0" presId="urn:microsoft.com/office/officeart/2005/8/layout/orgChart1"/>
    <dgm:cxn modelId="{F781F816-68A9-6B4C-B34E-BA55ADC94831}" type="presParOf" srcId="{AE847F36-00B1-4D8E-8168-CC5EDD445DBC}" destId="{53963424-CCB1-41E9-A762-1A7A8FF4B871}" srcOrd="0" destOrd="0" presId="urn:microsoft.com/office/officeart/2005/8/layout/orgChart1"/>
    <dgm:cxn modelId="{CF993377-500F-6D4C-AB64-47D899509B5F}" type="presParOf" srcId="{AE847F36-00B1-4D8E-8168-CC5EDD445DBC}" destId="{C892BE52-2311-420B-A448-FDB9AD28A862}" srcOrd="1" destOrd="0" presId="urn:microsoft.com/office/officeart/2005/8/layout/orgChart1"/>
    <dgm:cxn modelId="{F3FAF70D-A0C8-654B-B74E-224A1B687C47}" type="presParOf" srcId="{C892BE52-2311-420B-A448-FDB9AD28A862}" destId="{00617338-A210-49DA-B910-659562E132EC}" srcOrd="0" destOrd="0" presId="urn:microsoft.com/office/officeart/2005/8/layout/orgChart1"/>
    <dgm:cxn modelId="{4B22A1ED-5205-A345-BC00-E67F8171DF20}" type="presParOf" srcId="{00617338-A210-49DA-B910-659562E132EC}" destId="{0100B89C-0DA1-40BF-AFA2-2D4BC0E64735}" srcOrd="0" destOrd="0" presId="urn:microsoft.com/office/officeart/2005/8/layout/orgChart1"/>
    <dgm:cxn modelId="{FE9273CA-635B-A049-B79C-F02CC21153B9}" type="presParOf" srcId="{00617338-A210-49DA-B910-659562E132EC}" destId="{9B198E0D-4A8E-406A-9A74-3E771529EA43}" srcOrd="1" destOrd="0" presId="urn:microsoft.com/office/officeart/2005/8/layout/orgChart1"/>
    <dgm:cxn modelId="{AFD912F5-F70A-9743-86C3-127FC72C9023}" type="presParOf" srcId="{C892BE52-2311-420B-A448-FDB9AD28A862}" destId="{361EF657-E376-4E85-AAD0-4FE52A4673E8}" srcOrd="1" destOrd="0" presId="urn:microsoft.com/office/officeart/2005/8/layout/orgChart1"/>
    <dgm:cxn modelId="{BF6BE5BE-1254-DB4A-9F1E-2C092F008B74}" type="presParOf" srcId="{C892BE52-2311-420B-A448-FDB9AD28A862}" destId="{BC7D2FE9-9D8D-484F-BE09-EF99CEB7353B}" srcOrd="2" destOrd="0" presId="urn:microsoft.com/office/officeart/2005/8/layout/orgChart1"/>
    <dgm:cxn modelId="{5857678B-ACA9-FE4D-A067-48924C7A2ADA}" type="presParOf" srcId="{AE847F36-00B1-4D8E-8168-CC5EDD445DBC}" destId="{6CBA0CB7-A7A1-4C87-9D78-5C1276AB50E5}" srcOrd="2" destOrd="0" presId="urn:microsoft.com/office/officeart/2005/8/layout/orgChart1"/>
    <dgm:cxn modelId="{F295D596-CA07-334A-BDE0-35D5286A4E3C}" type="presParOf" srcId="{AE847F36-00B1-4D8E-8168-CC5EDD445DBC}" destId="{AAD72BED-4111-4AD9-BE1D-83438DB5964A}" srcOrd="3" destOrd="0" presId="urn:microsoft.com/office/officeart/2005/8/layout/orgChart1"/>
    <dgm:cxn modelId="{CBBE59D1-C75F-8741-8663-055A321A9CEE}" type="presParOf" srcId="{AAD72BED-4111-4AD9-BE1D-83438DB5964A}" destId="{AF98F340-2B99-4CFA-AEAE-40F395FF1144}" srcOrd="0" destOrd="0" presId="urn:microsoft.com/office/officeart/2005/8/layout/orgChart1"/>
    <dgm:cxn modelId="{BB383956-8C64-8E4B-BBC1-5D23CFFE8431}" type="presParOf" srcId="{AF98F340-2B99-4CFA-AEAE-40F395FF1144}" destId="{C43737E6-3B12-490A-97C1-8538EDF1401D}" srcOrd="0" destOrd="0" presId="urn:microsoft.com/office/officeart/2005/8/layout/orgChart1"/>
    <dgm:cxn modelId="{FB491BDA-4AF9-8E4A-81F7-508E77D7D390}" type="presParOf" srcId="{AF98F340-2B99-4CFA-AEAE-40F395FF1144}" destId="{65430636-19A8-411D-A3AE-5C4D0B28EDB6}" srcOrd="1" destOrd="0" presId="urn:microsoft.com/office/officeart/2005/8/layout/orgChart1"/>
    <dgm:cxn modelId="{2E7860BB-F03F-8841-A1E5-C146AFE4E9DC}" type="presParOf" srcId="{AAD72BED-4111-4AD9-BE1D-83438DB5964A}" destId="{1210050B-4A13-4532-946D-9207F115E24E}" srcOrd="1" destOrd="0" presId="urn:microsoft.com/office/officeart/2005/8/layout/orgChart1"/>
    <dgm:cxn modelId="{CEF4DF95-6ACF-AC41-9BC2-C575805BB6E8}" type="presParOf" srcId="{AAD72BED-4111-4AD9-BE1D-83438DB5964A}" destId="{FE8D5D76-5C2C-47F4-80BF-9CFFA93E3FE2}" srcOrd="2" destOrd="0" presId="urn:microsoft.com/office/officeart/2005/8/layout/orgChart1"/>
    <dgm:cxn modelId="{3CCF6B8A-66F6-4F4E-92E0-67DE4A0FCED3}" type="presParOf" srcId="{AE847F36-00B1-4D8E-8168-CC5EDD445DBC}" destId="{68D600D9-DDCC-47D8-AE48-FF703A0D5EAC}" srcOrd="4" destOrd="0" presId="urn:microsoft.com/office/officeart/2005/8/layout/orgChart1"/>
    <dgm:cxn modelId="{FB794B2C-32A7-5A46-8A6B-419C7BD741E8}" type="presParOf" srcId="{AE847F36-00B1-4D8E-8168-CC5EDD445DBC}" destId="{1D30BF69-7A00-4AA0-8AE3-79CCD4E188FA}" srcOrd="5" destOrd="0" presId="urn:microsoft.com/office/officeart/2005/8/layout/orgChart1"/>
    <dgm:cxn modelId="{E17D0CDC-66EA-4C4B-9319-8EEC70164008}" type="presParOf" srcId="{1D30BF69-7A00-4AA0-8AE3-79CCD4E188FA}" destId="{704D5000-CFEA-44F1-A200-6251EB3BF159}" srcOrd="0" destOrd="0" presId="urn:microsoft.com/office/officeart/2005/8/layout/orgChart1"/>
    <dgm:cxn modelId="{2D4530DA-2507-B943-9AEF-91F27A126DD8}" type="presParOf" srcId="{704D5000-CFEA-44F1-A200-6251EB3BF159}" destId="{6ED5592B-7F9D-4B44-8613-FF4B7A679B9A}" srcOrd="0" destOrd="0" presId="urn:microsoft.com/office/officeart/2005/8/layout/orgChart1"/>
    <dgm:cxn modelId="{0A1493E2-1EEA-1742-AB01-D3D66FBBEC00}" type="presParOf" srcId="{704D5000-CFEA-44F1-A200-6251EB3BF159}" destId="{1867A5C8-7499-4C7A-AEAB-9A72E4830CBE}" srcOrd="1" destOrd="0" presId="urn:microsoft.com/office/officeart/2005/8/layout/orgChart1"/>
    <dgm:cxn modelId="{78EDB16F-4EF0-654F-AC7B-A4D3AAAB6C85}" type="presParOf" srcId="{1D30BF69-7A00-4AA0-8AE3-79CCD4E188FA}" destId="{C41E7351-4F89-49B1-BC33-BF1C56F8BFF5}" srcOrd="1" destOrd="0" presId="urn:microsoft.com/office/officeart/2005/8/layout/orgChart1"/>
    <dgm:cxn modelId="{8F7339A0-758A-464B-9556-4639EF7A2408}" type="presParOf" srcId="{1D30BF69-7A00-4AA0-8AE3-79CCD4E188FA}" destId="{A5253DB4-78EE-4109-AB48-E8A5D646BAF0}" srcOrd="2" destOrd="0" presId="urn:microsoft.com/office/officeart/2005/8/layout/orgChart1"/>
    <dgm:cxn modelId="{A15BFE86-FAF6-FA4D-9B87-03A613FCF15F}" type="presParOf" srcId="{AE847F36-00B1-4D8E-8168-CC5EDD445DBC}" destId="{0459C257-1327-41E7-BA43-8FCD16923291}" srcOrd="6" destOrd="0" presId="urn:microsoft.com/office/officeart/2005/8/layout/orgChart1"/>
    <dgm:cxn modelId="{4BD4A9E7-20AF-2946-A3ED-2DF3A65304E0}" type="presParOf" srcId="{AE847F36-00B1-4D8E-8168-CC5EDD445DBC}" destId="{054ED5A0-6962-4958-BBA8-9C416C601D17}" srcOrd="7" destOrd="0" presId="urn:microsoft.com/office/officeart/2005/8/layout/orgChart1"/>
    <dgm:cxn modelId="{9650EF53-062A-6F4C-9CAC-3789B5FF1996}" type="presParOf" srcId="{054ED5A0-6962-4958-BBA8-9C416C601D17}" destId="{4A8425C3-86E7-44CE-8BA5-1F52A7788014}" srcOrd="0" destOrd="0" presId="urn:microsoft.com/office/officeart/2005/8/layout/orgChart1"/>
    <dgm:cxn modelId="{8F322168-4151-CC41-8F45-432DBA946D9C}" type="presParOf" srcId="{4A8425C3-86E7-44CE-8BA5-1F52A7788014}" destId="{883383BA-3E62-4EE5-80EF-929E56FE702E}" srcOrd="0" destOrd="0" presId="urn:microsoft.com/office/officeart/2005/8/layout/orgChart1"/>
    <dgm:cxn modelId="{21F78CAA-E244-594E-BC7B-952C27535A0F}" type="presParOf" srcId="{4A8425C3-86E7-44CE-8BA5-1F52A7788014}" destId="{F772AFB1-9C36-46CD-A485-D7F6FBF4F130}" srcOrd="1" destOrd="0" presId="urn:microsoft.com/office/officeart/2005/8/layout/orgChart1"/>
    <dgm:cxn modelId="{3E78C1D0-A90B-D347-8BF3-391B253E7491}" type="presParOf" srcId="{054ED5A0-6962-4958-BBA8-9C416C601D17}" destId="{3639F428-0D8A-459E-B995-7EE788CD63C9}" srcOrd="1" destOrd="0" presId="urn:microsoft.com/office/officeart/2005/8/layout/orgChart1"/>
    <dgm:cxn modelId="{B81A90D9-5FBD-1149-8BDC-741D55B7BD7C}" type="presParOf" srcId="{054ED5A0-6962-4958-BBA8-9C416C601D17}" destId="{C11897E5-4B66-436D-905B-FC7043B1AE6A}" srcOrd="2" destOrd="0" presId="urn:microsoft.com/office/officeart/2005/8/layout/orgChart1"/>
    <dgm:cxn modelId="{67B72E5B-04F4-B64E-ACA9-BB4B0BC7E186}" type="presParOf" srcId="{AE847F36-00B1-4D8E-8168-CC5EDD445DBC}" destId="{7BA6FA96-E97C-420E-8997-FF846907E38E}" srcOrd="8" destOrd="0" presId="urn:microsoft.com/office/officeart/2005/8/layout/orgChart1"/>
    <dgm:cxn modelId="{2C5571D3-B2D2-9F42-A091-9438AC58042C}" type="presParOf" srcId="{AE847F36-00B1-4D8E-8168-CC5EDD445DBC}" destId="{DF6AE057-AEA8-4479-ADE0-09CA05ACFDCF}" srcOrd="9" destOrd="0" presId="urn:microsoft.com/office/officeart/2005/8/layout/orgChart1"/>
    <dgm:cxn modelId="{77E7650C-C4F9-6949-A9E2-A2C07B08F494}" type="presParOf" srcId="{DF6AE057-AEA8-4479-ADE0-09CA05ACFDCF}" destId="{F6C62981-A80F-4021-AE00-4422B852FA59}" srcOrd="0" destOrd="0" presId="urn:microsoft.com/office/officeart/2005/8/layout/orgChart1"/>
    <dgm:cxn modelId="{1A3F8B39-549A-CF40-97A9-8AEBF734B650}" type="presParOf" srcId="{F6C62981-A80F-4021-AE00-4422B852FA59}" destId="{4CC6F28B-1009-44D0-80F5-4E253E5930A5}" srcOrd="0" destOrd="0" presId="urn:microsoft.com/office/officeart/2005/8/layout/orgChart1"/>
    <dgm:cxn modelId="{4CCCBDDA-5549-5F4B-ABA3-555E8A867057}" type="presParOf" srcId="{F6C62981-A80F-4021-AE00-4422B852FA59}" destId="{63FE44C0-967B-4C1D-86F5-DBFC96B289C1}" srcOrd="1" destOrd="0" presId="urn:microsoft.com/office/officeart/2005/8/layout/orgChart1"/>
    <dgm:cxn modelId="{485FB7B4-14C5-4F40-B7BB-4981351C5CC8}" type="presParOf" srcId="{DF6AE057-AEA8-4479-ADE0-09CA05ACFDCF}" destId="{9D309DA9-FDB6-4300-B585-E97B62F25F86}" srcOrd="1" destOrd="0" presId="urn:microsoft.com/office/officeart/2005/8/layout/orgChart1"/>
    <dgm:cxn modelId="{BCC4F577-DC66-F74D-82C2-C0FFBC2A0DFB}" type="presParOf" srcId="{DF6AE057-AEA8-4479-ADE0-09CA05ACFDCF}" destId="{0BE4841D-9060-40C7-83C0-80B5BE457F65}" srcOrd="2" destOrd="0" presId="urn:microsoft.com/office/officeart/2005/8/layout/orgChart1"/>
    <dgm:cxn modelId="{2FEE5C75-41DC-F140-AC15-B4DA2866FC17}" type="presParOf" srcId="{F3E7C06F-897E-43EF-887E-0A01230FF1D9}" destId="{8D1B6DCA-3093-48E7-88D9-DA464E4863E5}" srcOrd="2" destOrd="0" presId="urn:microsoft.com/office/officeart/2005/8/layout/orgChart1"/>
    <dgm:cxn modelId="{A895FD58-35FA-FB4D-B760-66276F766D9E}" type="presParOf" srcId="{C2BBB67E-C912-4DDA-B0E7-18E7E2F6F836}" destId="{8138AB33-FFA3-497F-AC6C-80A94B295BE7}" srcOrd="2" destOrd="0" presId="urn:microsoft.com/office/officeart/2005/8/layout/orgChart1"/>
    <dgm:cxn modelId="{62DD5ED0-58F4-C049-A05C-3B76AE5F0CA8}" type="presParOf" srcId="{C2BBB67E-C912-4DDA-B0E7-18E7E2F6F836}" destId="{3FF90675-0152-4CE1-A016-EA8CC962825D}" srcOrd="3" destOrd="0" presId="urn:microsoft.com/office/officeart/2005/8/layout/orgChart1"/>
    <dgm:cxn modelId="{1133E765-C0C0-214E-912B-762FC9709B2C}" type="presParOf" srcId="{3FF90675-0152-4CE1-A016-EA8CC962825D}" destId="{D4EB9FF2-60C8-4E6B-A4F8-4ABC061D800A}" srcOrd="0" destOrd="0" presId="urn:microsoft.com/office/officeart/2005/8/layout/orgChart1"/>
    <dgm:cxn modelId="{0DC01E6D-C852-C04D-BFBB-8B58CCB8B1C9}" type="presParOf" srcId="{D4EB9FF2-60C8-4E6B-A4F8-4ABC061D800A}" destId="{A27AE5DA-3B63-42BB-BC78-EABCBEF63D06}" srcOrd="0" destOrd="0" presId="urn:microsoft.com/office/officeart/2005/8/layout/orgChart1"/>
    <dgm:cxn modelId="{C41C3A07-4C07-794C-8DF8-C34532FC45B2}" type="presParOf" srcId="{D4EB9FF2-60C8-4E6B-A4F8-4ABC061D800A}" destId="{CEB861FF-5058-432D-86D7-B5843F0277D6}" srcOrd="1" destOrd="0" presId="urn:microsoft.com/office/officeart/2005/8/layout/orgChart1"/>
    <dgm:cxn modelId="{C7309F97-6240-AD4A-A802-3B09271D6A14}" type="presParOf" srcId="{3FF90675-0152-4CE1-A016-EA8CC962825D}" destId="{144FA297-769A-4E0E-BC43-599A084CD4C6}" srcOrd="1" destOrd="0" presId="urn:microsoft.com/office/officeart/2005/8/layout/orgChart1"/>
    <dgm:cxn modelId="{E2E984E7-7964-7941-A0FB-666E7A5D8B83}" type="presParOf" srcId="{3FF90675-0152-4CE1-A016-EA8CC962825D}" destId="{D0AF15FA-DC87-412F-A88D-5060521B880F}" srcOrd="2" destOrd="0" presId="urn:microsoft.com/office/officeart/2005/8/layout/orgChart1"/>
    <dgm:cxn modelId="{EA650C56-2B4C-9D4C-9F16-3000F59FC5A8}" type="presParOf" srcId="{C2BBB67E-C912-4DDA-B0E7-18E7E2F6F836}" destId="{3CF230AE-0B09-43DA-9D17-D2C3F7B424E7}" srcOrd="4" destOrd="0" presId="urn:microsoft.com/office/officeart/2005/8/layout/orgChart1"/>
    <dgm:cxn modelId="{204BA356-E4A2-5048-B3C1-3C5F4FD180A3}" type="presParOf" srcId="{C2BBB67E-C912-4DDA-B0E7-18E7E2F6F836}" destId="{456D40AD-0594-4278-9B56-F26026B8C678}" srcOrd="5" destOrd="0" presId="urn:microsoft.com/office/officeart/2005/8/layout/orgChart1"/>
    <dgm:cxn modelId="{8BB6A30D-F30D-F44E-B88B-D2460E635776}" type="presParOf" srcId="{456D40AD-0594-4278-9B56-F26026B8C678}" destId="{DCF4C578-B907-4A97-A112-296E27CA8216}" srcOrd="0" destOrd="0" presId="urn:microsoft.com/office/officeart/2005/8/layout/orgChart1"/>
    <dgm:cxn modelId="{E1A63CB4-C106-EF4A-8DCF-EF62DBB24264}" type="presParOf" srcId="{DCF4C578-B907-4A97-A112-296E27CA8216}" destId="{B00276E9-B2E2-482D-BA5D-87711AC660A4}" srcOrd="0" destOrd="0" presId="urn:microsoft.com/office/officeart/2005/8/layout/orgChart1"/>
    <dgm:cxn modelId="{A6E3500B-7881-2F4C-9F34-95CDFCB89FE0}" type="presParOf" srcId="{DCF4C578-B907-4A97-A112-296E27CA8216}" destId="{4730A01B-BA99-4D71-81A5-BB09B227F5C4}" srcOrd="1" destOrd="0" presId="urn:microsoft.com/office/officeart/2005/8/layout/orgChart1"/>
    <dgm:cxn modelId="{4F9064DC-B1D9-4040-AD68-81B01A141425}" type="presParOf" srcId="{456D40AD-0594-4278-9B56-F26026B8C678}" destId="{8208820B-D487-456A-A0AD-A1F7A9FE3EB3}" srcOrd="1" destOrd="0" presId="urn:microsoft.com/office/officeart/2005/8/layout/orgChart1"/>
    <dgm:cxn modelId="{D76C3FF8-0C71-E24D-8E36-4FA9BE984AC1}" type="presParOf" srcId="{456D40AD-0594-4278-9B56-F26026B8C678}" destId="{A8045402-453A-4F06-BDDF-CBC1BFB13D56}" srcOrd="2" destOrd="0" presId="urn:microsoft.com/office/officeart/2005/8/layout/orgChart1"/>
    <dgm:cxn modelId="{4373D414-4EFE-5741-8AA3-55CDC8492E60}" type="presParOf" srcId="{6A7248E7-B716-48BB-8156-F92DB754520A}" destId="{E0633A0C-4291-4459-BB8E-C045CD65B431}" srcOrd="2" destOrd="0" presId="urn:microsoft.com/office/officeart/2005/8/layout/orgChart1"/>
    <dgm:cxn modelId="{749CE804-50CC-7A41-82A0-D9AADDAF241B}" type="presParOf" srcId="{3958D352-F8E5-4523-8F65-53BB18F069AD}" destId="{D95E19CA-260F-4F7A-9AE9-CD11B5B6F641}" srcOrd="2" destOrd="0" presId="urn:microsoft.com/office/officeart/2005/8/layout/orgChart1"/>
    <dgm:cxn modelId="{FAEBE384-DC20-264F-B17E-2FC90B4F759B}" type="presParOf" srcId="{3958D352-F8E5-4523-8F65-53BB18F069AD}" destId="{D26A6C4C-C31D-4F71-A12B-A179A65122A9}" srcOrd="3" destOrd="0" presId="urn:microsoft.com/office/officeart/2005/8/layout/orgChart1"/>
    <dgm:cxn modelId="{92086C86-C579-6B4B-9709-7B7643CD0360}" type="presParOf" srcId="{D26A6C4C-C31D-4F71-A12B-A179A65122A9}" destId="{1B10B78D-54E2-4298-A6D6-28EFDFC8FFD6}" srcOrd="0" destOrd="0" presId="urn:microsoft.com/office/officeart/2005/8/layout/orgChart1"/>
    <dgm:cxn modelId="{18DB0229-455A-9A4C-9191-E41B02EA7426}" type="presParOf" srcId="{1B10B78D-54E2-4298-A6D6-28EFDFC8FFD6}" destId="{A6E90D8F-262D-4BCE-8CF8-49BF693C89F4}" srcOrd="0" destOrd="0" presId="urn:microsoft.com/office/officeart/2005/8/layout/orgChart1"/>
    <dgm:cxn modelId="{F6BE4267-A1C9-F843-ADDA-92F079487B61}" type="presParOf" srcId="{1B10B78D-54E2-4298-A6D6-28EFDFC8FFD6}" destId="{CDC64F47-3905-477C-8FEF-1F23D7F1A011}" srcOrd="1" destOrd="0" presId="urn:microsoft.com/office/officeart/2005/8/layout/orgChart1"/>
    <dgm:cxn modelId="{29D4917A-3A2F-0346-AC64-2221D8216976}" type="presParOf" srcId="{D26A6C4C-C31D-4F71-A12B-A179A65122A9}" destId="{45D4B568-893F-4E81-8A46-00CFD5C3DC3E}" srcOrd="1" destOrd="0" presId="urn:microsoft.com/office/officeart/2005/8/layout/orgChart1"/>
    <dgm:cxn modelId="{B136A319-AD69-A14D-AE8A-96F8ED80A3B4}" type="presParOf" srcId="{45D4B568-893F-4E81-8A46-00CFD5C3DC3E}" destId="{BAF59C6A-2099-4754-8E98-4FD7766D4776}" srcOrd="0" destOrd="0" presId="urn:microsoft.com/office/officeart/2005/8/layout/orgChart1"/>
    <dgm:cxn modelId="{98B8A5BE-7955-D94F-86A3-4EB5E53D4DC6}" type="presParOf" srcId="{45D4B568-893F-4E81-8A46-00CFD5C3DC3E}" destId="{2B8BA5C4-CC21-45DB-AB08-C1F2D0B6EDB7}" srcOrd="1" destOrd="0" presId="urn:microsoft.com/office/officeart/2005/8/layout/orgChart1"/>
    <dgm:cxn modelId="{9E4280D8-86E3-FC42-A3C1-C7B87FAB7C9A}" type="presParOf" srcId="{2B8BA5C4-CC21-45DB-AB08-C1F2D0B6EDB7}" destId="{73C23925-C084-4479-A623-890C6729F7F5}" srcOrd="0" destOrd="0" presId="urn:microsoft.com/office/officeart/2005/8/layout/orgChart1"/>
    <dgm:cxn modelId="{D61EE043-6E96-024A-9E62-F2EF80E75B9D}" type="presParOf" srcId="{73C23925-C084-4479-A623-890C6729F7F5}" destId="{90502999-D7CC-4DB2-8A17-0B3E55B780CD}" srcOrd="0" destOrd="0" presId="urn:microsoft.com/office/officeart/2005/8/layout/orgChart1"/>
    <dgm:cxn modelId="{CF93B300-6278-4542-B110-5693A628EE22}" type="presParOf" srcId="{73C23925-C084-4479-A623-890C6729F7F5}" destId="{4313FB0E-716B-4590-97E1-4CCCBAA9F25E}" srcOrd="1" destOrd="0" presId="urn:microsoft.com/office/officeart/2005/8/layout/orgChart1"/>
    <dgm:cxn modelId="{EBBC64F7-DDA9-5545-99DD-A46EE24757B3}" type="presParOf" srcId="{2B8BA5C4-CC21-45DB-AB08-C1F2D0B6EDB7}" destId="{5001A05C-CAE0-41FA-8265-299D729A8FE8}" srcOrd="1" destOrd="0" presId="urn:microsoft.com/office/officeart/2005/8/layout/orgChart1"/>
    <dgm:cxn modelId="{84F6DE9C-F297-4C48-BE42-A9281BA9B4DC}" type="presParOf" srcId="{5001A05C-CAE0-41FA-8265-299D729A8FE8}" destId="{45D86A94-8B07-475A-B4B5-CA44AAA00650}" srcOrd="0" destOrd="0" presId="urn:microsoft.com/office/officeart/2005/8/layout/orgChart1"/>
    <dgm:cxn modelId="{FC7A3731-4B60-1142-8B80-557B9CD40050}" type="presParOf" srcId="{5001A05C-CAE0-41FA-8265-299D729A8FE8}" destId="{8F1BF7EC-BB6F-46E4-8C4A-FEC3E18E7816}" srcOrd="1" destOrd="0" presId="urn:microsoft.com/office/officeart/2005/8/layout/orgChart1"/>
    <dgm:cxn modelId="{08A917A4-49F4-BA49-B83C-CC34C01B800D}" type="presParOf" srcId="{8F1BF7EC-BB6F-46E4-8C4A-FEC3E18E7816}" destId="{2AA4E7A7-580F-4B79-81A1-815F81246452}" srcOrd="0" destOrd="0" presId="urn:microsoft.com/office/officeart/2005/8/layout/orgChart1"/>
    <dgm:cxn modelId="{9B41B87B-9C6C-6F45-BAF1-7B56D5429A8A}" type="presParOf" srcId="{2AA4E7A7-580F-4B79-81A1-815F81246452}" destId="{835331AC-EBCB-4CC2-9FA7-67B3571C685B}" srcOrd="0" destOrd="0" presId="urn:microsoft.com/office/officeart/2005/8/layout/orgChart1"/>
    <dgm:cxn modelId="{7BF5A042-F491-B545-A31A-139C435B0F44}" type="presParOf" srcId="{2AA4E7A7-580F-4B79-81A1-815F81246452}" destId="{4FF64706-CC55-4D23-A5AC-CD5B024C6628}" srcOrd="1" destOrd="0" presId="urn:microsoft.com/office/officeart/2005/8/layout/orgChart1"/>
    <dgm:cxn modelId="{EAC09D13-EF9A-AE44-91E4-E17717BD87B3}" type="presParOf" srcId="{8F1BF7EC-BB6F-46E4-8C4A-FEC3E18E7816}" destId="{65E00A72-D654-4116-9A5D-3771332BC866}" srcOrd="1" destOrd="0" presId="urn:microsoft.com/office/officeart/2005/8/layout/orgChart1"/>
    <dgm:cxn modelId="{A533937D-248F-6348-B839-4A77BF9C0D3E}" type="presParOf" srcId="{8F1BF7EC-BB6F-46E4-8C4A-FEC3E18E7816}" destId="{4DDEF613-3110-406C-8F4F-2F5154709873}" srcOrd="2" destOrd="0" presId="urn:microsoft.com/office/officeart/2005/8/layout/orgChart1"/>
    <dgm:cxn modelId="{94513FC6-161D-6D4E-8291-0C64E08CCEAC}" type="presParOf" srcId="{5001A05C-CAE0-41FA-8265-299D729A8FE8}" destId="{CE632479-A101-4F51-90FB-2768678EFDF7}" srcOrd="2" destOrd="0" presId="urn:microsoft.com/office/officeart/2005/8/layout/orgChart1"/>
    <dgm:cxn modelId="{44FD3E4F-088D-7A49-8CD4-10C46D43CA19}" type="presParOf" srcId="{5001A05C-CAE0-41FA-8265-299D729A8FE8}" destId="{B542C1EB-499B-4E68-A729-99ACB8C37A73}" srcOrd="3" destOrd="0" presId="urn:microsoft.com/office/officeart/2005/8/layout/orgChart1"/>
    <dgm:cxn modelId="{DC58D08F-C1BE-0549-9B9E-033367F5AB13}" type="presParOf" srcId="{B542C1EB-499B-4E68-A729-99ACB8C37A73}" destId="{BEEA3C77-F1AF-476B-B67B-6B34E295018E}" srcOrd="0" destOrd="0" presId="urn:microsoft.com/office/officeart/2005/8/layout/orgChart1"/>
    <dgm:cxn modelId="{E1BE3C08-3A40-B34C-B07C-4D3DFEBB4D25}" type="presParOf" srcId="{BEEA3C77-F1AF-476B-B67B-6B34E295018E}" destId="{9E6A413A-EACF-4CC9-A76A-762D7DB7BCF4}" srcOrd="0" destOrd="0" presId="urn:microsoft.com/office/officeart/2005/8/layout/orgChart1"/>
    <dgm:cxn modelId="{A3B6CB10-E745-6E40-91DA-B879B4E2487C}" type="presParOf" srcId="{BEEA3C77-F1AF-476B-B67B-6B34E295018E}" destId="{0D9F1F0B-B8CC-4868-9DCD-303E6E1DBE28}" srcOrd="1" destOrd="0" presId="urn:microsoft.com/office/officeart/2005/8/layout/orgChart1"/>
    <dgm:cxn modelId="{E594595F-651C-B74C-B39F-5A1CA9A701CF}" type="presParOf" srcId="{B542C1EB-499B-4E68-A729-99ACB8C37A73}" destId="{E1CB0A68-092F-4D52-8730-F626D3D335FA}" srcOrd="1" destOrd="0" presId="urn:microsoft.com/office/officeart/2005/8/layout/orgChart1"/>
    <dgm:cxn modelId="{8124FC1B-DED8-1845-97C0-A105E8E996FB}" type="presParOf" srcId="{B542C1EB-499B-4E68-A729-99ACB8C37A73}" destId="{A860DB49-9991-4C3B-95BE-78134A49353E}" srcOrd="2" destOrd="0" presId="urn:microsoft.com/office/officeart/2005/8/layout/orgChart1"/>
    <dgm:cxn modelId="{1E93F2CA-F34D-CA43-931F-04B17022C86C}" type="presParOf" srcId="{5001A05C-CAE0-41FA-8265-299D729A8FE8}" destId="{BD94913D-4E2F-4742-826E-963BF6663916}" srcOrd="4" destOrd="0" presId="urn:microsoft.com/office/officeart/2005/8/layout/orgChart1"/>
    <dgm:cxn modelId="{75EB9E04-3A6D-5C40-86EA-27071618EA6D}" type="presParOf" srcId="{5001A05C-CAE0-41FA-8265-299D729A8FE8}" destId="{5F34EB41-E38B-4836-9C2C-E94A4EB9D87F}" srcOrd="5" destOrd="0" presId="urn:microsoft.com/office/officeart/2005/8/layout/orgChart1"/>
    <dgm:cxn modelId="{78FA50D4-BC1A-964F-BFF4-0795577BCA05}" type="presParOf" srcId="{5F34EB41-E38B-4836-9C2C-E94A4EB9D87F}" destId="{FE4F03BB-A3B9-4201-AEF2-9D7B532CB27D}" srcOrd="0" destOrd="0" presId="urn:microsoft.com/office/officeart/2005/8/layout/orgChart1"/>
    <dgm:cxn modelId="{0DEE05B3-D929-9741-83F3-8D03FF00ED85}" type="presParOf" srcId="{FE4F03BB-A3B9-4201-AEF2-9D7B532CB27D}" destId="{B14A6916-218F-4E50-9CA6-6E7BABD830A3}" srcOrd="0" destOrd="0" presId="urn:microsoft.com/office/officeart/2005/8/layout/orgChart1"/>
    <dgm:cxn modelId="{693B8537-E5DF-4540-85FD-C3495281EB3E}" type="presParOf" srcId="{FE4F03BB-A3B9-4201-AEF2-9D7B532CB27D}" destId="{17438268-AE5D-4B00-B1E3-1D05C0F224C0}" srcOrd="1" destOrd="0" presId="urn:microsoft.com/office/officeart/2005/8/layout/orgChart1"/>
    <dgm:cxn modelId="{64DE53E3-8A75-354C-9317-41D5D24F0932}" type="presParOf" srcId="{5F34EB41-E38B-4836-9C2C-E94A4EB9D87F}" destId="{5CEFC4CC-C348-4444-A4DD-FAF747E56197}" srcOrd="1" destOrd="0" presId="urn:microsoft.com/office/officeart/2005/8/layout/orgChart1"/>
    <dgm:cxn modelId="{CB6DCFA2-3B5D-5343-9B86-42410F6FE589}" type="presParOf" srcId="{5F34EB41-E38B-4836-9C2C-E94A4EB9D87F}" destId="{D77C6C8C-ED6E-4DC9-87DF-DB3C2EF9238D}" srcOrd="2" destOrd="0" presId="urn:microsoft.com/office/officeart/2005/8/layout/orgChart1"/>
    <dgm:cxn modelId="{4310B2D7-4A53-0A48-9CFE-29479DD5589E}" type="presParOf" srcId="{5001A05C-CAE0-41FA-8265-299D729A8FE8}" destId="{FC9E7D57-DA1D-4752-80BB-406C4E3430B7}" srcOrd="6" destOrd="0" presId="urn:microsoft.com/office/officeart/2005/8/layout/orgChart1"/>
    <dgm:cxn modelId="{112A63B0-6C4D-5E4D-AA72-8B321A988C32}" type="presParOf" srcId="{5001A05C-CAE0-41FA-8265-299D729A8FE8}" destId="{9E0B7E70-8437-4D8A-BDF5-93E860194DC3}" srcOrd="7" destOrd="0" presId="urn:microsoft.com/office/officeart/2005/8/layout/orgChart1"/>
    <dgm:cxn modelId="{E08D91FB-7165-194A-B49A-609A4C78818E}" type="presParOf" srcId="{9E0B7E70-8437-4D8A-BDF5-93E860194DC3}" destId="{807D6907-C10B-4FEB-B24A-93FA5587BB86}" srcOrd="0" destOrd="0" presId="urn:microsoft.com/office/officeart/2005/8/layout/orgChart1"/>
    <dgm:cxn modelId="{CCCE69F7-CB4D-B747-9527-4E2864DC10A6}" type="presParOf" srcId="{807D6907-C10B-4FEB-B24A-93FA5587BB86}" destId="{D9E915E4-1CF9-4440-BA77-CA7B68D985AE}" srcOrd="0" destOrd="0" presId="urn:microsoft.com/office/officeart/2005/8/layout/orgChart1"/>
    <dgm:cxn modelId="{1D0C420E-2061-A04A-8A30-04EB6C954945}" type="presParOf" srcId="{807D6907-C10B-4FEB-B24A-93FA5587BB86}" destId="{63823D23-F992-4B5C-BD4E-02D282FCCD19}" srcOrd="1" destOrd="0" presId="urn:microsoft.com/office/officeart/2005/8/layout/orgChart1"/>
    <dgm:cxn modelId="{D6F73677-591F-DA47-9266-9520F67EC94E}" type="presParOf" srcId="{9E0B7E70-8437-4D8A-BDF5-93E860194DC3}" destId="{DF3A1F80-B1D7-4E6C-BA59-1431D91BAD73}" srcOrd="1" destOrd="0" presId="urn:microsoft.com/office/officeart/2005/8/layout/orgChart1"/>
    <dgm:cxn modelId="{BC4EA380-639E-5C4B-ACB8-F817CF6956AC}" type="presParOf" srcId="{9E0B7E70-8437-4D8A-BDF5-93E860194DC3}" destId="{6690A2B3-A7FE-44C7-8102-325A144B7D12}" srcOrd="2" destOrd="0" presId="urn:microsoft.com/office/officeart/2005/8/layout/orgChart1"/>
    <dgm:cxn modelId="{35F42051-4851-DA45-830F-99A7C33865AD}" type="presParOf" srcId="{5001A05C-CAE0-41FA-8265-299D729A8FE8}" destId="{D0E33FD8-0651-435D-824B-CAC09F3B5ECE}" srcOrd="8" destOrd="0" presId="urn:microsoft.com/office/officeart/2005/8/layout/orgChart1"/>
    <dgm:cxn modelId="{05C54DFC-7834-6B47-B0E6-1509B025224C}" type="presParOf" srcId="{5001A05C-CAE0-41FA-8265-299D729A8FE8}" destId="{BDBA2CD8-0904-4AFA-A648-ED8D52BE081B}" srcOrd="9" destOrd="0" presId="urn:microsoft.com/office/officeart/2005/8/layout/orgChart1"/>
    <dgm:cxn modelId="{3B4EC93C-338D-3740-996B-7E29A9DB9E7F}" type="presParOf" srcId="{BDBA2CD8-0904-4AFA-A648-ED8D52BE081B}" destId="{035A24F1-9A5F-4120-BD15-AC70F4BF68E9}" srcOrd="0" destOrd="0" presId="urn:microsoft.com/office/officeart/2005/8/layout/orgChart1"/>
    <dgm:cxn modelId="{646E6FE9-1937-554E-A6BD-44C0B479CDC1}" type="presParOf" srcId="{035A24F1-9A5F-4120-BD15-AC70F4BF68E9}" destId="{8D6F5720-1E35-409F-BF1E-E16B26C349A8}" srcOrd="0" destOrd="0" presId="urn:microsoft.com/office/officeart/2005/8/layout/orgChart1"/>
    <dgm:cxn modelId="{80634351-2AB5-7347-B096-8E2455CBF9A4}" type="presParOf" srcId="{035A24F1-9A5F-4120-BD15-AC70F4BF68E9}" destId="{CA6E3C03-65D5-4CAD-AAE8-8B23532F8BF2}" srcOrd="1" destOrd="0" presId="urn:microsoft.com/office/officeart/2005/8/layout/orgChart1"/>
    <dgm:cxn modelId="{3A9E6E02-F004-D94D-9AC1-D17739146A53}" type="presParOf" srcId="{BDBA2CD8-0904-4AFA-A648-ED8D52BE081B}" destId="{2FC808E2-BAD6-4447-BB1E-0314115788C6}" srcOrd="1" destOrd="0" presId="urn:microsoft.com/office/officeart/2005/8/layout/orgChart1"/>
    <dgm:cxn modelId="{49267DE6-96B5-8E4D-BDA9-E4284F457128}" type="presParOf" srcId="{BDBA2CD8-0904-4AFA-A648-ED8D52BE081B}" destId="{519AC561-DDB5-4078-AAC1-8BE28C875A20}" srcOrd="2" destOrd="0" presId="urn:microsoft.com/office/officeart/2005/8/layout/orgChart1"/>
    <dgm:cxn modelId="{756F0197-535C-2A4D-AC1E-2B160F7BE889}" type="presParOf" srcId="{2B8BA5C4-CC21-45DB-AB08-C1F2D0B6EDB7}" destId="{5026D568-9C98-4849-9621-3FAD9758E333}" srcOrd="2" destOrd="0" presId="urn:microsoft.com/office/officeart/2005/8/layout/orgChart1"/>
    <dgm:cxn modelId="{D9A53923-A3B4-5B4F-8055-74A7D2179407}" type="presParOf" srcId="{45D4B568-893F-4E81-8A46-00CFD5C3DC3E}" destId="{458C9218-57EE-451F-8ED9-A00AFF9AA798}" srcOrd="2" destOrd="0" presId="urn:microsoft.com/office/officeart/2005/8/layout/orgChart1"/>
    <dgm:cxn modelId="{057FCF6C-172E-434D-8003-8B80F75EC19C}" type="presParOf" srcId="{45D4B568-893F-4E81-8A46-00CFD5C3DC3E}" destId="{705B35CF-9E6F-42C2-BDCF-74E98D676280}" srcOrd="3" destOrd="0" presId="urn:microsoft.com/office/officeart/2005/8/layout/orgChart1"/>
    <dgm:cxn modelId="{DAC6F3EF-2A26-B541-BC8A-FE58071B5E93}" type="presParOf" srcId="{705B35CF-9E6F-42C2-BDCF-74E98D676280}" destId="{F409AF3C-4E1B-4DF9-A0AE-99988313C655}" srcOrd="0" destOrd="0" presId="urn:microsoft.com/office/officeart/2005/8/layout/orgChart1"/>
    <dgm:cxn modelId="{05C96280-AD06-3B40-AAE4-7DF164F0E3E5}" type="presParOf" srcId="{F409AF3C-4E1B-4DF9-A0AE-99988313C655}" destId="{D96EA88B-597D-4ED2-AFE0-0C6C22894BC5}" srcOrd="0" destOrd="0" presId="urn:microsoft.com/office/officeart/2005/8/layout/orgChart1"/>
    <dgm:cxn modelId="{A66681F5-531E-7B41-B08E-9EE000D9729B}" type="presParOf" srcId="{F409AF3C-4E1B-4DF9-A0AE-99988313C655}" destId="{41996349-3984-41CD-85AD-0DC985223018}" srcOrd="1" destOrd="0" presId="urn:microsoft.com/office/officeart/2005/8/layout/orgChart1"/>
    <dgm:cxn modelId="{4B42EFE9-B149-1445-95A9-26A758581617}" type="presParOf" srcId="{705B35CF-9E6F-42C2-BDCF-74E98D676280}" destId="{1A5D128D-643C-4944-A2D8-29F3117AD82D}" srcOrd="1" destOrd="0" presId="urn:microsoft.com/office/officeart/2005/8/layout/orgChart1"/>
    <dgm:cxn modelId="{3F3CB964-21ED-A14E-92EE-6035ED36B131}" type="presParOf" srcId="{705B35CF-9E6F-42C2-BDCF-74E98D676280}" destId="{17D4DBBD-3E5E-4F98-BAAF-24B8CBC3F050}" srcOrd="2" destOrd="0" presId="urn:microsoft.com/office/officeart/2005/8/layout/orgChart1"/>
    <dgm:cxn modelId="{3EAA9EE4-1F1C-4746-AED7-B09F68AA6947}" type="presParOf" srcId="{45D4B568-893F-4E81-8A46-00CFD5C3DC3E}" destId="{027AE575-904B-49D6-BAD1-B3B02DE7F406}" srcOrd="4" destOrd="0" presId="urn:microsoft.com/office/officeart/2005/8/layout/orgChart1"/>
    <dgm:cxn modelId="{07C3FCC2-B79A-B94D-A56C-AF6C29F37F8C}" type="presParOf" srcId="{45D4B568-893F-4E81-8A46-00CFD5C3DC3E}" destId="{0DACBEFC-AB4B-4DAD-8314-239293833520}" srcOrd="5" destOrd="0" presId="urn:microsoft.com/office/officeart/2005/8/layout/orgChart1"/>
    <dgm:cxn modelId="{74657B67-3CE0-BA46-87FC-E49DF58D0293}" type="presParOf" srcId="{0DACBEFC-AB4B-4DAD-8314-239293833520}" destId="{AFADAC71-F09F-44F6-BC67-5F07524F3DA4}" srcOrd="0" destOrd="0" presId="urn:microsoft.com/office/officeart/2005/8/layout/orgChart1"/>
    <dgm:cxn modelId="{574F340B-E6C8-7D42-B965-25FC6C6493D6}" type="presParOf" srcId="{AFADAC71-F09F-44F6-BC67-5F07524F3DA4}" destId="{58713284-B1F9-4C2F-AA82-E74F864526A6}" srcOrd="0" destOrd="0" presId="urn:microsoft.com/office/officeart/2005/8/layout/orgChart1"/>
    <dgm:cxn modelId="{E06D62C2-EC01-CB4B-A814-8D8E0191896C}" type="presParOf" srcId="{AFADAC71-F09F-44F6-BC67-5F07524F3DA4}" destId="{E13DD06B-7C61-4660-B8C3-64B8B37C1662}" srcOrd="1" destOrd="0" presId="urn:microsoft.com/office/officeart/2005/8/layout/orgChart1"/>
    <dgm:cxn modelId="{A6753285-CA87-F740-9732-E005C16CC820}" type="presParOf" srcId="{0DACBEFC-AB4B-4DAD-8314-239293833520}" destId="{D8D6E6D7-9170-424F-9D49-604DF95E9E8D}" srcOrd="1" destOrd="0" presId="urn:microsoft.com/office/officeart/2005/8/layout/orgChart1"/>
    <dgm:cxn modelId="{BB15F36D-516A-A946-9D72-4E22BD03DB0C}" type="presParOf" srcId="{0DACBEFC-AB4B-4DAD-8314-239293833520}" destId="{3F01988A-DD81-4D24-ACE5-66F5DC407AC5}" srcOrd="2" destOrd="0" presId="urn:microsoft.com/office/officeart/2005/8/layout/orgChart1"/>
    <dgm:cxn modelId="{6417E41F-13A0-FF45-834C-42FF620F413F}" type="presParOf" srcId="{D26A6C4C-C31D-4F71-A12B-A179A65122A9}" destId="{63ADEA97-2EEB-453A-A89C-3B9B66511A3B}" srcOrd="2" destOrd="0" presId="urn:microsoft.com/office/officeart/2005/8/layout/orgChart1"/>
    <dgm:cxn modelId="{2277EE4F-84EF-2E4F-99E5-A3D8D0DE73DB}" type="presParOf" srcId="{A673A9E7-F08E-40F2-A7F5-5DD0787AA4EB}" destId="{D7AAE054-45F2-4AC9-B8C5-E01C29EF793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8C9EDF-5DA6-A442-B860-EE874285E55A}"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D79B2173-603B-9048-8550-479DB1D98540}">
      <dgm:prSet phldrT="[Text]"/>
      <dgm:spPr/>
      <dgm:t>
        <a:bodyPr/>
        <a:lstStyle/>
        <a:p>
          <a:r>
            <a:rPr lang="en-US" dirty="0">
              <a:latin typeface="Avenir Black" panose="02000503020000020003"/>
            </a:rPr>
            <a:t>Objective 1: Cohort identification</a:t>
          </a:r>
        </a:p>
      </dgm:t>
    </dgm:pt>
    <dgm:pt modelId="{28279596-E556-314A-806D-770AA8770A5D}" type="parTrans" cxnId="{A54246FF-11A1-9840-8E5B-75B1D1B14012}">
      <dgm:prSet/>
      <dgm:spPr/>
      <dgm:t>
        <a:bodyPr/>
        <a:lstStyle/>
        <a:p>
          <a:endParaRPr lang="en-US"/>
        </a:p>
      </dgm:t>
    </dgm:pt>
    <dgm:pt modelId="{FD5BEDA2-6C48-B049-9923-20FB4D32BFD5}" type="sibTrans" cxnId="{A54246FF-11A1-9840-8E5B-75B1D1B14012}">
      <dgm:prSet/>
      <dgm:spPr/>
      <dgm:t>
        <a:bodyPr/>
        <a:lstStyle/>
        <a:p>
          <a:endParaRPr lang="en-US"/>
        </a:p>
      </dgm:t>
    </dgm:pt>
    <dgm:pt modelId="{D5470EA8-1FE0-9E47-B1AB-EF80BBEA1793}">
      <dgm:prSet phldrT="[Text]" custT="1"/>
      <dgm:spPr/>
      <dgm:t>
        <a:bodyPr lIns="274320" rIns="182880"/>
        <a:lstStyle/>
        <a:p>
          <a:r>
            <a:rPr lang="en-US" altLang="zh-CN" sz="1800" dirty="0">
              <a:latin typeface="Avenir Black" panose="02000503020000020003"/>
            </a:rPr>
            <a:t>Developed and evaluated scalable, replicable approaches to cohort identification in Sentinel safety studies</a:t>
          </a:r>
          <a:endParaRPr lang="en-US" sz="1800" dirty="0">
            <a:latin typeface="Avenir Black" panose="02000503020000020003"/>
          </a:endParaRPr>
        </a:p>
      </dgm:t>
    </dgm:pt>
    <dgm:pt modelId="{50DC43A3-CFB5-B148-96F4-E55CE7862033}" type="parTrans" cxnId="{47EA7952-9568-FD4E-9FF2-3F467AB9BBBA}">
      <dgm:prSet/>
      <dgm:spPr/>
      <dgm:t>
        <a:bodyPr/>
        <a:lstStyle/>
        <a:p>
          <a:endParaRPr lang="en-US"/>
        </a:p>
      </dgm:t>
    </dgm:pt>
    <dgm:pt modelId="{8C2368E4-8107-D74B-B9AD-FD2BEBA7B121}" type="sibTrans" cxnId="{47EA7952-9568-FD4E-9FF2-3F467AB9BBBA}">
      <dgm:prSet/>
      <dgm:spPr/>
      <dgm:t>
        <a:bodyPr/>
        <a:lstStyle/>
        <a:p>
          <a:endParaRPr lang="en-US"/>
        </a:p>
      </dgm:t>
    </dgm:pt>
    <dgm:pt modelId="{B3C02244-02AB-1849-8735-905E8E5282D0}">
      <dgm:prSet phldrT="[Text]"/>
      <dgm:spPr/>
      <dgm:t>
        <a:bodyPr/>
        <a:lstStyle/>
        <a:p>
          <a:r>
            <a:rPr lang="en-US" dirty="0">
              <a:latin typeface="Avenir Black" panose="02000503020000020003"/>
            </a:rPr>
            <a:t>Objective 2: Scalable NLP measures</a:t>
          </a:r>
        </a:p>
      </dgm:t>
    </dgm:pt>
    <dgm:pt modelId="{E614FFE1-9483-754B-8CF3-BAEED16CF66B}" type="parTrans" cxnId="{33A5A517-60A8-024A-8B9C-ECD9119FA80F}">
      <dgm:prSet/>
      <dgm:spPr/>
      <dgm:t>
        <a:bodyPr/>
        <a:lstStyle/>
        <a:p>
          <a:endParaRPr lang="en-US"/>
        </a:p>
      </dgm:t>
    </dgm:pt>
    <dgm:pt modelId="{DCAFE89C-0660-E94E-911B-0006EC6945AF}" type="sibTrans" cxnId="{33A5A517-60A8-024A-8B9C-ECD9119FA80F}">
      <dgm:prSet/>
      <dgm:spPr/>
      <dgm:t>
        <a:bodyPr/>
        <a:lstStyle/>
        <a:p>
          <a:endParaRPr lang="en-US"/>
        </a:p>
      </dgm:t>
    </dgm:pt>
    <dgm:pt modelId="{5CE489FF-174A-B344-90FC-F019B3F2BBB5}">
      <dgm:prSet phldrT="[Text]" custT="1"/>
      <dgm:spPr/>
      <dgm:t>
        <a:bodyPr lIns="274320" rIns="182880"/>
        <a:lstStyle/>
        <a:p>
          <a:r>
            <a:rPr lang="en-US" sz="1800" dirty="0"/>
            <a:t>Develop, apply and evaluate scalable, replicable methods for NLP-based measurement of exposures, symptoms, and outcomes</a:t>
          </a:r>
        </a:p>
      </dgm:t>
    </dgm:pt>
    <dgm:pt modelId="{269D24BF-5D0F-2448-8D0D-CAA24064F4D6}" type="parTrans" cxnId="{67966B3C-8F89-874B-83BF-847C097787E4}">
      <dgm:prSet/>
      <dgm:spPr/>
      <dgm:t>
        <a:bodyPr/>
        <a:lstStyle/>
        <a:p>
          <a:endParaRPr lang="en-US"/>
        </a:p>
      </dgm:t>
    </dgm:pt>
    <dgm:pt modelId="{4AEB6752-0A9D-1949-A124-C028567E4ABF}" type="sibTrans" cxnId="{67966B3C-8F89-874B-83BF-847C097787E4}">
      <dgm:prSet/>
      <dgm:spPr/>
      <dgm:t>
        <a:bodyPr/>
        <a:lstStyle/>
        <a:p>
          <a:endParaRPr lang="en-US"/>
        </a:p>
      </dgm:t>
    </dgm:pt>
    <dgm:pt modelId="{8FEBC5ED-0491-0D47-AD01-D398A4799499}">
      <dgm:prSet phldrT="[Text]"/>
      <dgm:spPr/>
      <dgm:t>
        <a:bodyPr/>
        <a:lstStyle/>
        <a:p>
          <a:r>
            <a:rPr lang="en-US" dirty="0">
              <a:latin typeface="Avenir Black" panose="02000503020000020003"/>
            </a:rPr>
            <a:t>Objective 3: Evaluation</a:t>
          </a:r>
        </a:p>
      </dgm:t>
    </dgm:pt>
    <dgm:pt modelId="{247045C8-4155-7D4C-8C17-92A2081B7D67}" type="parTrans" cxnId="{1F7AD5D9-5C95-5A46-B03D-50F4060006CE}">
      <dgm:prSet/>
      <dgm:spPr/>
      <dgm:t>
        <a:bodyPr/>
        <a:lstStyle/>
        <a:p>
          <a:endParaRPr lang="en-US"/>
        </a:p>
      </dgm:t>
    </dgm:pt>
    <dgm:pt modelId="{9D40D4FF-B4FD-0A49-9C8E-943D1577D648}" type="sibTrans" cxnId="{1F7AD5D9-5C95-5A46-B03D-50F4060006CE}">
      <dgm:prSet/>
      <dgm:spPr/>
      <dgm:t>
        <a:bodyPr/>
        <a:lstStyle/>
        <a:p>
          <a:endParaRPr lang="en-US"/>
        </a:p>
      </dgm:t>
    </dgm:pt>
    <dgm:pt modelId="{5AE94B0F-EB6B-7D4F-A3C5-A9909EB658CC}">
      <dgm:prSet phldrT="[Text]" custT="1"/>
      <dgm:spPr/>
      <dgm:t>
        <a:bodyPr lIns="274320" rIns="182880"/>
        <a:lstStyle/>
        <a:p>
          <a:r>
            <a:rPr lang="en-US" sz="1800" dirty="0">
              <a:latin typeface="Avenir Black" panose="02000503020000020003"/>
            </a:rPr>
            <a:t>Products: ICPE 2022 and AMIA 2022 abstracts (at right)</a:t>
          </a:r>
        </a:p>
      </dgm:t>
    </dgm:pt>
    <dgm:pt modelId="{3F5B3222-F21D-3B40-AE84-81E9E0CCD37D}" type="parTrans" cxnId="{AA938878-95D4-DB4F-BF22-C1AE37954BFC}">
      <dgm:prSet/>
      <dgm:spPr/>
      <dgm:t>
        <a:bodyPr/>
        <a:lstStyle/>
        <a:p>
          <a:endParaRPr lang="en-US"/>
        </a:p>
      </dgm:t>
    </dgm:pt>
    <dgm:pt modelId="{A1AE8369-6798-B043-9642-2E47E8AB2EEB}" type="sibTrans" cxnId="{AA938878-95D4-DB4F-BF22-C1AE37954BFC}">
      <dgm:prSet/>
      <dgm:spPr/>
      <dgm:t>
        <a:bodyPr/>
        <a:lstStyle/>
        <a:p>
          <a:endParaRPr lang="en-US"/>
        </a:p>
      </dgm:t>
    </dgm:pt>
    <dgm:pt modelId="{91B9AAB7-CEF7-4AD2-88A9-E4C53B8374D1}">
      <dgm:prSet phldrT="[Text]"/>
      <dgm:spPr/>
      <dgm:t>
        <a:bodyPr lIns="274320" rIns="182880"/>
        <a:lstStyle/>
        <a:p>
          <a:r>
            <a:rPr lang="en-US" dirty="0">
              <a:latin typeface="Avenir Black" panose="02000503020000020003"/>
            </a:rPr>
            <a:t>Compare structured data versus NLP for capturing exposures, health outcomes of interest, and covariates</a:t>
          </a:r>
        </a:p>
      </dgm:t>
    </dgm:pt>
    <dgm:pt modelId="{AD4A133E-3074-44FD-B86E-2F30ECFEE51B}" type="parTrans" cxnId="{35BB5854-4F7E-4A65-A764-72CD942AD32C}">
      <dgm:prSet/>
      <dgm:spPr/>
      <dgm:t>
        <a:bodyPr/>
        <a:lstStyle/>
        <a:p>
          <a:endParaRPr lang="en-US"/>
        </a:p>
      </dgm:t>
    </dgm:pt>
    <dgm:pt modelId="{FB21BF46-EBEC-47D7-A1AB-50FC5F4D8851}" type="sibTrans" cxnId="{35BB5854-4F7E-4A65-A764-72CD942AD32C}">
      <dgm:prSet/>
      <dgm:spPr/>
      <dgm:t>
        <a:bodyPr/>
        <a:lstStyle/>
        <a:p>
          <a:endParaRPr lang="en-US"/>
        </a:p>
      </dgm:t>
    </dgm:pt>
    <dgm:pt modelId="{B24E2FA6-741A-C04B-BF10-A6FDCCB4B0C9}" type="pres">
      <dgm:prSet presAssocID="{A78C9EDF-5DA6-A442-B860-EE874285E55A}" presName="linear" presStyleCnt="0">
        <dgm:presLayoutVars>
          <dgm:dir/>
          <dgm:animLvl val="lvl"/>
          <dgm:resizeHandles val="exact"/>
        </dgm:presLayoutVars>
      </dgm:prSet>
      <dgm:spPr/>
    </dgm:pt>
    <dgm:pt modelId="{D29A3298-6C5C-7940-B204-2D8EB5534592}" type="pres">
      <dgm:prSet presAssocID="{D79B2173-603B-9048-8550-479DB1D98540}" presName="parentLin" presStyleCnt="0"/>
      <dgm:spPr/>
    </dgm:pt>
    <dgm:pt modelId="{1428756B-FA05-C94B-A198-4D126D43933A}" type="pres">
      <dgm:prSet presAssocID="{D79B2173-603B-9048-8550-479DB1D98540}" presName="parentLeftMargin" presStyleLbl="node1" presStyleIdx="0" presStyleCnt="3"/>
      <dgm:spPr/>
    </dgm:pt>
    <dgm:pt modelId="{4306674E-08D4-DB45-A8B6-8DD671597C38}" type="pres">
      <dgm:prSet presAssocID="{D79B2173-603B-9048-8550-479DB1D98540}" presName="parentText" presStyleLbl="node1" presStyleIdx="0" presStyleCnt="3">
        <dgm:presLayoutVars>
          <dgm:chMax val="0"/>
          <dgm:bulletEnabled val="1"/>
        </dgm:presLayoutVars>
      </dgm:prSet>
      <dgm:spPr/>
    </dgm:pt>
    <dgm:pt modelId="{DFC67815-12B8-FE44-BE45-F40A2E8E72F5}" type="pres">
      <dgm:prSet presAssocID="{D79B2173-603B-9048-8550-479DB1D98540}" presName="negativeSpace" presStyleCnt="0"/>
      <dgm:spPr/>
    </dgm:pt>
    <dgm:pt modelId="{1524C378-F3B6-5444-9C3A-305E87EE7D82}" type="pres">
      <dgm:prSet presAssocID="{D79B2173-603B-9048-8550-479DB1D98540}" presName="childText" presStyleLbl="conFgAcc1" presStyleIdx="0" presStyleCnt="3">
        <dgm:presLayoutVars>
          <dgm:bulletEnabled val="1"/>
        </dgm:presLayoutVars>
      </dgm:prSet>
      <dgm:spPr/>
    </dgm:pt>
    <dgm:pt modelId="{4607C75B-E4F4-8047-A6D7-92E82E21806E}" type="pres">
      <dgm:prSet presAssocID="{FD5BEDA2-6C48-B049-9923-20FB4D32BFD5}" presName="spaceBetweenRectangles" presStyleCnt="0"/>
      <dgm:spPr/>
    </dgm:pt>
    <dgm:pt modelId="{6697881C-89AC-9D4A-BA2C-CEFEFE109DD6}" type="pres">
      <dgm:prSet presAssocID="{B3C02244-02AB-1849-8735-905E8E5282D0}" presName="parentLin" presStyleCnt="0"/>
      <dgm:spPr/>
    </dgm:pt>
    <dgm:pt modelId="{E46920B6-AD11-9D4A-9202-B1727710C45F}" type="pres">
      <dgm:prSet presAssocID="{B3C02244-02AB-1849-8735-905E8E5282D0}" presName="parentLeftMargin" presStyleLbl="node1" presStyleIdx="0" presStyleCnt="3"/>
      <dgm:spPr/>
    </dgm:pt>
    <dgm:pt modelId="{AAD2F11B-0A1C-0C46-B913-73ACFAAA037D}" type="pres">
      <dgm:prSet presAssocID="{B3C02244-02AB-1849-8735-905E8E5282D0}" presName="parentText" presStyleLbl="node1" presStyleIdx="1" presStyleCnt="3">
        <dgm:presLayoutVars>
          <dgm:chMax val="0"/>
          <dgm:bulletEnabled val="1"/>
        </dgm:presLayoutVars>
      </dgm:prSet>
      <dgm:spPr/>
    </dgm:pt>
    <dgm:pt modelId="{C87A6CD1-363A-504D-ABEA-2DB6BFFE3898}" type="pres">
      <dgm:prSet presAssocID="{B3C02244-02AB-1849-8735-905E8E5282D0}" presName="negativeSpace" presStyleCnt="0"/>
      <dgm:spPr/>
    </dgm:pt>
    <dgm:pt modelId="{0482FF96-5DDB-D24C-9C5D-5A7F0E96E97E}" type="pres">
      <dgm:prSet presAssocID="{B3C02244-02AB-1849-8735-905E8E5282D0}" presName="childText" presStyleLbl="conFgAcc1" presStyleIdx="1" presStyleCnt="3">
        <dgm:presLayoutVars>
          <dgm:bulletEnabled val="1"/>
        </dgm:presLayoutVars>
      </dgm:prSet>
      <dgm:spPr/>
    </dgm:pt>
    <dgm:pt modelId="{C6B948BF-8BED-8D43-A609-3080F4BD0884}" type="pres">
      <dgm:prSet presAssocID="{DCAFE89C-0660-E94E-911B-0006EC6945AF}" presName="spaceBetweenRectangles" presStyleCnt="0"/>
      <dgm:spPr/>
    </dgm:pt>
    <dgm:pt modelId="{2FC3416F-5EB5-274E-A6AA-34A0EC2B2566}" type="pres">
      <dgm:prSet presAssocID="{8FEBC5ED-0491-0D47-AD01-D398A4799499}" presName="parentLin" presStyleCnt="0"/>
      <dgm:spPr/>
    </dgm:pt>
    <dgm:pt modelId="{AD113294-629F-474A-BA00-5ED139AA1909}" type="pres">
      <dgm:prSet presAssocID="{8FEBC5ED-0491-0D47-AD01-D398A4799499}" presName="parentLeftMargin" presStyleLbl="node1" presStyleIdx="1" presStyleCnt="3"/>
      <dgm:spPr/>
    </dgm:pt>
    <dgm:pt modelId="{F127C2A6-5D9D-1E4C-98BC-21E2285539F6}" type="pres">
      <dgm:prSet presAssocID="{8FEBC5ED-0491-0D47-AD01-D398A4799499}" presName="parentText" presStyleLbl="node1" presStyleIdx="2" presStyleCnt="3">
        <dgm:presLayoutVars>
          <dgm:chMax val="0"/>
          <dgm:bulletEnabled val="1"/>
        </dgm:presLayoutVars>
      </dgm:prSet>
      <dgm:spPr/>
    </dgm:pt>
    <dgm:pt modelId="{0818160F-842C-794A-B364-D8C12B0A1ED7}" type="pres">
      <dgm:prSet presAssocID="{8FEBC5ED-0491-0D47-AD01-D398A4799499}" presName="negativeSpace" presStyleCnt="0"/>
      <dgm:spPr/>
    </dgm:pt>
    <dgm:pt modelId="{81FBE1CF-1E20-8C4D-B4CB-37E494DB7253}" type="pres">
      <dgm:prSet presAssocID="{8FEBC5ED-0491-0D47-AD01-D398A4799499}" presName="childText" presStyleLbl="conFgAcc1" presStyleIdx="2" presStyleCnt="3">
        <dgm:presLayoutVars>
          <dgm:bulletEnabled val="1"/>
        </dgm:presLayoutVars>
      </dgm:prSet>
      <dgm:spPr/>
    </dgm:pt>
  </dgm:ptLst>
  <dgm:cxnLst>
    <dgm:cxn modelId="{1BB7C614-10A5-3849-BB17-937FC5545955}" type="presOf" srcId="{8FEBC5ED-0491-0D47-AD01-D398A4799499}" destId="{AD113294-629F-474A-BA00-5ED139AA1909}" srcOrd="0" destOrd="0" presId="urn:microsoft.com/office/officeart/2005/8/layout/list1"/>
    <dgm:cxn modelId="{33A5A517-60A8-024A-8B9C-ECD9119FA80F}" srcId="{A78C9EDF-5DA6-A442-B860-EE874285E55A}" destId="{B3C02244-02AB-1849-8735-905E8E5282D0}" srcOrd="1" destOrd="0" parTransId="{E614FFE1-9483-754B-8CF3-BAEED16CF66B}" sibTransId="{DCAFE89C-0660-E94E-911B-0006EC6945AF}"/>
    <dgm:cxn modelId="{68FF5422-15E0-45EF-A9FF-EC00F3673300}" type="presOf" srcId="{91B9AAB7-CEF7-4AD2-88A9-E4C53B8374D1}" destId="{81FBE1CF-1E20-8C4D-B4CB-37E494DB7253}" srcOrd="0" destOrd="0" presId="urn:microsoft.com/office/officeart/2005/8/layout/list1"/>
    <dgm:cxn modelId="{67966B3C-8F89-874B-83BF-847C097787E4}" srcId="{B3C02244-02AB-1849-8735-905E8E5282D0}" destId="{5CE489FF-174A-B344-90FC-F019B3F2BBB5}" srcOrd="0" destOrd="0" parTransId="{269D24BF-5D0F-2448-8D0D-CAA24064F4D6}" sibTransId="{4AEB6752-0A9D-1949-A124-C028567E4ABF}"/>
    <dgm:cxn modelId="{47EA7952-9568-FD4E-9FF2-3F467AB9BBBA}" srcId="{D79B2173-603B-9048-8550-479DB1D98540}" destId="{D5470EA8-1FE0-9E47-B1AB-EF80BBEA1793}" srcOrd="0" destOrd="0" parTransId="{50DC43A3-CFB5-B148-96F4-E55CE7862033}" sibTransId="{8C2368E4-8107-D74B-B9AD-FD2BEBA7B121}"/>
    <dgm:cxn modelId="{35BB5854-4F7E-4A65-A764-72CD942AD32C}" srcId="{8FEBC5ED-0491-0D47-AD01-D398A4799499}" destId="{91B9AAB7-CEF7-4AD2-88A9-E4C53B8374D1}" srcOrd="0" destOrd="0" parTransId="{AD4A133E-3074-44FD-B86E-2F30ECFEE51B}" sibTransId="{FB21BF46-EBEC-47D7-A1AB-50FC5F4D8851}"/>
    <dgm:cxn modelId="{E5852A55-B8DE-1949-8712-B62478131F50}" type="presOf" srcId="{A78C9EDF-5DA6-A442-B860-EE874285E55A}" destId="{B24E2FA6-741A-C04B-BF10-A6FDCCB4B0C9}" srcOrd="0" destOrd="0" presId="urn:microsoft.com/office/officeart/2005/8/layout/list1"/>
    <dgm:cxn modelId="{73B8065B-ED98-E945-AC0C-11E17D570A28}" type="presOf" srcId="{B3C02244-02AB-1849-8735-905E8E5282D0}" destId="{E46920B6-AD11-9D4A-9202-B1727710C45F}" srcOrd="0" destOrd="0" presId="urn:microsoft.com/office/officeart/2005/8/layout/list1"/>
    <dgm:cxn modelId="{C2F6A35B-5F22-414A-B0D6-5001A194BC3F}" type="presOf" srcId="{5CE489FF-174A-B344-90FC-F019B3F2BBB5}" destId="{0482FF96-5DDB-D24C-9C5D-5A7F0E96E97E}" srcOrd="0" destOrd="0" presId="urn:microsoft.com/office/officeart/2005/8/layout/list1"/>
    <dgm:cxn modelId="{8166815E-4391-5E44-97C7-5FD66447FF6D}" type="presOf" srcId="{8FEBC5ED-0491-0D47-AD01-D398A4799499}" destId="{F127C2A6-5D9D-1E4C-98BC-21E2285539F6}" srcOrd="1" destOrd="0" presId="urn:microsoft.com/office/officeart/2005/8/layout/list1"/>
    <dgm:cxn modelId="{AA938878-95D4-DB4F-BF22-C1AE37954BFC}" srcId="{D79B2173-603B-9048-8550-479DB1D98540}" destId="{5AE94B0F-EB6B-7D4F-A3C5-A9909EB658CC}" srcOrd="1" destOrd="0" parTransId="{3F5B3222-F21D-3B40-AE84-81E9E0CCD37D}" sibTransId="{A1AE8369-6798-B043-9642-2E47E8AB2EEB}"/>
    <dgm:cxn modelId="{5F3C0F8C-EAAE-2246-87CC-42E055C2CC41}" type="presOf" srcId="{D79B2173-603B-9048-8550-479DB1D98540}" destId="{4306674E-08D4-DB45-A8B6-8DD671597C38}" srcOrd="1" destOrd="0" presId="urn:microsoft.com/office/officeart/2005/8/layout/list1"/>
    <dgm:cxn modelId="{AACF82C0-728F-1840-804E-E181FD077C44}" type="presOf" srcId="{5AE94B0F-EB6B-7D4F-A3C5-A9909EB658CC}" destId="{1524C378-F3B6-5444-9C3A-305E87EE7D82}" srcOrd="0" destOrd="1" presId="urn:microsoft.com/office/officeart/2005/8/layout/list1"/>
    <dgm:cxn modelId="{1F6D36D9-4B65-9F4B-BC5D-9DFC870D600A}" type="presOf" srcId="{B3C02244-02AB-1849-8735-905E8E5282D0}" destId="{AAD2F11B-0A1C-0C46-B913-73ACFAAA037D}" srcOrd="1" destOrd="0" presId="urn:microsoft.com/office/officeart/2005/8/layout/list1"/>
    <dgm:cxn modelId="{1F7AD5D9-5C95-5A46-B03D-50F4060006CE}" srcId="{A78C9EDF-5DA6-A442-B860-EE874285E55A}" destId="{8FEBC5ED-0491-0D47-AD01-D398A4799499}" srcOrd="2" destOrd="0" parTransId="{247045C8-4155-7D4C-8C17-92A2081B7D67}" sibTransId="{9D40D4FF-B4FD-0A49-9C8E-943D1577D648}"/>
    <dgm:cxn modelId="{CCC4F1ED-A92A-9540-A01A-FBF4F111E588}" type="presOf" srcId="{D5470EA8-1FE0-9E47-B1AB-EF80BBEA1793}" destId="{1524C378-F3B6-5444-9C3A-305E87EE7D82}" srcOrd="0" destOrd="0" presId="urn:microsoft.com/office/officeart/2005/8/layout/list1"/>
    <dgm:cxn modelId="{F48A5FF4-95CF-CC41-9B3E-CC274B51A9A5}" type="presOf" srcId="{D79B2173-603B-9048-8550-479DB1D98540}" destId="{1428756B-FA05-C94B-A198-4D126D43933A}" srcOrd="0" destOrd="0" presId="urn:microsoft.com/office/officeart/2005/8/layout/list1"/>
    <dgm:cxn modelId="{A54246FF-11A1-9840-8E5B-75B1D1B14012}" srcId="{A78C9EDF-5DA6-A442-B860-EE874285E55A}" destId="{D79B2173-603B-9048-8550-479DB1D98540}" srcOrd="0" destOrd="0" parTransId="{28279596-E556-314A-806D-770AA8770A5D}" sibTransId="{FD5BEDA2-6C48-B049-9923-20FB4D32BFD5}"/>
    <dgm:cxn modelId="{3B227A84-4F25-B042-B89D-CFEAF3F3FCA0}" type="presParOf" srcId="{B24E2FA6-741A-C04B-BF10-A6FDCCB4B0C9}" destId="{D29A3298-6C5C-7940-B204-2D8EB5534592}" srcOrd="0" destOrd="0" presId="urn:microsoft.com/office/officeart/2005/8/layout/list1"/>
    <dgm:cxn modelId="{182D8B1B-EF99-114B-8940-83D8FDF8FFE9}" type="presParOf" srcId="{D29A3298-6C5C-7940-B204-2D8EB5534592}" destId="{1428756B-FA05-C94B-A198-4D126D43933A}" srcOrd="0" destOrd="0" presId="urn:microsoft.com/office/officeart/2005/8/layout/list1"/>
    <dgm:cxn modelId="{6B535FB1-8D05-2944-8DCD-54E4DBE834C6}" type="presParOf" srcId="{D29A3298-6C5C-7940-B204-2D8EB5534592}" destId="{4306674E-08D4-DB45-A8B6-8DD671597C38}" srcOrd="1" destOrd="0" presId="urn:microsoft.com/office/officeart/2005/8/layout/list1"/>
    <dgm:cxn modelId="{DA144084-7E34-7849-9D35-427B6E4EEBFA}" type="presParOf" srcId="{B24E2FA6-741A-C04B-BF10-A6FDCCB4B0C9}" destId="{DFC67815-12B8-FE44-BE45-F40A2E8E72F5}" srcOrd="1" destOrd="0" presId="urn:microsoft.com/office/officeart/2005/8/layout/list1"/>
    <dgm:cxn modelId="{61BD2F92-AF36-3443-8F6C-FD28FD693F22}" type="presParOf" srcId="{B24E2FA6-741A-C04B-BF10-A6FDCCB4B0C9}" destId="{1524C378-F3B6-5444-9C3A-305E87EE7D82}" srcOrd="2" destOrd="0" presId="urn:microsoft.com/office/officeart/2005/8/layout/list1"/>
    <dgm:cxn modelId="{E7516E7D-0076-B241-A4A5-F7C4971A48AD}" type="presParOf" srcId="{B24E2FA6-741A-C04B-BF10-A6FDCCB4B0C9}" destId="{4607C75B-E4F4-8047-A6D7-92E82E21806E}" srcOrd="3" destOrd="0" presId="urn:microsoft.com/office/officeart/2005/8/layout/list1"/>
    <dgm:cxn modelId="{3ACF320B-4777-FE4C-85D8-A9DAC782AB13}" type="presParOf" srcId="{B24E2FA6-741A-C04B-BF10-A6FDCCB4B0C9}" destId="{6697881C-89AC-9D4A-BA2C-CEFEFE109DD6}" srcOrd="4" destOrd="0" presId="urn:microsoft.com/office/officeart/2005/8/layout/list1"/>
    <dgm:cxn modelId="{DCC111DE-367E-2F4C-BABD-833546BD6FBC}" type="presParOf" srcId="{6697881C-89AC-9D4A-BA2C-CEFEFE109DD6}" destId="{E46920B6-AD11-9D4A-9202-B1727710C45F}" srcOrd="0" destOrd="0" presId="urn:microsoft.com/office/officeart/2005/8/layout/list1"/>
    <dgm:cxn modelId="{72A737CC-66AD-5B46-8AA1-39A9632898C9}" type="presParOf" srcId="{6697881C-89AC-9D4A-BA2C-CEFEFE109DD6}" destId="{AAD2F11B-0A1C-0C46-B913-73ACFAAA037D}" srcOrd="1" destOrd="0" presId="urn:microsoft.com/office/officeart/2005/8/layout/list1"/>
    <dgm:cxn modelId="{7D0576A5-83EC-E544-AB16-30CC4AAE3096}" type="presParOf" srcId="{B24E2FA6-741A-C04B-BF10-A6FDCCB4B0C9}" destId="{C87A6CD1-363A-504D-ABEA-2DB6BFFE3898}" srcOrd="5" destOrd="0" presId="urn:microsoft.com/office/officeart/2005/8/layout/list1"/>
    <dgm:cxn modelId="{B03DF84C-744D-9543-8AF6-CB073CDD0CF1}" type="presParOf" srcId="{B24E2FA6-741A-C04B-BF10-A6FDCCB4B0C9}" destId="{0482FF96-5DDB-D24C-9C5D-5A7F0E96E97E}" srcOrd="6" destOrd="0" presId="urn:microsoft.com/office/officeart/2005/8/layout/list1"/>
    <dgm:cxn modelId="{20092BA5-1AB3-3449-B8A7-098656C84F64}" type="presParOf" srcId="{B24E2FA6-741A-C04B-BF10-A6FDCCB4B0C9}" destId="{C6B948BF-8BED-8D43-A609-3080F4BD0884}" srcOrd="7" destOrd="0" presId="urn:microsoft.com/office/officeart/2005/8/layout/list1"/>
    <dgm:cxn modelId="{BA86762B-A8CD-6E41-8C2E-E635862A1B46}" type="presParOf" srcId="{B24E2FA6-741A-C04B-BF10-A6FDCCB4B0C9}" destId="{2FC3416F-5EB5-274E-A6AA-34A0EC2B2566}" srcOrd="8" destOrd="0" presId="urn:microsoft.com/office/officeart/2005/8/layout/list1"/>
    <dgm:cxn modelId="{4C7B9F8F-C81D-E344-BD85-FB1F26456AD2}" type="presParOf" srcId="{2FC3416F-5EB5-274E-A6AA-34A0EC2B2566}" destId="{AD113294-629F-474A-BA00-5ED139AA1909}" srcOrd="0" destOrd="0" presId="urn:microsoft.com/office/officeart/2005/8/layout/list1"/>
    <dgm:cxn modelId="{D29173BC-B1A8-4B49-8618-BF2030AE6EB6}" type="presParOf" srcId="{2FC3416F-5EB5-274E-A6AA-34A0EC2B2566}" destId="{F127C2A6-5D9D-1E4C-98BC-21E2285539F6}" srcOrd="1" destOrd="0" presId="urn:microsoft.com/office/officeart/2005/8/layout/list1"/>
    <dgm:cxn modelId="{3C3EB695-28FA-C24A-8322-170E8E917F36}" type="presParOf" srcId="{B24E2FA6-741A-C04B-BF10-A6FDCCB4B0C9}" destId="{0818160F-842C-794A-B364-D8C12B0A1ED7}" srcOrd="9" destOrd="0" presId="urn:microsoft.com/office/officeart/2005/8/layout/list1"/>
    <dgm:cxn modelId="{777B0EA2-B6D9-2A4B-BF0B-D311C81B6564}" type="presParOf" srcId="{B24E2FA6-741A-C04B-BF10-A6FDCCB4B0C9}" destId="{81FBE1CF-1E20-8C4D-B4CB-37E494DB725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EE161-4114-4353-8E51-DF433F396548}">
      <dsp:nvSpPr>
        <dsp:cNvPr id="0" name=""/>
        <dsp:cNvSpPr/>
      </dsp:nvSpPr>
      <dsp:spPr>
        <a:xfrm>
          <a:off x="2793837" y="2513"/>
          <a:ext cx="1519743" cy="7598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Georgia" panose="02040502050405020303" pitchFamily="18" charset="0"/>
            </a:rPr>
            <a:t>HPHCI</a:t>
          </a:r>
        </a:p>
      </dsp:txBody>
      <dsp:txXfrm>
        <a:off x="2816093" y="24769"/>
        <a:ext cx="1475231" cy="715359"/>
      </dsp:txXfrm>
    </dsp:sp>
    <dsp:sp modelId="{6F932B10-EC10-403C-9DB4-EE7B82F6DDAC}">
      <dsp:nvSpPr>
        <dsp:cNvPr id="0" name=""/>
        <dsp:cNvSpPr/>
      </dsp:nvSpPr>
      <dsp:spPr>
        <a:xfrm>
          <a:off x="2945812" y="762385"/>
          <a:ext cx="151974" cy="569903"/>
        </a:xfrm>
        <a:custGeom>
          <a:avLst/>
          <a:gdLst/>
          <a:ahLst/>
          <a:cxnLst/>
          <a:rect l="0" t="0" r="0" b="0"/>
          <a:pathLst>
            <a:path>
              <a:moveTo>
                <a:pt x="0" y="0"/>
              </a:moveTo>
              <a:lnTo>
                <a:pt x="0" y="569903"/>
              </a:lnTo>
              <a:lnTo>
                <a:pt x="151974" y="5699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479F1C-CE39-4493-AD30-3CC5D4076FB0}">
      <dsp:nvSpPr>
        <dsp:cNvPr id="0" name=""/>
        <dsp:cNvSpPr/>
      </dsp:nvSpPr>
      <dsp:spPr>
        <a:xfrm>
          <a:off x="3097786" y="952353"/>
          <a:ext cx="1215794" cy="7598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Judy Maro,      </a:t>
          </a:r>
        </a:p>
        <a:p>
          <a:pPr marL="0" lvl="0" indent="0" algn="ctr" defTabSz="533400">
            <a:lnSpc>
              <a:spcPct val="90000"/>
            </a:lnSpc>
            <a:spcBef>
              <a:spcPct val="0"/>
            </a:spcBef>
            <a:spcAft>
              <a:spcPct val="35000"/>
            </a:spcAft>
            <a:buNone/>
          </a:pPr>
          <a:r>
            <a:rPr lang="en-US" sz="1200" kern="1200" dirty="0">
              <a:latin typeface="Georgia" panose="02040502050405020303" pitchFamily="18" charset="0"/>
            </a:rPr>
            <a:t>Co-Investigator</a:t>
          </a:r>
        </a:p>
      </dsp:txBody>
      <dsp:txXfrm>
        <a:off x="3120042" y="974609"/>
        <a:ext cx="1171282" cy="715359"/>
      </dsp:txXfrm>
    </dsp:sp>
    <dsp:sp modelId="{02B5B177-6E82-44DD-A3B5-4E86B196E454}">
      <dsp:nvSpPr>
        <dsp:cNvPr id="0" name=""/>
        <dsp:cNvSpPr/>
      </dsp:nvSpPr>
      <dsp:spPr>
        <a:xfrm>
          <a:off x="2945812" y="762385"/>
          <a:ext cx="151974" cy="1519743"/>
        </a:xfrm>
        <a:custGeom>
          <a:avLst/>
          <a:gdLst/>
          <a:ahLst/>
          <a:cxnLst/>
          <a:rect l="0" t="0" r="0" b="0"/>
          <a:pathLst>
            <a:path>
              <a:moveTo>
                <a:pt x="0" y="0"/>
              </a:moveTo>
              <a:lnTo>
                <a:pt x="0" y="1519743"/>
              </a:lnTo>
              <a:lnTo>
                <a:pt x="151974" y="15197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3D9013-457C-4ABE-BCA5-FFA78AEB6B51}">
      <dsp:nvSpPr>
        <dsp:cNvPr id="0" name=""/>
        <dsp:cNvSpPr/>
      </dsp:nvSpPr>
      <dsp:spPr>
        <a:xfrm>
          <a:off x="3097786" y="1902192"/>
          <a:ext cx="1215794" cy="7598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Kathleen Shattuck, Project Manager</a:t>
          </a:r>
        </a:p>
      </dsp:txBody>
      <dsp:txXfrm>
        <a:off x="3120042" y="1924448"/>
        <a:ext cx="1171282" cy="715359"/>
      </dsp:txXfrm>
    </dsp:sp>
    <dsp:sp modelId="{42C28B52-69D5-44C4-B37B-8C3B688726CD}">
      <dsp:nvSpPr>
        <dsp:cNvPr id="0" name=""/>
        <dsp:cNvSpPr/>
      </dsp:nvSpPr>
      <dsp:spPr>
        <a:xfrm>
          <a:off x="4494050" y="0"/>
          <a:ext cx="1519743" cy="759871"/>
        </a:xfrm>
        <a:prstGeom prst="roundRect">
          <a:avLst>
            <a:gd name="adj" fmla="val 10000"/>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Georgia" panose="02040502050405020303" pitchFamily="18" charset="0"/>
            </a:rPr>
            <a:t>Duke</a:t>
          </a:r>
        </a:p>
      </dsp:txBody>
      <dsp:txXfrm>
        <a:off x="4516306" y="22256"/>
        <a:ext cx="1475231" cy="715359"/>
      </dsp:txXfrm>
    </dsp:sp>
    <dsp:sp modelId="{D1B76B93-4C23-479A-A921-D7F87FFAE3C4}">
      <dsp:nvSpPr>
        <dsp:cNvPr id="0" name=""/>
        <dsp:cNvSpPr/>
      </dsp:nvSpPr>
      <dsp:spPr>
        <a:xfrm>
          <a:off x="4646025" y="759871"/>
          <a:ext cx="92670" cy="486498"/>
        </a:xfrm>
        <a:custGeom>
          <a:avLst/>
          <a:gdLst/>
          <a:ahLst/>
          <a:cxnLst/>
          <a:rect l="0" t="0" r="0" b="0"/>
          <a:pathLst>
            <a:path>
              <a:moveTo>
                <a:pt x="0" y="0"/>
              </a:moveTo>
              <a:lnTo>
                <a:pt x="0" y="486498"/>
              </a:lnTo>
              <a:lnTo>
                <a:pt x="92670" y="486498"/>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A71DF892-1685-446B-9CC6-21B9F59D49BF}">
      <dsp:nvSpPr>
        <dsp:cNvPr id="0" name=""/>
        <dsp:cNvSpPr/>
      </dsp:nvSpPr>
      <dsp:spPr>
        <a:xfrm>
          <a:off x="4738696" y="866434"/>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Keith Marsolo, PI</a:t>
          </a:r>
        </a:p>
      </dsp:txBody>
      <dsp:txXfrm>
        <a:off x="4760952" y="888690"/>
        <a:ext cx="1171282" cy="715359"/>
      </dsp:txXfrm>
    </dsp:sp>
    <dsp:sp modelId="{07366003-2D81-43F3-B8A5-A82DEF7284C5}">
      <dsp:nvSpPr>
        <dsp:cNvPr id="0" name=""/>
        <dsp:cNvSpPr/>
      </dsp:nvSpPr>
      <dsp:spPr>
        <a:xfrm>
          <a:off x="4646025" y="759871"/>
          <a:ext cx="151965" cy="1546299"/>
        </a:xfrm>
        <a:custGeom>
          <a:avLst/>
          <a:gdLst/>
          <a:ahLst/>
          <a:cxnLst/>
          <a:rect l="0" t="0" r="0" b="0"/>
          <a:pathLst>
            <a:path>
              <a:moveTo>
                <a:pt x="0" y="0"/>
              </a:moveTo>
              <a:lnTo>
                <a:pt x="0" y="1546299"/>
              </a:lnTo>
              <a:lnTo>
                <a:pt x="151965" y="1546299"/>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11EC11F7-1C22-448B-9004-9E9475B588B3}">
      <dsp:nvSpPr>
        <dsp:cNvPr id="0" name=""/>
        <dsp:cNvSpPr/>
      </dsp:nvSpPr>
      <dsp:spPr>
        <a:xfrm>
          <a:off x="4797990" y="1926235"/>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Lesley Curtis,    </a:t>
          </a:r>
        </a:p>
        <a:p>
          <a:pPr marL="0" lvl="0" indent="0" algn="ctr" defTabSz="533400">
            <a:lnSpc>
              <a:spcPct val="90000"/>
            </a:lnSpc>
            <a:spcBef>
              <a:spcPct val="0"/>
            </a:spcBef>
            <a:spcAft>
              <a:spcPct val="35000"/>
            </a:spcAft>
            <a:buNone/>
          </a:pPr>
          <a:r>
            <a:rPr lang="en-US" sz="1200" kern="1200" dirty="0">
              <a:latin typeface="Georgia" panose="02040502050405020303" pitchFamily="18" charset="0"/>
            </a:rPr>
            <a:t>Co-Investigator</a:t>
          </a:r>
        </a:p>
      </dsp:txBody>
      <dsp:txXfrm>
        <a:off x="4820246" y="1948491"/>
        <a:ext cx="1171282" cy="715359"/>
      </dsp:txXfrm>
    </dsp:sp>
    <dsp:sp modelId="{729329F4-2D3E-4B0E-8DC4-2CCC9245EAEA}">
      <dsp:nvSpPr>
        <dsp:cNvPr id="0" name=""/>
        <dsp:cNvSpPr/>
      </dsp:nvSpPr>
      <dsp:spPr>
        <a:xfrm>
          <a:off x="4646025" y="759871"/>
          <a:ext cx="151965" cy="2507028"/>
        </a:xfrm>
        <a:custGeom>
          <a:avLst/>
          <a:gdLst/>
          <a:ahLst/>
          <a:cxnLst/>
          <a:rect l="0" t="0" r="0" b="0"/>
          <a:pathLst>
            <a:path>
              <a:moveTo>
                <a:pt x="0" y="0"/>
              </a:moveTo>
              <a:lnTo>
                <a:pt x="0" y="2507028"/>
              </a:lnTo>
              <a:lnTo>
                <a:pt x="151965" y="2507028"/>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6D7326D8-82EB-41B2-A250-7E2D0D82A66D}">
      <dsp:nvSpPr>
        <dsp:cNvPr id="0" name=""/>
        <dsp:cNvSpPr/>
      </dsp:nvSpPr>
      <dsp:spPr>
        <a:xfrm>
          <a:off x="4797990" y="2886963"/>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Chuan Hong,</a:t>
          </a:r>
          <a:br>
            <a:rPr lang="en-US" sz="1200" kern="1200" dirty="0">
              <a:latin typeface="Georgia" panose="02040502050405020303" pitchFamily="18" charset="0"/>
            </a:rPr>
          </a:br>
          <a:r>
            <a:rPr lang="en-US" sz="1200" kern="1200" dirty="0">
              <a:latin typeface="Georgia" panose="02040502050405020303" pitchFamily="18" charset="0"/>
            </a:rPr>
            <a:t>Co-Investigator</a:t>
          </a:r>
        </a:p>
      </dsp:txBody>
      <dsp:txXfrm>
        <a:off x="4820246" y="2909219"/>
        <a:ext cx="1171282" cy="715359"/>
      </dsp:txXfrm>
    </dsp:sp>
    <dsp:sp modelId="{B4A0A552-553E-4237-9B68-F944C3231D48}">
      <dsp:nvSpPr>
        <dsp:cNvPr id="0" name=""/>
        <dsp:cNvSpPr/>
      </dsp:nvSpPr>
      <dsp:spPr>
        <a:xfrm>
          <a:off x="4646025" y="759871"/>
          <a:ext cx="151965" cy="3434269"/>
        </a:xfrm>
        <a:custGeom>
          <a:avLst/>
          <a:gdLst/>
          <a:ahLst/>
          <a:cxnLst/>
          <a:rect l="0" t="0" r="0" b="0"/>
          <a:pathLst>
            <a:path>
              <a:moveTo>
                <a:pt x="0" y="0"/>
              </a:moveTo>
              <a:lnTo>
                <a:pt x="0" y="3434269"/>
              </a:lnTo>
              <a:lnTo>
                <a:pt x="151965" y="3434269"/>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B26CA930-3AE2-43D4-8BB2-7ECCB33632F5}">
      <dsp:nvSpPr>
        <dsp:cNvPr id="0" name=""/>
        <dsp:cNvSpPr/>
      </dsp:nvSpPr>
      <dsp:spPr>
        <a:xfrm>
          <a:off x="4797990" y="3814205"/>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Sarah Palmer,                 Project Leader/ Analyst</a:t>
          </a:r>
        </a:p>
      </dsp:txBody>
      <dsp:txXfrm>
        <a:off x="4820246" y="3836461"/>
        <a:ext cx="1171282" cy="715359"/>
      </dsp:txXfrm>
    </dsp:sp>
    <dsp:sp modelId="{23BE571C-A355-4F64-AABB-FC496D96F6D8}">
      <dsp:nvSpPr>
        <dsp:cNvPr id="0" name=""/>
        <dsp:cNvSpPr/>
      </dsp:nvSpPr>
      <dsp:spPr>
        <a:xfrm>
          <a:off x="4646025" y="759871"/>
          <a:ext cx="163065" cy="5252779"/>
        </a:xfrm>
        <a:custGeom>
          <a:avLst/>
          <a:gdLst/>
          <a:ahLst/>
          <a:cxnLst/>
          <a:rect l="0" t="0" r="0" b="0"/>
          <a:pathLst>
            <a:path>
              <a:moveTo>
                <a:pt x="0" y="0"/>
              </a:moveTo>
              <a:lnTo>
                <a:pt x="0" y="5252779"/>
              </a:lnTo>
              <a:lnTo>
                <a:pt x="163065" y="5252779"/>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568A3C1F-A2B2-4014-801D-EC3613757D2A}">
      <dsp:nvSpPr>
        <dsp:cNvPr id="0" name=""/>
        <dsp:cNvSpPr/>
      </dsp:nvSpPr>
      <dsp:spPr>
        <a:xfrm>
          <a:off x="4809090" y="5632714"/>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Jaiden Dumas,          Clinical Research Coordinator</a:t>
          </a:r>
        </a:p>
      </dsp:txBody>
      <dsp:txXfrm>
        <a:off x="4831346" y="5654970"/>
        <a:ext cx="1171282" cy="715359"/>
      </dsp:txXfrm>
    </dsp:sp>
    <dsp:sp modelId="{4855BF11-015E-4856-A780-F4F4E3FB1777}">
      <dsp:nvSpPr>
        <dsp:cNvPr id="0" name=""/>
        <dsp:cNvSpPr/>
      </dsp:nvSpPr>
      <dsp:spPr>
        <a:xfrm>
          <a:off x="4646025" y="759871"/>
          <a:ext cx="163272" cy="4333531"/>
        </a:xfrm>
        <a:custGeom>
          <a:avLst/>
          <a:gdLst/>
          <a:ahLst/>
          <a:cxnLst/>
          <a:rect l="0" t="0" r="0" b="0"/>
          <a:pathLst>
            <a:path>
              <a:moveTo>
                <a:pt x="0" y="0"/>
              </a:moveTo>
              <a:lnTo>
                <a:pt x="0" y="4333531"/>
              </a:lnTo>
              <a:lnTo>
                <a:pt x="163272" y="4333531"/>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91483CE0-9FB1-45AD-B628-79AEF693387B}">
      <dsp:nvSpPr>
        <dsp:cNvPr id="0" name=""/>
        <dsp:cNvSpPr/>
      </dsp:nvSpPr>
      <dsp:spPr>
        <a:xfrm>
          <a:off x="4809297" y="4713467"/>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Ziyang He, Student</a:t>
          </a:r>
        </a:p>
      </dsp:txBody>
      <dsp:txXfrm>
        <a:off x="4831553" y="4735723"/>
        <a:ext cx="1171282" cy="715359"/>
      </dsp:txXfrm>
    </dsp:sp>
    <dsp:sp modelId="{1E0F967D-CA81-4569-B6CE-3E2CF5FB3E58}">
      <dsp:nvSpPr>
        <dsp:cNvPr id="0" name=""/>
        <dsp:cNvSpPr/>
      </dsp:nvSpPr>
      <dsp:spPr>
        <a:xfrm>
          <a:off x="6238397" y="24701"/>
          <a:ext cx="1519743" cy="759871"/>
        </a:xfrm>
        <a:prstGeom prst="roundRect">
          <a:avLst>
            <a:gd name="adj" fmla="val 1000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Georgia" panose="02040502050405020303" pitchFamily="18" charset="0"/>
            </a:rPr>
            <a:t>Vanderbilt</a:t>
          </a:r>
        </a:p>
      </dsp:txBody>
      <dsp:txXfrm>
        <a:off x="6260653" y="46957"/>
        <a:ext cx="1475231" cy="715359"/>
      </dsp:txXfrm>
    </dsp:sp>
    <dsp:sp modelId="{6665271F-2551-4FEF-A3AF-570163ACCE77}">
      <dsp:nvSpPr>
        <dsp:cNvPr id="0" name=""/>
        <dsp:cNvSpPr/>
      </dsp:nvSpPr>
      <dsp:spPr>
        <a:xfrm>
          <a:off x="6390371" y="784573"/>
          <a:ext cx="152162" cy="569903"/>
        </a:xfrm>
        <a:custGeom>
          <a:avLst/>
          <a:gdLst/>
          <a:ahLst/>
          <a:cxnLst/>
          <a:rect l="0" t="0" r="0" b="0"/>
          <a:pathLst>
            <a:path>
              <a:moveTo>
                <a:pt x="0" y="0"/>
              </a:moveTo>
              <a:lnTo>
                <a:pt x="0" y="569903"/>
              </a:lnTo>
              <a:lnTo>
                <a:pt x="152162" y="569903"/>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2141655C-4B98-4848-A306-FB7356194401}">
      <dsp:nvSpPr>
        <dsp:cNvPr id="0" name=""/>
        <dsp:cNvSpPr/>
      </dsp:nvSpPr>
      <dsp:spPr>
        <a:xfrm>
          <a:off x="6542534" y="974541"/>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ts val="0"/>
            </a:spcAft>
            <a:buNone/>
          </a:pPr>
          <a:r>
            <a:rPr lang="en-US" sz="1200" kern="1200" dirty="0">
              <a:latin typeface="Georgia" panose="02040502050405020303" pitchFamily="18" charset="0"/>
            </a:rPr>
            <a:t>Ruth Reeves, </a:t>
          </a:r>
        </a:p>
        <a:p>
          <a:pPr marL="0" lvl="0" indent="0" algn="ctr" defTabSz="533400">
            <a:lnSpc>
              <a:spcPct val="90000"/>
            </a:lnSpc>
            <a:spcBef>
              <a:spcPct val="0"/>
            </a:spcBef>
            <a:spcAft>
              <a:spcPts val="0"/>
            </a:spcAft>
            <a:buNone/>
          </a:pPr>
          <a:r>
            <a:rPr lang="en-US" sz="1200" kern="1200" dirty="0">
              <a:latin typeface="Georgia" panose="02040502050405020303" pitchFamily="18" charset="0"/>
            </a:rPr>
            <a:t>Co-Investigator</a:t>
          </a:r>
        </a:p>
      </dsp:txBody>
      <dsp:txXfrm>
        <a:off x="6564790" y="996797"/>
        <a:ext cx="1171282" cy="715359"/>
      </dsp:txXfrm>
    </dsp:sp>
    <dsp:sp modelId="{82D4BBD4-19AB-47D0-9B7D-AE9473911DA5}">
      <dsp:nvSpPr>
        <dsp:cNvPr id="0" name=""/>
        <dsp:cNvSpPr/>
      </dsp:nvSpPr>
      <dsp:spPr>
        <a:xfrm>
          <a:off x="6390371" y="784573"/>
          <a:ext cx="152162" cy="1519743"/>
        </a:xfrm>
        <a:custGeom>
          <a:avLst/>
          <a:gdLst/>
          <a:ahLst/>
          <a:cxnLst/>
          <a:rect l="0" t="0" r="0" b="0"/>
          <a:pathLst>
            <a:path>
              <a:moveTo>
                <a:pt x="0" y="0"/>
              </a:moveTo>
              <a:lnTo>
                <a:pt x="0" y="1519743"/>
              </a:lnTo>
              <a:lnTo>
                <a:pt x="152162" y="1519743"/>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19B5BD38-27D6-49B7-8A50-A828E259D772}">
      <dsp:nvSpPr>
        <dsp:cNvPr id="0" name=""/>
        <dsp:cNvSpPr/>
      </dsp:nvSpPr>
      <dsp:spPr>
        <a:xfrm>
          <a:off x="6542534" y="1924381"/>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Dax Westerman, Principal Application Developer</a:t>
          </a:r>
        </a:p>
      </dsp:txBody>
      <dsp:txXfrm>
        <a:off x="6564790" y="1946637"/>
        <a:ext cx="1171282" cy="715359"/>
      </dsp:txXfrm>
    </dsp:sp>
    <dsp:sp modelId="{624093C2-250B-4E82-B301-E1BE7913754F}">
      <dsp:nvSpPr>
        <dsp:cNvPr id="0" name=""/>
        <dsp:cNvSpPr/>
      </dsp:nvSpPr>
      <dsp:spPr>
        <a:xfrm>
          <a:off x="6390371" y="784573"/>
          <a:ext cx="152162" cy="2469583"/>
        </a:xfrm>
        <a:custGeom>
          <a:avLst/>
          <a:gdLst/>
          <a:ahLst/>
          <a:cxnLst/>
          <a:rect l="0" t="0" r="0" b="0"/>
          <a:pathLst>
            <a:path>
              <a:moveTo>
                <a:pt x="0" y="0"/>
              </a:moveTo>
              <a:lnTo>
                <a:pt x="0" y="2469583"/>
              </a:lnTo>
              <a:lnTo>
                <a:pt x="152162" y="2469583"/>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E36E7530-99B6-44B0-A659-3B07778B7527}">
      <dsp:nvSpPr>
        <dsp:cNvPr id="0" name=""/>
        <dsp:cNvSpPr/>
      </dsp:nvSpPr>
      <dsp:spPr>
        <a:xfrm>
          <a:off x="6542534" y="2874220"/>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Juan Zhao, Co-Investigator</a:t>
          </a:r>
        </a:p>
      </dsp:txBody>
      <dsp:txXfrm>
        <a:off x="6564790" y="2896476"/>
        <a:ext cx="1171282" cy="715359"/>
      </dsp:txXfrm>
    </dsp:sp>
    <dsp:sp modelId="{58C7FFDC-B5E5-4A81-922E-91044B16D5A9}">
      <dsp:nvSpPr>
        <dsp:cNvPr id="0" name=""/>
        <dsp:cNvSpPr/>
      </dsp:nvSpPr>
      <dsp:spPr>
        <a:xfrm>
          <a:off x="6390371" y="784573"/>
          <a:ext cx="160357" cy="3428776"/>
        </a:xfrm>
        <a:custGeom>
          <a:avLst/>
          <a:gdLst/>
          <a:ahLst/>
          <a:cxnLst/>
          <a:rect l="0" t="0" r="0" b="0"/>
          <a:pathLst>
            <a:path>
              <a:moveTo>
                <a:pt x="0" y="0"/>
              </a:moveTo>
              <a:lnTo>
                <a:pt x="0" y="3428776"/>
              </a:lnTo>
              <a:lnTo>
                <a:pt x="160357" y="3428776"/>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FD4F1128-E462-471E-A802-875676FD26CC}">
      <dsp:nvSpPr>
        <dsp:cNvPr id="0" name=""/>
        <dsp:cNvSpPr/>
      </dsp:nvSpPr>
      <dsp:spPr>
        <a:xfrm>
          <a:off x="6550728" y="3833414"/>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Jill Whitaker, Data Analyst</a:t>
          </a:r>
        </a:p>
      </dsp:txBody>
      <dsp:txXfrm>
        <a:off x="6572984" y="3855670"/>
        <a:ext cx="1171282" cy="715359"/>
      </dsp:txXfrm>
    </dsp:sp>
    <dsp:sp modelId="{991AE967-44F4-42A4-8E42-DF2E6030CBD8}">
      <dsp:nvSpPr>
        <dsp:cNvPr id="0" name=""/>
        <dsp:cNvSpPr/>
      </dsp:nvSpPr>
      <dsp:spPr>
        <a:xfrm>
          <a:off x="6390371" y="784573"/>
          <a:ext cx="160369" cy="4336717"/>
        </a:xfrm>
        <a:custGeom>
          <a:avLst/>
          <a:gdLst/>
          <a:ahLst/>
          <a:cxnLst/>
          <a:rect l="0" t="0" r="0" b="0"/>
          <a:pathLst>
            <a:path>
              <a:moveTo>
                <a:pt x="0" y="0"/>
              </a:moveTo>
              <a:lnTo>
                <a:pt x="0" y="4336717"/>
              </a:lnTo>
              <a:lnTo>
                <a:pt x="160369" y="4336717"/>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CDE6318C-6436-4CA2-AE31-E986EC6F1DE7}">
      <dsp:nvSpPr>
        <dsp:cNvPr id="0" name=""/>
        <dsp:cNvSpPr/>
      </dsp:nvSpPr>
      <dsp:spPr>
        <a:xfrm>
          <a:off x="6550740" y="4741354"/>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Tina French, Data Analyst</a:t>
          </a:r>
        </a:p>
      </dsp:txBody>
      <dsp:txXfrm>
        <a:off x="6572996" y="4763610"/>
        <a:ext cx="1171282" cy="715359"/>
      </dsp:txXfrm>
    </dsp:sp>
    <dsp:sp modelId="{946F5795-EDE4-44D4-A023-7B37B85957D5}">
      <dsp:nvSpPr>
        <dsp:cNvPr id="0" name=""/>
        <dsp:cNvSpPr/>
      </dsp:nvSpPr>
      <dsp:spPr>
        <a:xfrm>
          <a:off x="6390371" y="784573"/>
          <a:ext cx="160357" cy="5229179"/>
        </a:xfrm>
        <a:custGeom>
          <a:avLst/>
          <a:gdLst/>
          <a:ahLst/>
          <a:cxnLst/>
          <a:rect l="0" t="0" r="0" b="0"/>
          <a:pathLst>
            <a:path>
              <a:moveTo>
                <a:pt x="0" y="0"/>
              </a:moveTo>
              <a:lnTo>
                <a:pt x="0" y="5229179"/>
              </a:lnTo>
              <a:lnTo>
                <a:pt x="160357" y="522917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09A64FA2-E6E6-403E-A176-C0BDE44E9CEE}">
      <dsp:nvSpPr>
        <dsp:cNvPr id="0" name=""/>
        <dsp:cNvSpPr/>
      </dsp:nvSpPr>
      <dsp:spPr>
        <a:xfrm>
          <a:off x="6550728" y="5633816"/>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Liz Hanchrow, Senior Application Analyst</a:t>
          </a:r>
        </a:p>
      </dsp:txBody>
      <dsp:txXfrm>
        <a:off x="6572984" y="5656072"/>
        <a:ext cx="1171282" cy="715359"/>
      </dsp:txXfrm>
    </dsp:sp>
    <dsp:sp modelId="{D0698195-ACDC-401B-B50D-5A9AB77A8103}">
      <dsp:nvSpPr>
        <dsp:cNvPr id="0" name=""/>
        <dsp:cNvSpPr/>
      </dsp:nvSpPr>
      <dsp:spPr>
        <a:xfrm>
          <a:off x="7960783" y="35795"/>
          <a:ext cx="1519743" cy="759871"/>
        </a:xfrm>
        <a:prstGeom prst="roundRect">
          <a:avLst>
            <a:gd name="adj" fmla="val 10000"/>
          </a:avLst>
        </a:prstGeom>
        <a:solidFill>
          <a:srgbClr val="FB8C47"/>
        </a:solidFill>
        <a:ln w="25400" cap="flat" cmpd="sng" algn="ctr">
          <a:solidFill>
            <a:srgbClr val="FB8C4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Georgia" panose="02040502050405020303" pitchFamily="18" charset="0"/>
            </a:rPr>
            <a:t>BWH</a:t>
          </a:r>
        </a:p>
      </dsp:txBody>
      <dsp:txXfrm>
        <a:off x="7983039" y="58051"/>
        <a:ext cx="1475231" cy="715359"/>
      </dsp:txXfrm>
    </dsp:sp>
    <dsp:sp modelId="{DF0592AE-480B-40A5-9BB4-D0B327506FB3}">
      <dsp:nvSpPr>
        <dsp:cNvPr id="0" name=""/>
        <dsp:cNvSpPr/>
      </dsp:nvSpPr>
      <dsp:spPr>
        <a:xfrm>
          <a:off x="8112757" y="795667"/>
          <a:ext cx="152010" cy="569903"/>
        </a:xfrm>
        <a:custGeom>
          <a:avLst/>
          <a:gdLst/>
          <a:ahLst/>
          <a:cxnLst/>
          <a:rect l="0" t="0" r="0" b="0"/>
          <a:pathLst>
            <a:path>
              <a:moveTo>
                <a:pt x="0" y="0"/>
              </a:moveTo>
              <a:lnTo>
                <a:pt x="0" y="569903"/>
              </a:lnTo>
              <a:lnTo>
                <a:pt x="152010" y="569903"/>
              </a:lnTo>
            </a:path>
          </a:pathLst>
        </a:custGeom>
        <a:noFill/>
        <a:ln w="25400" cap="flat" cmpd="sng" algn="ctr">
          <a:solidFill>
            <a:srgbClr val="FB8C47"/>
          </a:solidFill>
          <a:prstDash val="solid"/>
        </a:ln>
        <a:effectLst/>
      </dsp:spPr>
      <dsp:style>
        <a:lnRef idx="2">
          <a:scrgbClr r="0" g="0" b="0"/>
        </a:lnRef>
        <a:fillRef idx="0">
          <a:scrgbClr r="0" g="0" b="0"/>
        </a:fillRef>
        <a:effectRef idx="0">
          <a:scrgbClr r="0" g="0" b="0"/>
        </a:effectRef>
        <a:fontRef idx="minor"/>
      </dsp:style>
    </dsp:sp>
    <dsp:sp modelId="{40C0E03F-DBE3-40ED-ABE0-DAB61160E79A}">
      <dsp:nvSpPr>
        <dsp:cNvPr id="0" name=""/>
        <dsp:cNvSpPr/>
      </dsp:nvSpPr>
      <dsp:spPr>
        <a:xfrm>
          <a:off x="8264768" y="985635"/>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FB8C47"/>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Li Zhou,          </a:t>
          </a:r>
        </a:p>
        <a:p>
          <a:pPr marL="0" lvl="0" indent="0" algn="ctr" defTabSz="533400">
            <a:lnSpc>
              <a:spcPct val="90000"/>
            </a:lnSpc>
            <a:spcBef>
              <a:spcPct val="0"/>
            </a:spcBef>
            <a:spcAft>
              <a:spcPct val="35000"/>
            </a:spcAft>
            <a:buNone/>
          </a:pPr>
          <a:r>
            <a:rPr lang="en-US" sz="1200" kern="1200" dirty="0">
              <a:latin typeface="Georgia" panose="02040502050405020303" pitchFamily="18" charset="0"/>
            </a:rPr>
            <a:t>Co-Investigator</a:t>
          </a:r>
        </a:p>
      </dsp:txBody>
      <dsp:txXfrm>
        <a:off x="8287024" y="1007891"/>
        <a:ext cx="1171282" cy="715359"/>
      </dsp:txXfrm>
    </dsp:sp>
    <dsp:sp modelId="{5BB75BE8-1B1A-42FC-8219-2F8659E76FD2}">
      <dsp:nvSpPr>
        <dsp:cNvPr id="0" name=""/>
        <dsp:cNvSpPr/>
      </dsp:nvSpPr>
      <dsp:spPr>
        <a:xfrm>
          <a:off x="8112757" y="795667"/>
          <a:ext cx="174369" cy="1497555"/>
        </a:xfrm>
        <a:custGeom>
          <a:avLst/>
          <a:gdLst/>
          <a:ahLst/>
          <a:cxnLst/>
          <a:rect l="0" t="0" r="0" b="0"/>
          <a:pathLst>
            <a:path>
              <a:moveTo>
                <a:pt x="0" y="0"/>
              </a:moveTo>
              <a:lnTo>
                <a:pt x="0" y="1497555"/>
              </a:lnTo>
              <a:lnTo>
                <a:pt x="174369" y="1497555"/>
              </a:lnTo>
            </a:path>
          </a:pathLst>
        </a:custGeom>
        <a:noFill/>
        <a:ln w="25400" cap="flat" cmpd="sng" algn="ctr">
          <a:solidFill>
            <a:srgbClr val="FB8C47"/>
          </a:solidFill>
          <a:prstDash val="solid"/>
        </a:ln>
        <a:effectLst/>
      </dsp:spPr>
      <dsp:style>
        <a:lnRef idx="2">
          <a:scrgbClr r="0" g="0" b="0"/>
        </a:lnRef>
        <a:fillRef idx="0">
          <a:scrgbClr r="0" g="0" b="0"/>
        </a:fillRef>
        <a:effectRef idx="0">
          <a:scrgbClr r="0" g="0" b="0"/>
        </a:effectRef>
        <a:fontRef idx="minor"/>
      </dsp:style>
    </dsp:sp>
    <dsp:sp modelId="{FA48D1C2-02D6-46D1-B08D-7DE1E03AD731}">
      <dsp:nvSpPr>
        <dsp:cNvPr id="0" name=""/>
        <dsp:cNvSpPr/>
      </dsp:nvSpPr>
      <dsp:spPr>
        <a:xfrm>
          <a:off x="8287126" y="1913287"/>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FB8C47"/>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Suzanne Blackley, Applications Analyst</a:t>
          </a:r>
        </a:p>
      </dsp:txBody>
      <dsp:txXfrm>
        <a:off x="8309382" y="1935543"/>
        <a:ext cx="1171282" cy="715359"/>
      </dsp:txXfrm>
    </dsp:sp>
    <dsp:sp modelId="{9BB57380-F29E-492A-8D52-6C4A359A42A1}">
      <dsp:nvSpPr>
        <dsp:cNvPr id="0" name=""/>
        <dsp:cNvSpPr/>
      </dsp:nvSpPr>
      <dsp:spPr>
        <a:xfrm>
          <a:off x="8112757" y="795667"/>
          <a:ext cx="185481" cy="2464689"/>
        </a:xfrm>
        <a:custGeom>
          <a:avLst/>
          <a:gdLst/>
          <a:ahLst/>
          <a:cxnLst/>
          <a:rect l="0" t="0" r="0" b="0"/>
          <a:pathLst>
            <a:path>
              <a:moveTo>
                <a:pt x="0" y="0"/>
              </a:moveTo>
              <a:lnTo>
                <a:pt x="0" y="2464689"/>
              </a:lnTo>
              <a:lnTo>
                <a:pt x="185481" y="2464689"/>
              </a:lnTo>
            </a:path>
          </a:pathLst>
        </a:custGeom>
        <a:noFill/>
        <a:ln w="25400" cap="flat" cmpd="sng" algn="ctr">
          <a:solidFill>
            <a:srgbClr val="FB8C47"/>
          </a:solidFill>
          <a:prstDash val="solid"/>
        </a:ln>
        <a:effectLst/>
      </dsp:spPr>
      <dsp:style>
        <a:lnRef idx="2">
          <a:scrgbClr r="0" g="0" b="0"/>
        </a:lnRef>
        <a:fillRef idx="0">
          <a:scrgbClr r="0" g="0" b="0"/>
        </a:fillRef>
        <a:effectRef idx="0">
          <a:scrgbClr r="0" g="0" b="0"/>
        </a:effectRef>
        <a:fontRef idx="minor"/>
      </dsp:style>
    </dsp:sp>
    <dsp:sp modelId="{43BE55C8-E4CC-4BA7-B3AF-382C90F70BF5}">
      <dsp:nvSpPr>
        <dsp:cNvPr id="0" name=""/>
        <dsp:cNvSpPr/>
      </dsp:nvSpPr>
      <dsp:spPr>
        <a:xfrm>
          <a:off x="8298239" y="2880421"/>
          <a:ext cx="1215794" cy="759871"/>
        </a:xfrm>
        <a:prstGeom prst="roundRect">
          <a:avLst>
            <a:gd name="adj" fmla="val 10000"/>
          </a:avLst>
        </a:prstGeom>
        <a:solidFill>
          <a:schemeClr val="lt1">
            <a:alpha val="90000"/>
            <a:hueOff val="0"/>
            <a:satOff val="0"/>
            <a:lumOff val="0"/>
            <a:alphaOff val="0"/>
          </a:schemeClr>
        </a:solidFill>
        <a:ln w="25400" cap="flat" cmpd="sng" algn="ctr">
          <a:solidFill>
            <a:srgbClr val="FB8C47"/>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John Laurentiev, Applications Analyst</a:t>
          </a:r>
        </a:p>
      </dsp:txBody>
      <dsp:txXfrm>
        <a:off x="8320495" y="2902677"/>
        <a:ext cx="1171282" cy="715359"/>
      </dsp:txXfrm>
    </dsp:sp>
    <dsp:sp modelId="{94DC11C3-F9BE-4BF0-8BFC-05F9878CC177}">
      <dsp:nvSpPr>
        <dsp:cNvPr id="0" name=""/>
        <dsp:cNvSpPr/>
      </dsp:nvSpPr>
      <dsp:spPr>
        <a:xfrm>
          <a:off x="9599887" y="0"/>
          <a:ext cx="1519743" cy="759871"/>
        </a:xfrm>
        <a:prstGeom prst="roundRect">
          <a:avLst>
            <a:gd name="adj" fmla="val 10000"/>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Georgia" panose="02040502050405020303" pitchFamily="18" charset="0"/>
            </a:rPr>
            <a:t>FDA</a:t>
          </a:r>
        </a:p>
      </dsp:txBody>
      <dsp:txXfrm>
        <a:off x="9622143" y="22256"/>
        <a:ext cx="1475231" cy="715359"/>
      </dsp:txXfrm>
    </dsp:sp>
    <dsp:sp modelId="{89A50FFD-7741-44E4-94A4-7C451FEBD994}">
      <dsp:nvSpPr>
        <dsp:cNvPr id="0" name=""/>
        <dsp:cNvSpPr/>
      </dsp:nvSpPr>
      <dsp:spPr>
        <a:xfrm>
          <a:off x="9751861" y="759871"/>
          <a:ext cx="120479" cy="623351"/>
        </a:xfrm>
        <a:custGeom>
          <a:avLst/>
          <a:gdLst/>
          <a:ahLst/>
          <a:cxnLst/>
          <a:rect l="0" t="0" r="0" b="0"/>
          <a:pathLst>
            <a:path>
              <a:moveTo>
                <a:pt x="0" y="0"/>
              </a:moveTo>
              <a:lnTo>
                <a:pt x="0" y="623351"/>
              </a:lnTo>
              <a:lnTo>
                <a:pt x="120479" y="623351"/>
              </a:lnTo>
            </a:path>
          </a:pathLst>
        </a:custGeom>
        <a:noFill/>
        <a:ln w="25400" cap="flat" cmpd="sng" algn="ctr">
          <a:solidFill>
            <a:srgbClr val="CC0099"/>
          </a:solidFill>
          <a:prstDash val="solid"/>
        </a:ln>
        <a:effectLst/>
      </dsp:spPr>
      <dsp:style>
        <a:lnRef idx="2">
          <a:scrgbClr r="0" g="0" b="0"/>
        </a:lnRef>
        <a:fillRef idx="0">
          <a:scrgbClr r="0" g="0" b="0"/>
        </a:fillRef>
        <a:effectRef idx="0">
          <a:scrgbClr r="0" g="0" b="0"/>
        </a:effectRef>
        <a:fontRef idx="minor"/>
      </dsp:style>
    </dsp:sp>
    <dsp:sp modelId="{4F06CE93-5829-4B51-8FB0-98273F534C2B}">
      <dsp:nvSpPr>
        <dsp:cNvPr id="0" name=""/>
        <dsp:cNvSpPr/>
      </dsp:nvSpPr>
      <dsp:spPr>
        <a:xfrm>
          <a:off x="9872341" y="1003287"/>
          <a:ext cx="1215794" cy="759871"/>
        </a:xfrm>
        <a:prstGeom prst="roundRect">
          <a:avLst>
            <a:gd name="adj" fmla="val 10000"/>
          </a:avLst>
        </a:prstGeom>
        <a:noFill/>
        <a:ln w="25400" cap="flat" cmpd="sng" algn="ctr">
          <a:solidFill>
            <a:srgbClr val="CC0099"/>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Sarah Dutcher</a:t>
          </a:r>
        </a:p>
      </dsp:txBody>
      <dsp:txXfrm>
        <a:off x="9894597" y="1025543"/>
        <a:ext cx="1171282" cy="715359"/>
      </dsp:txXfrm>
    </dsp:sp>
    <dsp:sp modelId="{CF747B24-BF1F-4CEA-B5FB-C4B36FF32692}">
      <dsp:nvSpPr>
        <dsp:cNvPr id="0" name=""/>
        <dsp:cNvSpPr/>
      </dsp:nvSpPr>
      <dsp:spPr>
        <a:xfrm>
          <a:off x="9751861" y="759871"/>
          <a:ext cx="128746" cy="1557560"/>
        </a:xfrm>
        <a:custGeom>
          <a:avLst/>
          <a:gdLst/>
          <a:ahLst/>
          <a:cxnLst/>
          <a:rect l="0" t="0" r="0" b="0"/>
          <a:pathLst>
            <a:path>
              <a:moveTo>
                <a:pt x="0" y="0"/>
              </a:moveTo>
              <a:lnTo>
                <a:pt x="0" y="1557560"/>
              </a:lnTo>
              <a:lnTo>
                <a:pt x="128746" y="1557560"/>
              </a:lnTo>
            </a:path>
          </a:pathLst>
        </a:custGeom>
        <a:noFill/>
        <a:ln w="25400" cap="flat" cmpd="sng" algn="ctr">
          <a:solidFill>
            <a:srgbClr val="CC0099"/>
          </a:solidFill>
          <a:prstDash val="solid"/>
        </a:ln>
        <a:effectLst/>
      </dsp:spPr>
      <dsp:style>
        <a:lnRef idx="2">
          <a:scrgbClr r="0" g="0" b="0"/>
        </a:lnRef>
        <a:fillRef idx="0">
          <a:scrgbClr r="0" g="0" b="0"/>
        </a:fillRef>
        <a:effectRef idx="0">
          <a:scrgbClr r="0" g="0" b="0"/>
        </a:effectRef>
        <a:fontRef idx="minor"/>
      </dsp:style>
    </dsp:sp>
    <dsp:sp modelId="{DF486620-6F75-4C73-8FC6-6C53B3E32A87}">
      <dsp:nvSpPr>
        <dsp:cNvPr id="0" name=""/>
        <dsp:cNvSpPr/>
      </dsp:nvSpPr>
      <dsp:spPr>
        <a:xfrm>
          <a:off x="9880608" y="1937496"/>
          <a:ext cx="1215794" cy="759871"/>
        </a:xfrm>
        <a:prstGeom prst="roundRect">
          <a:avLst>
            <a:gd name="adj" fmla="val 10000"/>
          </a:avLst>
        </a:prstGeom>
        <a:noFill/>
        <a:ln w="25400" cap="flat" cmpd="sng" algn="ctr">
          <a:solidFill>
            <a:srgbClr val="CC0099"/>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Efe Eworuke</a:t>
          </a:r>
        </a:p>
      </dsp:txBody>
      <dsp:txXfrm>
        <a:off x="9902864" y="1959752"/>
        <a:ext cx="1171282" cy="715359"/>
      </dsp:txXfrm>
    </dsp:sp>
    <dsp:sp modelId="{44433336-F36D-4E11-A420-A3A27F16B089}">
      <dsp:nvSpPr>
        <dsp:cNvPr id="0" name=""/>
        <dsp:cNvSpPr/>
      </dsp:nvSpPr>
      <dsp:spPr>
        <a:xfrm>
          <a:off x="9751861" y="759871"/>
          <a:ext cx="118789" cy="2472985"/>
        </a:xfrm>
        <a:custGeom>
          <a:avLst/>
          <a:gdLst/>
          <a:ahLst/>
          <a:cxnLst/>
          <a:rect l="0" t="0" r="0" b="0"/>
          <a:pathLst>
            <a:path>
              <a:moveTo>
                <a:pt x="0" y="0"/>
              </a:moveTo>
              <a:lnTo>
                <a:pt x="0" y="2472985"/>
              </a:lnTo>
              <a:lnTo>
                <a:pt x="118789" y="2472985"/>
              </a:lnTo>
            </a:path>
          </a:pathLst>
        </a:custGeom>
        <a:noFill/>
        <a:ln w="25400" cap="flat" cmpd="sng" algn="ctr">
          <a:solidFill>
            <a:srgbClr val="CC0099"/>
          </a:solidFill>
          <a:prstDash val="solid"/>
        </a:ln>
        <a:effectLst/>
      </dsp:spPr>
      <dsp:style>
        <a:lnRef idx="2">
          <a:scrgbClr r="0" g="0" b="0"/>
        </a:lnRef>
        <a:fillRef idx="0">
          <a:scrgbClr r="0" g="0" b="0"/>
        </a:fillRef>
        <a:effectRef idx="0">
          <a:scrgbClr r="0" g="0" b="0"/>
        </a:effectRef>
        <a:fontRef idx="minor"/>
      </dsp:style>
    </dsp:sp>
    <dsp:sp modelId="{52644BB9-BFDA-4704-AF89-4B226396552B}">
      <dsp:nvSpPr>
        <dsp:cNvPr id="0" name=""/>
        <dsp:cNvSpPr/>
      </dsp:nvSpPr>
      <dsp:spPr>
        <a:xfrm>
          <a:off x="9870651" y="2852921"/>
          <a:ext cx="1215794" cy="759871"/>
        </a:xfrm>
        <a:prstGeom prst="roundRect">
          <a:avLst>
            <a:gd name="adj" fmla="val 10000"/>
          </a:avLst>
        </a:prstGeom>
        <a:noFill/>
        <a:ln w="25400" cap="flat" cmpd="sng" algn="ctr">
          <a:solidFill>
            <a:srgbClr val="CC0099"/>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eorgia" panose="02040502050405020303" pitchFamily="18" charset="0"/>
            </a:rPr>
            <a:t>Aida Kuzucan</a:t>
          </a:r>
        </a:p>
      </dsp:txBody>
      <dsp:txXfrm>
        <a:off x="9892907" y="2875177"/>
        <a:ext cx="1171282" cy="715359"/>
      </dsp:txXfrm>
    </dsp:sp>
    <dsp:sp modelId="{FE210DED-411B-4809-92C0-35189A1A0C6D}">
      <dsp:nvSpPr>
        <dsp:cNvPr id="0" name=""/>
        <dsp:cNvSpPr/>
      </dsp:nvSpPr>
      <dsp:spPr>
        <a:xfrm>
          <a:off x="3222648" y="4741354"/>
          <a:ext cx="1233955" cy="759871"/>
        </a:xfrm>
        <a:prstGeom prst="roundRect">
          <a:avLst>
            <a:gd name="adj" fmla="val 10000"/>
          </a:avLst>
        </a:prstGeom>
        <a:no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eorgia" panose="02040502050405020303" pitchFamily="18" charset="0"/>
            </a:rPr>
            <a:t>R</a:t>
          </a:r>
        </a:p>
        <a:p>
          <a:pPr marL="0" lvl="0" indent="0" algn="ctr" defTabSz="488950">
            <a:lnSpc>
              <a:spcPct val="90000"/>
            </a:lnSpc>
            <a:spcBef>
              <a:spcPct val="0"/>
            </a:spcBef>
            <a:spcAft>
              <a:spcPct val="35000"/>
            </a:spcAft>
            <a:buNone/>
          </a:pPr>
          <a:r>
            <a:rPr lang="en-US" sz="1200" kern="1200" dirty="0">
              <a:solidFill>
                <a:schemeClr val="tx1"/>
              </a:solidFill>
              <a:latin typeface="Georgia" panose="02040502050405020303" pitchFamily="18" charset="0"/>
            </a:rPr>
            <a:t>Tyler Erikson, Statistician</a:t>
          </a:r>
          <a:r>
            <a:rPr lang="en-US" sz="1500" kern="1200" dirty="0">
              <a:latin typeface="Georgia" panose="02040502050405020303" pitchFamily="18" charset="0"/>
            </a:rPr>
            <a:t>,      Statistician</a:t>
          </a:r>
        </a:p>
      </dsp:txBody>
      <dsp:txXfrm>
        <a:off x="3244904" y="4763610"/>
        <a:ext cx="1189443" cy="7153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EE161-4114-4353-8E51-DF433F396548}">
      <dsp:nvSpPr>
        <dsp:cNvPr id="0" name=""/>
        <dsp:cNvSpPr/>
      </dsp:nvSpPr>
      <dsp:spPr>
        <a:xfrm>
          <a:off x="936564" y="1479"/>
          <a:ext cx="1320806" cy="6604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HPHCI</a:t>
          </a:r>
        </a:p>
      </dsp:txBody>
      <dsp:txXfrm>
        <a:off x="955907" y="20822"/>
        <a:ext cx="1282120" cy="621717"/>
      </dsp:txXfrm>
    </dsp:sp>
    <dsp:sp modelId="{6F932B10-EC10-403C-9DB4-EE7B82F6DDAC}">
      <dsp:nvSpPr>
        <dsp:cNvPr id="0" name=""/>
        <dsp:cNvSpPr/>
      </dsp:nvSpPr>
      <dsp:spPr>
        <a:xfrm>
          <a:off x="1068645" y="661882"/>
          <a:ext cx="132080" cy="495302"/>
        </a:xfrm>
        <a:custGeom>
          <a:avLst/>
          <a:gdLst/>
          <a:ahLst/>
          <a:cxnLst/>
          <a:rect l="0" t="0" r="0" b="0"/>
          <a:pathLst>
            <a:path>
              <a:moveTo>
                <a:pt x="0" y="0"/>
              </a:moveTo>
              <a:lnTo>
                <a:pt x="0" y="495302"/>
              </a:lnTo>
              <a:lnTo>
                <a:pt x="132080" y="495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479F1C-CE39-4493-AD30-3CC5D4076FB0}">
      <dsp:nvSpPr>
        <dsp:cNvPr id="0" name=""/>
        <dsp:cNvSpPr/>
      </dsp:nvSpPr>
      <dsp:spPr>
        <a:xfrm>
          <a:off x="1200726" y="826983"/>
          <a:ext cx="1056645" cy="660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Judy Maro, </a:t>
          </a:r>
          <a:br>
            <a:rPr lang="en-US" sz="1000" kern="1200" dirty="0">
              <a:latin typeface="Georgia" panose="02040502050405020303" pitchFamily="18" charset="0"/>
            </a:rPr>
          </a:br>
          <a:r>
            <a:rPr lang="en-US" sz="1000" kern="1200" dirty="0">
              <a:latin typeface="Georgia" panose="02040502050405020303" pitchFamily="18" charset="0"/>
            </a:rPr>
            <a:t>Co-Investigator</a:t>
          </a:r>
        </a:p>
      </dsp:txBody>
      <dsp:txXfrm>
        <a:off x="1220069" y="846326"/>
        <a:ext cx="1017959" cy="621717"/>
      </dsp:txXfrm>
    </dsp:sp>
    <dsp:sp modelId="{02B5B177-6E82-44DD-A3B5-4E86B196E454}">
      <dsp:nvSpPr>
        <dsp:cNvPr id="0" name=""/>
        <dsp:cNvSpPr/>
      </dsp:nvSpPr>
      <dsp:spPr>
        <a:xfrm>
          <a:off x="1068645" y="661882"/>
          <a:ext cx="132080" cy="1320806"/>
        </a:xfrm>
        <a:custGeom>
          <a:avLst/>
          <a:gdLst/>
          <a:ahLst/>
          <a:cxnLst/>
          <a:rect l="0" t="0" r="0" b="0"/>
          <a:pathLst>
            <a:path>
              <a:moveTo>
                <a:pt x="0" y="0"/>
              </a:moveTo>
              <a:lnTo>
                <a:pt x="0" y="1320806"/>
              </a:lnTo>
              <a:lnTo>
                <a:pt x="132080" y="13208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3D9013-457C-4ABE-BCA5-FFA78AEB6B51}">
      <dsp:nvSpPr>
        <dsp:cNvPr id="0" name=""/>
        <dsp:cNvSpPr/>
      </dsp:nvSpPr>
      <dsp:spPr>
        <a:xfrm>
          <a:off x="1200726" y="1652487"/>
          <a:ext cx="1056645" cy="660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Kevin Coughlin, Project Manager</a:t>
          </a:r>
        </a:p>
      </dsp:txBody>
      <dsp:txXfrm>
        <a:off x="1220069" y="1671830"/>
        <a:ext cx="1017959" cy="621717"/>
      </dsp:txXfrm>
    </dsp:sp>
    <dsp:sp modelId="{7E3BAECD-F99A-419F-AD4B-3093A5B703A7}">
      <dsp:nvSpPr>
        <dsp:cNvPr id="0" name=""/>
        <dsp:cNvSpPr/>
      </dsp:nvSpPr>
      <dsp:spPr>
        <a:xfrm>
          <a:off x="1068645" y="661882"/>
          <a:ext cx="149874" cy="2146310"/>
        </a:xfrm>
        <a:custGeom>
          <a:avLst/>
          <a:gdLst/>
          <a:ahLst/>
          <a:cxnLst/>
          <a:rect l="0" t="0" r="0" b="0"/>
          <a:pathLst>
            <a:path>
              <a:moveTo>
                <a:pt x="0" y="0"/>
              </a:moveTo>
              <a:lnTo>
                <a:pt x="0" y="2146310"/>
              </a:lnTo>
              <a:lnTo>
                <a:pt x="149874" y="21463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F067A7-0428-44BE-BEC2-941CA7502565}">
      <dsp:nvSpPr>
        <dsp:cNvPr id="0" name=""/>
        <dsp:cNvSpPr/>
      </dsp:nvSpPr>
      <dsp:spPr>
        <a:xfrm>
          <a:off x="1218520" y="2477991"/>
          <a:ext cx="1056645" cy="660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Dan Kiernan, Data Analytics </a:t>
          </a:r>
        </a:p>
      </dsp:txBody>
      <dsp:txXfrm>
        <a:off x="1237863" y="2497334"/>
        <a:ext cx="1017959" cy="621717"/>
      </dsp:txXfrm>
    </dsp:sp>
    <dsp:sp modelId="{42C28B52-69D5-44C4-B37B-8C3B688726CD}">
      <dsp:nvSpPr>
        <dsp:cNvPr id="0" name=""/>
        <dsp:cNvSpPr/>
      </dsp:nvSpPr>
      <dsp:spPr>
        <a:xfrm>
          <a:off x="2414217" y="0"/>
          <a:ext cx="1320806" cy="660403"/>
        </a:xfrm>
        <a:prstGeom prst="roundRect">
          <a:avLst>
            <a:gd name="adj" fmla="val 10000"/>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Duke</a:t>
          </a:r>
        </a:p>
      </dsp:txBody>
      <dsp:txXfrm>
        <a:off x="2433560" y="19343"/>
        <a:ext cx="1282120" cy="621717"/>
      </dsp:txXfrm>
    </dsp:sp>
    <dsp:sp modelId="{D1B76B93-4C23-479A-A921-D7F87FFAE3C4}">
      <dsp:nvSpPr>
        <dsp:cNvPr id="0" name=""/>
        <dsp:cNvSpPr/>
      </dsp:nvSpPr>
      <dsp:spPr>
        <a:xfrm>
          <a:off x="2546297" y="660403"/>
          <a:ext cx="132072" cy="495309"/>
        </a:xfrm>
        <a:custGeom>
          <a:avLst/>
          <a:gdLst/>
          <a:ahLst/>
          <a:cxnLst/>
          <a:rect l="0" t="0" r="0" b="0"/>
          <a:pathLst>
            <a:path>
              <a:moveTo>
                <a:pt x="0" y="0"/>
              </a:moveTo>
              <a:lnTo>
                <a:pt x="0" y="495309"/>
              </a:lnTo>
              <a:lnTo>
                <a:pt x="132072" y="495309"/>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A71DF892-1685-446B-9CC6-21B9F59D49BF}">
      <dsp:nvSpPr>
        <dsp:cNvPr id="0" name=""/>
        <dsp:cNvSpPr/>
      </dsp:nvSpPr>
      <dsp:spPr>
        <a:xfrm>
          <a:off x="2678370" y="825510"/>
          <a:ext cx="1056645" cy="660403"/>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Keith Marsolo, PI</a:t>
          </a:r>
        </a:p>
      </dsp:txBody>
      <dsp:txXfrm>
        <a:off x="2697713" y="844853"/>
        <a:ext cx="1017959" cy="621717"/>
      </dsp:txXfrm>
    </dsp:sp>
    <dsp:sp modelId="{07366003-2D81-43F3-B8A5-A82DEF7284C5}">
      <dsp:nvSpPr>
        <dsp:cNvPr id="0" name=""/>
        <dsp:cNvSpPr/>
      </dsp:nvSpPr>
      <dsp:spPr>
        <a:xfrm>
          <a:off x="2546297" y="660403"/>
          <a:ext cx="132072" cy="1343181"/>
        </a:xfrm>
        <a:custGeom>
          <a:avLst/>
          <a:gdLst/>
          <a:ahLst/>
          <a:cxnLst/>
          <a:rect l="0" t="0" r="0" b="0"/>
          <a:pathLst>
            <a:path>
              <a:moveTo>
                <a:pt x="0" y="0"/>
              </a:moveTo>
              <a:lnTo>
                <a:pt x="0" y="1343181"/>
              </a:lnTo>
              <a:lnTo>
                <a:pt x="132072" y="1343181"/>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11EC11F7-1C22-448B-9004-9E9475B588B3}">
      <dsp:nvSpPr>
        <dsp:cNvPr id="0" name=""/>
        <dsp:cNvSpPr/>
      </dsp:nvSpPr>
      <dsp:spPr>
        <a:xfrm>
          <a:off x="2678370" y="1673382"/>
          <a:ext cx="1056645" cy="660403"/>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Lesley Curtis, </a:t>
          </a:r>
          <a:br>
            <a:rPr lang="en-US" sz="1000" kern="1200" dirty="0">
              <a:latin typeface="Georgia" panose="02040502050405020303" pitchFamily="18" charset="0"/>
            </a:rPr>
          </a:br>
          <a:r>
            <a:rPr lang="en-US" sz="1000" kern="1200" dirty="0">
              <a:latin typeface="Georgia" panose="02040502050405020303" pitchFamily="18" charset="0"/>
            </a:rPr>
            <a:t>Co-Investigator</a:t>
          </a:r>
        </a:p>
      </dsp:txBody>
      <dsp:txXfrm>
        <a:off x="2697713" y="1692725"/>
        <a:ext cx="1017959" cy="621717"/>
      </dsp:txXfrm>
    </dsp:sp>
    <dsp:sp modelId="{729329F4-2D3E-4B0E-8DC4-2CCC9245EAEA}">
      <dsp:nvSpPr>
        <dsp:cNvPr id="0" name=""/>
        <dsp:cNvSpPr/>
      </dsp:nvSpPr>
      <dsp:spPr>
        <a:xfrm>
          <a:off x="2546297" y="660403"/>
          <a:ext cx="132072" cy="2178148"/>
        </a:xfrm>
        <a:custGeom>
          <a:avLst/>
          <a:gdLst/>
          <a:ahLst/>
          <a:cxnLst/>
          <a:rect l="0" t="0" r="0" b="0"/>
          <a:pathLst>
            <a:path>
              <a:moveTo>
                <a:pt x="0" y="0"/>
              </a:moveTo>
              <a:lnTo>
                <a:pt x="0" y="2178148"/>
              </a:lnTo>
              <a:lnTo>
                <a:pt x="132072" y="2178148"/>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6D7326D8-82EB-41B2-A250-7E2D0D82A66D}">
      <dsp:nvSpPr>
        <dsp:cNvPr id="0" name=""/>
        <dsp:cNvSpPr/>
      </dsp:nvSpPr>
      <dsp:spPr>
        <a:xfrm>
          <a:off x="2678370" y="2508350"/>
          <a:ext cx="1056645" cy="660403"/>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Gretchen Sanders, Project Lead</a:t>
          </a:r>
        </a:p>
      </dsp:txBody>
      <dsp:txXfrm>
        <a:off x="2697713" y="2527693"/>
        <a:ext cx="1017959" cy="621717"/>
      </dsp:txXfrm>
    </dsp:sp>
    <dsp:sp modelId="{B4A0A552-553E-4237-9B68-F944C3231D48}">
      <dsp:nvSpPr>
        <dsp:cNvPr id="0" name=""/>
        <dsp:cNvSpPr/>
      </dsp:nvSpPr>
      <dsp:spPr>
        <a:xfrm>
          <a:off x="2546297" y="660403"/>
          <a:ext cx="132072" cy="2984012"/>
        </a:xfrm>
        <a:custGeom>
          <a:avLst/>
          <a:gdLst/>
          <a:ahLst/>
          <a:cxnLst/>
          <a:rect l="0" t="0" r="0" b="0"/>
          <a:pathLst>
            <a:path>
              <a:moveTo>
                <a:pt x="0" y="0"/>
              </a:moveTo>
              <a:lnTo>
                <a:pt x="0" y="2984012"/>
              </a:lnTo>
              <a:lnTo>
                <a:pt x="132072" y="2984012"/>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B26CA930-3AE2-43D4-8BB2-7ECCB33632F5}">
      <dsp:nvSpPr>
        <dsp:cNvPr id="0" name=""/>
        <dsp:cNvSpPr/>
      </dsp:nvSpPr>
      <dsp:spPr>
        <a:xfrm>
          <a:off x="2678370" y="3314213"/>
          <a:ext cx="1056645" cy="660403"/>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Laura Qualls</a:t>
          </a:r>
        </a:p>
        <a:p>
          <a:pPr marL="0" lvl="0" indent="0" algn="ctr" defTabSz="444500">
            <a:lnSpc>
              <a:spcPct val="90000"/>
            </a:lnSpc>
            <a:spcBef>
              <a:spcPct val="0"/>
            </a:spcBef>
            <a:spcAft>
              <a:spcPct val="35000"/>
            </a:spcAft>
            <a:buNone/>
          </a:pPr>
          <a:r>
            <a:rPr lang="en-US" sz="1000" kern="1200" dirty="0">
              <a:latin typeface="Georgia" panose="02040502050405020303" pitchFamily="18" charset="0"/>
            </a:rPr>
            <a:t>Jennifer Xu, </a:t>
          </a:r>
        </a:p>
        <a:p>
          <a:pPr marL="0" lvl="0" indent="0" algn="ctr" defTabSz="444500">
            <a:lnSpc>
              <a:spcPct val="90000"/>
            </a:lnSpc>
            <a:spcBef>
              <a:spcPct val="0"/>
            </a:spcBef>
            <a:spcAft>
              <a:spcPct val="35000"/>
            </a:spcAft>
            <a:buNone/>
          </a:pPr>
          <a:r>
            <a:rPr lang="en-US" sz="1000" kern="1200" dirty="0">
              <a:latin typeface="Georgia" panose="02040502050405020303" pitchFamily="18" charset="0"/>
            </a:rPr>
            <a:t>Informaticists</a:t>
          </a:r>
        </a:p>
      </dsp:txBody>
      <dsp:txXfrm>
        <a:off x="2697713" y="3333556"/>
        <a:ext cx="1017959" cy="621717"/>
      </dsp:txXfrm>
    </dsp:sp>
    <dsp:sp modelId="{23BE571C-A355-4F64-AABB-FC496D96F6D8}">
      <dsp:nvSpPr>
        <dsp:cNvPr id="0" name=""/>
        <dsp:cNvSpPr/>
      </dsp:nvSpPr>
      <dsp:spPr>
        <a:xfrm>
          <a:off x="2546297" y="660403"/>
          <a:ext cx="141719" cy="4564475"/>
        </a:xfrm>
        <a:custGeom>
          <a:avLst/>
          <a:gdLst/>
          <a:ahLst/>
          <a:cxnLst/>
          <a:rect l="0" t="0" r="0" b="0"/>
          <a:pathLst>
            <a:path>
              <a:moveTo>
                <a:pt x="0" y="0"/>
              </a:moveTo>
              <a:lnTo>
                <a:pt x="0" y="4564475"/>
              </a:lnTo>
              <a:lnTo>
                <a:pt x="141719" y="4564475"/>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568A3C1F-A2B2-4014-801D-EC3613757D2A}">
      <dsp:nvSpPr>
        <dsp:cNvPr id="0" name=""/>
        <dsp:cNvSpPr/>
      </dsp:nvSpPr>
      <dsp:spPr>
        <a:xfrm>
          <a:off x="2688017" y="4894677"/>
          <a:ext cx="1056645" cy="660403"/>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Yinghong Zhang</a:t>
          </a:r>
        </a:p>
        <a:p>
          <a:pPr marL="0" lvl="0" indent="0" algn="ctr" defTabSz="444500">
            <a:lnSpc>
              <a:spcPct val="90000"/>
            </a:lnSpc>
            <a:spcBef>
              <a:spcPct val="0"/>
            </a:spcBef>
            <a:spcAft>
              <a:spcPct val="35000"/>
            </a:spcAft>
            <a:buNone/>
          </a:pPr>
          <a:r>
            <a:rPr lang="en-US" sz="1000" kern="1200" dirty="0">
              <a:latin typeface="Georgia" panose="02040502050405020303" pitchFamily="18" charset="0"/>
            </a:rPr>
            <a:t>Tom Phillips, </a:t>
          </a:r>
        </a:p>
        <a:p>
          <a:pPr marL="0" lvl="0" indent="0" algn="ctr" defTabSz="444500">
            <a:lnSpc>
              <a:spcPct val="90000"/>
            </a:lnSpc>
            <a:spcBef>
              <a:spcPct val="0"/>
            </a:spcBef>
            <a:spcAft>
              <a:spcPct val="35000"/>
            </a:spcAft>
            <a:buNone/>
          </a:pPr>
          <a:r>
            <a:rPr lang="en-US" sz="1000" kern="1200" dirty="0">
              <a:latin typeface="Georgia" panose="02040502050405020303" pitchFamily="18" charset="0"/>
            </a:rPr>
            <a:t>Programmers</a:t>
          </a:r>
        </a:p>
      </dsp:txBody>
      <dsp:txXfrm>
        <a:off x="2707360" y="4914020"/>
        <a:ext cx="1017959" cy="621717"/>
      </dsp:txXfrm>
    </dsp:sp>
    <dsp:sp modelId="{4855BF11-015E-4856-A780-F4F4E3FB1777}">
      <dsp:nvSpPr>
        <dsp:cNvPr id="0" name=""/>
        <dsp:cNvSpPr/>
      </dsp:nvSpPr>
      <dsp:spPr>
        <a:xfrm>
          <a:off x="2546297" y="660403"/>
          <a:ext cx="141899" cy="3765559"/>
        </a:xfrm>
        <a:custGeom>
          <a:avLst/>
          <a:gdLst/>
          <a:ahLst/>
          <a:cxnLst/>
          <a:rect l="0" t="0" r="0" b="0"/>
          <a:pathLst>
            <a:path>
              <a:moveTo>
                <a:pt x="0" y="0"/>
              </a:moveTo>
              <a:lnTo>
                <a:pt x="0" y="3765559"/>
              </a:lnTo>
              <a:lnTo>
                <a:pt x="141899" y="3765559"/>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91483CE0-9FB1-45AD-B628-79AEF693387B}">
      <dsp:nvSpPr>
        <dsp:cNvPr id="0" name=""/>
        <dsp:cNvSpPr/>
      </dsp:nvSpPr>
      <dsp:spPr>
        <a:xfrm>
          <a:off x="2688197" y="4095761"/>
          <a:ext cx="1056645" cy="660403"/>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Larry Hill,  Statistician</a:t>
          </a:r>
        </a:p>
      </dsp:txBody>
      <dsp:txXfrm>
        <a:off x="2707540" y="4115104"/>
        <a:ext cx="1017959" cy="621717"/>
      </dsp:txXfrm>
    </dsp:sp>
    <dsp:sp modelId="{1E0F967D-CA81-4569-B6CE-3E2CF5FB3E58}">
      <dsp:nvSpPr>
        <dsp:cNvPr id="0" name=""/>
        <dsp:cNvSpPr/>
      </dsp:nvSpPr>
      <dsp:spPr>
        <a:xfrm>
          <a:off x="3930225" y="20763"/>
          <a:ext cx="1320806" cy="660403"/>
        </a:xfrm>
        <a:prstGeom prst="roundRect">
          <a:avLst>
            <a:gd name="adj" fmla="val 1000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PCORnet Sites</a:t>
          </a:r>
        </a:p>
      </dsp:txBody>
      <dsp:txXfrm>
        <a:off x="3949568" y="40106"/>
        <a:ext cx="1282120" cy="621717"/>
      </dsp:txXfrm>
    </dsp:sp>
    <dsp:sp modelId="{6665271F-2551-4FEF-A3AF-570163ACCE77}">
      <dsp:nvSpPr>
        <dsp:cNvPr id="0" name=""/>
        <dsp:cNvSpPr/>
      </dsp:nvSpPr>
      <dsp:spPr>
        <a:xfrm>
          <a:off x="4062305" y="681166"/>
          <a:ext cx="132244" cy="495302"/>
        </a:xfrm>
        <a:custGeom>
          <a:avLst/>
          <a:gdLst/>
          <a:ahLst/>
          <a:cxnLst/>
          <a:rect l="0" t="0" r="0" b="0"/>
          <a:pathLst>
            <a:path>
              <a:moveTo>
                <a:pt x="0" y="0"/>
              </a:moveTo>
              <a:lnTo>
                <a:pt x="0" y="495302"/>
              </a:lnTo>
              <a:lnTo>
                <a:pt x="132244" y="495302"/>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2141655C-4B98-4848-A306-FB7356194401}">
      <dsp:nvSpPr>
        <dsp:cNvPr id="0" name=""/>
        <dsp:cNvSpPr/>
      </dsp:nvSpPr>
      <dsp:spPr>
        <a:xfrm>
          <a:off x="4194550" y="846267"/>
          <a:ext cx="1056645" cy="660403"/>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ts val="0"/>
            </a:spcAft>
            <a:buNone/>
          </a:pPr>
          <a:r>
            <a:rPr lang="en-US" sz="1000" kern="1200" dirty="0">
              <a:latin typeface="Georgia" panose="02040502050405020303" pitchFamily="18" charset="0"/>
            </a:rPr>
            <a:t>Alanna Chamberlain, </a:t>
          </a:r>
          <a:br>
            <a:rPr lang="en-US" sz="1000" kern="1200" dirty="0">
              <a:latin typeface="Georgia" panose="02040502050405020303" pitchFamily="18" charset="0"/>
            </a:rPr>
          </a:br>
          <a:r>
            <a:rPr lang="en-US" sz="1000" kern="1200" dirty="0">
              <a:latin typeface="Georgia" panose="02040502050405020303" pitchFamily="18" charset="0"/>
            </a:rPr>
            <a:t>Co-Investigator (Mayo Clinic)</a:t>
          </a:r>
        </a:p>
      </dsp:txBody>
      <dsp:txXfrm>
        <a:off x="4213893" y="865610"/>
        <a:ext cx="1017959" cy="621717"/>
      </dsp:txXfrm>
    </dsp:sp>
    <dsp:sp modelId="{A4D853D4-86B1-4E62-88D6-9442AC8F70BB}">
      <dsp:nvSpPr>
        <dsp:cNvPr id="0" name=""/>
        <dsp:cNvSpPr/>
      </dsp:nvSpPr>
      <dsp:spPr>
        <a:xfrm>
          <a:off x="4062305" y="681166"/>
          <a:ext cx="132244" cy="1320806"/>
        </a:xfrm>
        <a:custGeom>
          <a:avLst/>
          <a:gdLst/>
          <a:ahLst/>
          <a:cxnLst/>
          <a:rect l="0" t="0" r="0" b="0"/>
          <a:pathLst>
            <a:path>
              <a:moveTo>
                <a:pt x="0" y="0"/>
              </a:moveTo>
              <a:lnTo>
                <a:pt x="0" y="1320806"/>
              </a:lnTo>
              <a:lnTo>
                <a:pt x="132244" y="13208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B14406-23C2-4939-B8E1-E59F13E151FD}">
      <dsp:nvSpPr>
        <dsp:cNvPr id="0" name=""/>
        <dsp:cNvSpPr/>
      </dsp:nvSpPr>
      <dsp:spPr>
        <a:xfrm>
          <a:off x="4194550" y="1671771"/>
          <a:ext cx="1056645" cy="660403"/>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ts val="0"/>
            </a:spcAft>
            <a:buNone/>
          </a:pPr>
          <a:r>
            <a:rPr lang="en-US" sz="1000" kern="1200" dirty="0">
              <a:latin typeface="Georgia" panose="02040502050405020303" pitchFamily="18" charset="0"/>
            </a:rPr>
            <a:t>Jiang Bian</a:t>
          </a:r>
        </a:p>
        <a:p>
          <a:pPr marL="0" lvl="0" indent="0" algn="ctr" defTabSz="444500">
            <a:lnSpc>
              <a:spcPct val="90000"/>
            </a:lnSpc>
            <a:spcBef>
              <a:spcPct val="0"/>
            </a:spcBef>
            <a:spcAft>
              <a:spcPts val="0"/>
            </a:spcAft>
            <a:buNone/>
          </a:pPr>
          <a:r>
            <a:rPr lang="en-US" sz="1000" kern="1200" dirty="0">
              <a:latin typeface="Georgia" panose="02040502050405020303" pitchFamily="18" charset="0"/>
            </a:rPr>
            <a:t>Co-Investigator </a:t>
          </a:r>
          <a:br>
            <a:rPr lang="en-US" sz="1000" kern="1200" dirty="0">
              <a:latin typeface="Georgia" panose="02040502050405020303" pitchFamily="18" charset="0"/>
            </a:rPr>
          </a:br>
          <a:r>
            <a:rPr lang="en-US" sz="1000" kern="1200" dirty="0">
              <a:latin typeface="Georgia" panose="02040502050405020303" pitchFamily="18" charset="0"/>
            </a:rPr>
            <a:t>(U of Florida)</a:t>
          </a:r>
        </a:p>
      </dsp:txBody>
      <dsp:txXfrm>
        <a:off x="4213893" y="1691114"/>
        <a:ext cx="1017959" cy="621717"/>
      </dsp:txXfrm>
    </dsp:sp>
    <dsp:sp modelId="{94DC11C3-F9BE-4BF0-8BFC-05F9878CC177}">
      <dsp:nvSpPr>
        <dsp:cNvPr id="0" name=""/>
        <dsp:cNvSpPr/>
      </dsp:nvSpPr>
      <dsp:spPr>
        <a:xfrm>
          <a:off x="5448360" y="22394"/>
          <a:ext cx="1320806" cy="660403"/>
        </a:xfrm>
        <a:prstGeom prst="roundRect">
          <a:avLst>
            <a:gd name="adj" fmla="val 10000"/>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FDA</a:t>
          </a:r>
        </a:p>
      </dsp:txBody>
      <dsp:txXfrm>
        <a:off x="5467703" y="41737"/>
        <a:ext cx="1282120" cy="621717"/>
      </dsp:txXfrm>
    </dsp:sp>
    <dsp:sp modelId="{89A50FFD-7741-44E4-94A4-7C451FEBD994}">
      <dsp:nvSpPr>
        <dsp:cNvPr id="0" name=""/>
        <dsp:cNvSpPr/>
      </dsp:nvSpPr>
      <dsp:spPr>
        <a:xfrm>
          <a:off x="5580440" y="682797"/>
          <a:ext cx="106557" cy="517287"/>
        </a:xfrm>
        <a:custGeom>
          <a:avLst/>
          <a:gdLst/>
          <a:ahLst/>
          <a:cxnLst/>
          <a:rect l="0" t="0" r="0" b="0"/>
          <a:pathLst>
            <a:path>
              <a:moveTo>
                <a:pt x="0" y="0"/>
              </a:moveTo>
              <a:lnTo>
                <a:pt x="0" y="517287"/>
              </a:lnTo>
              <a:lnTo>
                <a:pt x="106557" y="517287"/>
              </a:lnTo>
            </a:path>
          </a:pathLst>
        </a:custGeom>
        <a:noFill/>
        <a:ln w="25400" cap="flat" cmpd="sng" algn="ctr">
          <a:solidFill>
            <a:srgbClr val="CC0099"/>
          </a:solidFill>
          <a:prstDash val="solid"/>
        </a:ln>
        <a:effectLst/>
      </dsp:spPr>
      <dsp:style>
        <a:lnRef idx="2">
          <a:scrgbClr r="0" g="0" b="0"/>
        </a:lnRef>
        <a:fillRef idx="0">
          <a:scrgbClr r="0" g="0" b="0"/>
        </a:fillRef>
        <a:effectRef idx="0">
          <a:scrgbClr r="0" g="0" b="0"/>
        </a:effectRef>
        <a:fontRef idx="minor"/>
      </dsp:style>
    </dsp:sp>
    <dsp:sp modelId="{4F06CE93-5829-4B51-8FB0-98273F534C2B}">
      <dsp:nvSpPr>
        <dsp:cNvPr id="0" name=""/>
        <dsp:cNvSpPr/>
      </dsp:nvSpPr>
      <dsp:spPr>
        <a:xfrm>
          <a:off x="5686998" y="869883"/>
          <a:ext cx="1056645" cy="660403"/>
        </a:xfrm>
        <a:prstGeom prst="roundRect">
          <a:avLst>
            <a:gd name="adj" fmla="val 10000"/>
          </a:avLst>
        </a:prstGeom>
        <a:noFill/>
        <a:ln w="25400" cap="flat" cmpd="sng" algn="ctr">
          <a:solidFill>
            <a:srgbClr val="CC0099"/>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Sarah Dutcher</a:t>
          </a:r>
        </a:p>
      </dsp:txBody>
      <dsp:txXfrm>
        <a:off x="5706341" y="889226"/>
        <a:ext cx="1017959" cy="621717"/>
      </dsp:txXfrm>
    </dsp:sp>
    <dsp:sp modelId="{CF747B24-BF1F-4CEA-B5FB-C4B36FF32692}">
      <dsp:nvSpPr>
        <dsp:cNvPr id="0" name=""/>
        <dsp:cNvSpPr/>
      </dsp:nvSpPr>
      <dsp:spPr>
        <a:xfrm>
          <a:off x="5580440" y="682797"/>
          <a:ext cx="106557" cy="1330573"/>
        </a:xfrm>
        <a:custGeom>
          <a:avLst/>
          <a:gdLst/>
          <a:ahLst/>
          <a:cxnLst/>
          <a:rect l="0" t="0" r="0" b="0"/>
          <a:pathLst>
            <a:path>
              <a:moveTo>
                <a:pt x="0" y="0"/>
              </a:moveTo>
              <a:lnTo>
                <a:pt x="0" y="1330573"/>
              </a:lnTo>
              <a:lnTo>
                <a:pt x="106557" y="1330573"/>
              </a:lnTo>
            </a:path>
          </a:pathLst>
        </a:custGeom>
        <a:noFill/>
        <a:ln w="25400" cap="flat" cmpd="sng" algn="ctr">
          <a:solidFill>
            <a:srgbClr val="CC0099"/>
          </a:solidFill>
          <a:prstDash val="solid"/>
        </a:ln>
        <a:effectLst/>
      </dsp:spPr>
      <dsp:style>
        <a:lnRef idx="2">
          <a:scrgbClr r="0" g="0" b="0"/>
        </a:lnRef>
        <a:fillRef idx="0">
          <a:scrgbClr r="0" g="0" b="0"/>
        </a:fillRef>
        <a:effectRef idx="0">
          <a:scrgbClr r="0" g="0" b="0"/>
        </a:effectRef>
        <a:fontRef idx="minor"/>
      </dsp:style>
    </dsp:sp>
    <dsp:sp modelId="{DF486620-6F75-4C73-8FC6-6C53B3E32A87}">
      <dsp:nvSpPr>
        <dsp:cNvPr id="0" name=""/>
        <dsp:cNvSpPr/>
      </dsp:nvSpPr>
      <dsp:spPr>
        <a:xfrm>
          <a:off x="5686998" y="1683169"/>
          <a:ext cx="1056645" cy="660403"/>
        </a:xfrm>
        <a:prstGeom prst="roundRect">
          <a:avLst>
            <a:gd name="adj" fmla="val 10000"/>
          </a:avLst>
        </a:prstGeom>
        <a:noFill/>
        <a:ln w="25400" cap="flat" cmpd="sng" algn="ctr">
          <a:solidFill>
            <a:srgbClr val="CC0099"/>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Monique Falconer</a:t>
          </a:r>
        </a:p>
      </dsp:txBody>
      <dsp:txXfrm>
        <a:off x="5706341" y="1702512"/>
        <a:ext cx="1017959" cy="621717"/>
      </dsp:txXfrm>
    </dsp:sp>
    <dsp:sp modelId="{44433336-F36D-4E11-A420-A3A27F16B089}">
      <dsp:nvSpPr>
        <dsp:cNvPr id="0" name=""/>
        <dsp:cNvSpPr/>
      </dsp:nvSpPr>
      <dsp:spPr>
        <a:xfrm>
          <a:off x="5580440" y="682797"/>
          <a:ext cx="106557" cy="2120825"/>
        </a:xfrm>
        <a:custGeom>
          <a:avLst/>
          <a:gdLst/>
          <a:ahLst/>
          <a:cxnLst/>
          <a:rect l="0" t="0" r="0" b="0"/>
          <a:pathLst>
            <a:path>
              <a:moveTo>
                <a:pt x="0" y="0"/>
              </a:moveTo>
              <a:lnTo>
                <a:pt x="0" y="2120825"/>
              </a:lnTo>
              <a:lnTo>
                <a:pt x="106557" y="2120825"/>
              </a:lnTo>
            </a:path>
          </a:pathLst>
        </a:custGeom>
        <a:noFill/>
        <a:ln w="25400" cap="flat" cmpd="sng" algn="ctr">
          <a:solidFill>
            <a:srgbClr val="CC0099"/>
          </a:solidFill>
          <a:prstDash val="solid"/>
        </a:ln>
        <a:effectLst/>
      </dsp:spPr>
      <dsp:style>
        <a:lnRef idx="2">
          <a:scrgbClr r="0" g="0" b="0"/>
        </a:lnRef>
        <a:fillRef idx="0">
          <a:scrgbClr r="0" g="0" b="0"/>
        </a:fillRef>
        <a:effectRef idx="0">
          <a:scrgbClr r="0" g="0" b="0"/>
        </a:effectRef>
        <a:fontRef idx="minor"/>
      </dsp:style>
    </dsp:sp>
    <dsp:sp modelId="{52644BB9-BFDA-4704-AF89-4B226396552B}">
      <dsp:nvSpPr>
        <dsp:cNvPr id="0" name=""/>
        <dsp:cNvSpPr/>
      </dsp:nvSpPr>
      <dsp:spPr>
        <a:xfrm>
          <a:off x="5686998" y="2473421"/>
          <a:ext cx="1056645" cy="660403"/>
        </a:xfrm>
        <a:prstGeom prst="roundRect">
          <a:avLst>
            <a:gd name="adj" fmla="val 10000"/>
          </a:avLst>
        </a:prstGeom>
        <a:noFill/>
        <a:ln w="25400" cap="flat" cmpd="sng" algn="ctr">
          <a:solidFill>
            <a:srgbClr val="CC0099"/>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Jose Hernandez</a:t>
          </a:r>
        </a:p>
      </dsp:txBody>
      <dsp:txXfrm>
        <a:off x="5706341" y="2492764"/>
        <a:ext cx="1017959" cy="6217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6FF3D-1C60-4BEB-82FC-325A1B2940BB}">
      <dsp:nvSpPr>
        <dsp:cNvPr id="0" name=""/>
        <dsp:cNvSpPr/>
      </dsp:nvSpPr>
      <dsp:spPr>
        <a:xfrm>
          <a:off x="1255" y="348834"/>
          <a:ext cx="1664530" cy="1664530"/>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Analytic Tools</a:t>
          </a:r>
        </a:p>
      </dsp:txBody>
      <dsp:txXfrm>
        <a:off x="245020" y="592599"/>
        <a:ext cx="1177000" cy="1177000"/>
      </dsp:txXfrm>
    </dsp:sp>
    <dsp:sp modelId="{019BCF86-0234-42A8-8A5F-82078F2DDD13}">
      <dsp:nvSpPr>
        <dsp:cNvPr id="0" name=""/>
        <dsp:cNvSpPr/>
      </dsp:nvSpPr>
      <dsp:spPr>
        <a:xfrm>
          <a:off x="1800946" y="698386"/>
          <a:ext cx="965427" cy="965427"/>
        </a:xfrm>
        <a:prstGeom prst="mathPlus">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928913" y="1067565"/>
        <a:ext cx="709493" cy="227069"/>
      </dsp:txXfrm>
    </dsp:sp>
    <dsp:sp modelId="{71A8D48B-0354-4550-9EA8-416C46C637DD}">
      <dsp:nvSpPr>
        <dsp:cNvPr id="0" name=""/>
        <dsp:cNvSpPr/>
      </dsp:nvSpPr>
      <dsp:spPr>
        <a:xfrm>
          <a:off x="2901534" y="348834"/>
          <a:ext cx="1664530" cy="1664530"/>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Common Data Model</a:t>
          </a:r>
        </a:p>
      </dsp:txBody>
      <dsp:txXfrm>
        <a:off x="3145299" y="592599"/>
        <a:ext cx="1177000" cy="1177000"/>
      </dsp:txXfrm>
    </dsp:sp>
    <dsp:sp modelId="{EBB3CDEF-2573-4FA1-8BB4-2DD21CF2920F}">
      <dsp:nvSpPr>
        <dsp:cNvPr id="0" name=""/>
        <dsp:cNvSpPr/>
      </dsp:nvSpPr>
      <dsp:spPr>
        <a:xfrm>
          <a:off x="4701225" y="698386"/>
          <a:ext cx="965427" cy="965427"/>
        </a:xfrm>
        <a:prstGeom prst="mathEqual">
          <a:avLst/>
        </a:prstGeom>
        <a:solidFill>
          <a:schemeClr val="accent1">
            <a:shade val="90000"/>
            <a:hueOff val="236917"/>
            <a:satOff val="-42974"/>
            <a:lumOff val="504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4829192" y="897264"/>
        <a:ext cx="709493" cy="567671"/>
      </dsp:txXfrm>
    </dsp:sp>
    <dsp:sp modelId="{1A0220B5-B321-4049-853B-91E8F25FF1D3}">
      <dsp:nvSpPr>
        <dsp:cNvPr id="0" name=""/>
        <dsp:cNvSpPr/>
      </dsp:nvSpPr>
      <dsp:spPr>
        <a:xfrm>
          <a:off x="5801813" y="348834"/>
          <a:ext cx="1664530" cy="1664530"/>
        </a:xfrm>
        <a:prstGeom prst="ellipse">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ARIA</a:t>
          </a:r>
          <a:endParaRPr lang="en-US" sz="2300" kern="1200" dirty="0">
            <a:solidFill>
              <a:schemeClr val="tx1"/>
            </a:solidFill>
          </a:endParaRPr>
        </a:p>
      </dsp:txBody>
      <dsp:txXfrm>
        <a:off x="6045578" y="592599"/>
        <a:ext cx="1177000" cy="1177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AE575-904B-49D6-BAD1-B3B02DE7F406}">
      <dsp:nvSpPr>
        <dsp:cNvPr id="0" name=""/>
        <dsp:cNvSpPr/>
      </dsp:nvSpPr>
      <dsp:spPr>
        <a:xfrm>
          <a:off x="6962713" y="1364728"/>
          <a:ext cx="1477249" cy="229921"/>
        </a:xfrm>
        <a:custGeom>
          <a:avLst/>
          <a:gdLst/>
          <a:ahLst/>
          <a:cxnLst/>
          <a:rect l="0" t="0" r="0" b="0"/>
          <a:pathLst>
            <a:path>
              <a:moveTo>
                <a:pt x="0" y="0"/>
              </a:moveTo>
              <a:lnTo>
                <a:pt x="0" y="114960"/>
              </a:lnTo>
              <a:lnTo>
                <a:pt x="1477249" y="114960"/>
              </a:lnTo>
              <a:lnTo>
                <a:pt x="1477249" y="22992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8C9218-57EE-451F-8ED9-A00AFF9AA798}">
      <dsp:nvSpPr>
        <dsp:cNvPr id="0" name=""/>
        <dsp:cNvSpPr/>
      </dsp:nvSpPr>
      <dsp:spPr>
        <a:xfrm>
          <a:off x="6916993" y="1364728"/>
          <a:ext cx="91440" cy="229921"/>
        </a:xfrm>
        <a:custGeom>
          <a:avLst/>
          <a:gdLst/>
          <a:ahLst/>
          <a:cxnLst/>
          <a:rect l="0" t="0" r="0" b="0"/>
          <a:pathLst>
            <a:path>
              <a:moveTo>
                <a:pt x="45720" y="0"/>
              </a:moveTo>
              <a:lnTo>
                <a:pt x="45720" y="22992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E33FD8-0651-435D-824B-CAC09F3B5ECE}">
      <dsp:nvSpPr>
        <dsp:cNvPr id="0" name=""/>
        <dsp:cNvSpPr/>
      </dsp:nvSpPr>
      <dsp:spPr>
        <a:xfrm>
          <a:off x="5370502" y="2142081"/>
          <a:ext cx="114960" cy="2058343"/>
        </a:xfrm>
        <a:custGeom>
          <a:avLst/>
          <a:gdLst/>
          <a:ahLst/>
          <a:cxnLst/>
          <a:rect l="0" t="0" r="0" b="0"/>
          <a:pathLst>
            <a:path>
              <a:moveTo>
                <a:pt x="114960" y="0"/>
              </a:moveTo>
              <a:lnTo>
                <a:pt x="114960" y="2058343"/>
              </a:lnTo>
              <a:lnTo>
                <a:pt x="0" y="20583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9E7D57-DA1D-4752-80BB-406C4E3430B7}">
      <dsp:nvSpPr>
        <dsp:cNvPr id="0" name=""/>
        <dsp:cNvSpPr/>
      </dsp:nvSpPr>
      <dsp:spPr>
        <a:xfrm>
          <a:off x="5485463" y="2142081"/>
          <a:ext cx="114960" cy="1280990"/>
        </a:xfrm>
        <a:custGeom>
          <a:avLst/>
          <a:gdLst/>
          <a:ahLst/>
          <a:cxnLst/>
          <a:rect l="0" t="0" r="0" b="0"/>
          <a:pathLst>
            <a:path>
              <a:moveTo>
                <a:pt x="0" y="0"/>
              </a:moveTo>
              <a:lnTo>
                <a:pt x="0" y="1280990"/>
              </a:lnTo>
              <a:lnTo>
                <a:pt x="114960" y="128099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94913D-4E2F-4742-826E-963BF6663916}">
      <dsp:nvSpPr>
        <dsp:cNvPr id="0" name=""/>
        <dsp:cNvSpPr/>
      </dsp:nvSpPr>
      <dsp:spPr>
        <a:xfrm>
          <a:off x="5370502" y="2142081"/>
          <a:ext cx="114960" cy="1280990"/>
        </a:xfrm>
        <a:custGeom>
          <a:avLst/>
          <a:gdLst/>
          <a:ahLst/>
          <a:cxnLst/>
          <a:rect l="0" t="0" r="0" b="0"/>
          <a:pathLst>
            <a:path>
              <a:moveTo>
                <a:pt x="114960" y="0"/>
              </a:moveTo>
              <a:lnTo>
                <a:pt x="114960" y="1280990"/>
              </a:lnTo>
              <a:lnTo>
                <a:pt x="0" y="128099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632479-A101-4F51-90FB-2768678EFDF7}">
      <dsp:nvSpPr>
        <dsp:cNvPr id="0" name=""/>
        <dsp:cNvSpPr/>
      </dsp:nvSpPr>
      <dsp:spPr>
        <a:xfrm>
          <a:off x="5485463" y="2142081"/>
          <a:ext cx="114960" cy="503637"/>
        </a:xfrm>
        <a:custGeom>
          <a:avLst/>
          <a:gdLst/>
          <a:ahLst/>
          <a:cxnLst/>
          <a:rect l="0" t="0" r="0" b="0"/>
          <a:pathLst>
            <a:path>
              <a:moveTo>
                <a:pt x="0" y="0"/>
              </a:moveTo>
              <a:lnTo>
                <a:pt x="0" y="503637"/>
              </a:lnTo>
              <a:lnTo>
                <a:pt x="114960" y="50363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D86A94-8B07-475A-B4B5-CA44AAA00650}">
      <dsp:nvSpPr>
        <dsp:cNvPr id="0" name=""/>
        <dsp:cNvSpPr/>
      </dsp:nvSpPr>
      <dsp:spPr>
        <a:xfrm>
          <a:off x="5370502" y="2142081"/>
          <a:ext cx="114960" cy="503637"/>
        </a:xfrm>
        <a:custGeom>
          <a:avLst/>
          <a:gdLst/>
          <a:ahLst/>
          <a:cxnLst/>
          <a:rect l="0" t="0" r="0" b="0"/>
          <a:pathLst>
            <a:path>
              <a:moveTo>
                <a:pt x="114960" y="0"/>
              </a:moveTo>
              <a:lnTo>
                <a:pt x="114960" y="503637"/>
              </a:lnTo>
              <a:lnTo>
                <a:pt x="0" y="50363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59C6A-2099-4754-8E98-4FD7766D4776}">
      <dsp:nvSpPr>
        <dsp:cNvPr id="0" name=""/>
        <dsp:cNvSpPr/>
      </dsp:nvSpPr>
      <dsp:spPr>
        <a:xfrm>
          <a:off x="5485463" y="1364728"/>
          <a:ext cx="1477249" cy="229921"/>
        </a:xfrm>
        <a:custGeom>
          <a:avLst/>
          <a:gdLst/>
          <a:ahLst/>
          <a:cxnLst/>
          <a:rect l="0" t="0" r="0" b="0"/>
          <a:pathLst>
            <a:path>
              <a:moveTo>
                <a:pt x="1477249" y="0"/>
              </a:moveTo>
              <a:lnTo>
                <a:pt x="1477249" y="114960"/>
              </a:lnTo>
              <a:lnTo>
                <a:pt x="0" y="114960"/>
              </a:lnTo>
              <a:lnTo>
                <a:pt x="0" y="22992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5E19CA-260F-4F7A-9AE9-CD11B5B6F641}">
      <dsp:nvSpPr>
        <dsp:cNvPr id="0" name=""/>
        <dsp:cNvSpPr/>
      </dsp:nvSpPr>
      <dsp:spPr>
        <a:xfrm>
          <a:off x="4825033" y="587375"/>
          <a:ext cx="2137679" cy="229921"/>
        </a:xfrm>
        <a:custGeom>
          <a:avLst/>
          <a:gdLst/>
          <a:ahLst/>
          <a:cxnLst/>
          <a:rect l="0" t="0" r="0" b="0"/>
          <a:pathLst>
            <a:path>
              <a:moveTo>
                <a:pt x="0" y="0"/>
              </a:moveTo>
              <a:lnTo>
                <a:pt x="0" y="114960"/>
              </a:lnTo>
              <a:lnTo>
                <a:pt x="2137679" y="114960"/>
              </a:lnTo>
              <a:lnTo>
                <a:pt x="2137679" y="22992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F230AE-0B09-43DA-9D17-D2C3F7B424E7}">
      <dsp:nvSpPr>
        <dsp:cNvPr id="0" name=""/>
        <dsp:cNvSpPr/>
      </dsp:nvSpPr>
      <dsp:spPr>
        <a:xfrm>
          <a:off x="2687353" y="1364728"/>
          <a:ext cx="1473324" cy="229921"/>
        </a:xfrm>
        <a:custGeom>
          <a:avLst/>
          <a:gdLst/>
          <a:ahLst/>
          <a:cxnLst/>
          <a:rect l="0" t="0" r="0" b="0"/>
          <a:pathLst>
            <a:path>
              <a:moveTo>
                <a:pt x="0" y="0"/>
              </a:moveTo>
              <a:lnTo>
                <a:pt x="0" y="114960"/>
              </a:lnTo>
              <a:lnTo>
                <a:pt x="1473324" y="114960"/>
              </a:lnTo>
              <a:lnTo>
                <a:pt x="1473324" y="22992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38AB33-FFA3-497F-AC6C-80A94B295BE7}">
      <dsp:nvSpPr>
        <dsp:cNvPr id="0" name=""/>
        <dsp:cNvSpPr/>
      </dsp:nvSpPr>
      <dsp:spPr>
        <a:xfrm>
          <a:off x="2641633" y="1364728"/>
          <a:ext cx="91440" cy="229921"/>
        </a:xfrm>
        <a:custGeom>
          <a:avLst/>
          <a:gdLst/>
          <a:ahLst/>
          <a:cxnLst/>
          <a:rect l="0" t="0" r="0" b="0"/>
          <a:pathLst>
            <a:path>
              <a:moveTo>
                <a:pt x="45720" y="0"/>
              </a:moveTo>
              <a:lnTo>
                <a:pt x="45720" y="22992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A6FA96-E97C-420E-8997-FF846907E38E}">
      <dsp:nvSpPr>
        <dsp:cNvPr id="0" name=""/>
        <dsp:cNvSpPr/>
      </dsp:nvSpPr>
      <dsp:spPr>
        <a:xfrm>
          <a:off x="1099068" y="2142081"/>
          <a:ext cx="114960" cy="2058343"/>
        </a:xfrm>
        <a:custGeom>
          <a:avLst/>
          <a:gdLst/>
          <a:ahLst/>
          <a:cxnLst/>
          <a:rect l="0" t="0" r="0" b="0"/>
          <a:pathLst>
            <a:path>
              <a:moveTo>
                <a:pt x="114960" y="0"/>
              </a:moveTo>
              <a:lnTo>
                <a:pt x="114960" y="2058343"/>
              </a:lnTo>
              <a:lnTo>
                <a:pt x="0" y="20583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59C257-1327-41E7-BA43-8FCD16923291}">
      <dsp:nvSpPr>
        <dsp:cNvPr id="0" name=""/>
        <dsp:cNvSpPr/>
      </dsp:nvSpPr>
      <dsp:spPr>
        <a:xfrm>
          <a:off x="1214029" y="2142081"/>
          <a:ext cx="114960" cy="1280990"/>
        </a:xfrm>
        <a:custGeom>
          <a:avLst/>
          <a:gdLst/>
          <a:ahLst/>
          <a:cxnLst/>
          <a:rect l="0" t="0" r="0" b="0"/>
          <a:pathLst>
            <a:path>
              <a:moveTo>
                <a:pt x="0" y="0"/>
              </a:moveTo>
              <a:lnTo>
                <a:pt x="0" y="1280990"/>
              </a:lnTo>
              <a:lnTo>
                <a:pt x="114960" y="128099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D600D9-DDCC-47D8-AE48-FF703A0D5EAC}">
      <dsp:nvSpPr>
        <dsp:cNvPr id="0" name=""/>
        <dsp:cNvSpPr/>
      </dsp:nvSpPr>
      <dsp:spPr>
        <a:xfrm>
          <a:off x="1099068" y="2142081"/>
          <a:ext cx="114960" cy="1280990"/>
        </a:xfrm>
        <a:custGeom>
          <a:avLst/>
          <a:gdLst/>
          <a:ahLst/>
          <a:cxnLst/>
          <a:rect l="0" t="0" r="0" b="0"/>
          <a:pathLst>
            <a:path>
              <a:moveTo>
                <a:pt x="114960" y="0"/>
              </a:moveTo>
              <a:lnTo>
                <a:pt x="114960" y="1280990"/>
              </a:lnTo>
              <a:lnTo>
                <a:pt x="0" y="128099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0CB7-A7A1-4C87-9D78-5C1276AB50E5}">
      <dsp:nvSpPr>
        <dsp:cNvPr id="0" name=""/>
        <dsp:cNvSpPr/>
      </dsp:nvSpPr>
      <dsp:spPr>
        <a:xfrm>
          <a:off x="1214029" y="2142081"/>
          <a:ext cx="114960" cy="503637"/>
        </a:xfrm>
        <a:custGeom>
          <a:avLst/>
          <a:gdLst/>
          <a:ahLst/>
          <a:cxnLst/>
          <a:rect l="0" t="0" r="0" b="0"/>
          <a:pathLst>
            <a:path>
              <a:moveTo>
                <a:pt x="0" y="0"/>
              </a:moveTo>
              <a:lnTo>
                <a:pt x="0" y="503637"/>
              </a:lnTo>
              <a:lnTo>
                <a:pt x="114960" y="50363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963424-CCB1-41E9-A762-1A7A8FF4B871}">
      <dsp:nvSpPr>
        <dsp:cNvPr id="0" name=""/>
        <dsp:cNvSpPr/>
      </dsp:nvSpPr>
      <dsp:spPr>
        <a:xfrm>
          <a:off x="1099068" y="2142081"/>
          <a:ext cx="114960" cy="503637"/>
        </a:xfrm>
        <a:custGeom>
          <a:avLst/>
          <a:gdLst/>
          <a:ahLst/>
          <a:cxnLst/>
          <a:rect l="0" t="0" r="0" b="0"/>
          <a:pathLst>
            <a:path>
              <a:moveTo>
                <a:pt x="114960" y="0"/>
              </a:moveTo>
              <a:lnTo>
                <a:pt x="114960" y="503637"/>
              </a:lnTo>
              <a:lnTo>
                <a:pt x="0" y="50363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0FD4DD-C63D-44EC-99B8-05154C35AE73}">
      <dsp:nvSpPr>
        <dsp:cNvPr id="0" name=""/>
        <dsp:cNvSpPr/>
      </dsp:nvSpPr>
      <dsp:spPr>
        <a:xfrm>
          <a:off x="1214029" y="1364728"/>
          <a:ext cx="1473324" cy="229921"/>
        </a:xfrm>
        <a:custGeom>
          <a:avLst/>
          <a:gdLst/>
          <a:ahLst/>
          <a:cxnLst/>
          <a:rect l="0" t="0" r="0" b="0"/>
          <a:pathLst>
            <a:path>
              <a:moveTo>
                <a:pt x="1473324" y="0"/>
              </a:moveTo>
              <a:lnTo>
                <a:pt x="1473324" y="114960"/>
              </a:lnTo>
              <a:lnTo>
                <a:pt x="0" y="114960"/>
              </a:lnTo>
              <a:lnTo>
                <a:pt x="0" y="22992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5C845C-BD3E-4962-B480-18D4B56CDF50}">
      <dsp:nvSpPr>
        <dsp:cNvPr id="0" name=""/>
        <dsp:cNvSpPr/>
      </dsp:nvSpPr>
      <dsp:spPr>
        <a:xfrm>
          <a:off x="2687353" y="587375"/>
          <a:ext cx="2137679" cy="229921"/>
        </a:xfrm>
        <a:custGeom>
          <a:avLst/>
          <a:gdLst/>
          <a:ahLst/>
          <a:cxnLst/>
          <a:rect l="0" t="0" r="0" b="0"/>
          <a:pathLst>
            <a:path>
              <a:moveTo>
                <a:pt x="2137679" y="0"/>
              </a:moveTo>
              <a:lnTo>
                <a:pt x="2137679" y="114960"/>
              </a:lnTo>
              <a:lnTo>
                <a:pt x="0" y="114960"/>
              </a:lnTo>
              <a:lnTo>
                <a:pt x="0" y="22992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D875E1-A39C-47D1-BA23-9BA69BD3C180}">
      <dsp:nvSpPr>
        <dsp:cNvPr id="0" name=""/>
        <dsp:cNvSpPr/>
      </dsp:nvSpPr>
      <dsp:spPr>
        <a:xfrm>
          <a:off x="4277601" y="39943"/>
          <a:ext cx="1094863" cy="54743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Safety Issues</a:t>
          </a:r>
          <a:br>
            <a:rPr lang="en-US" sz="1100" kern="1200"/>
          </a:br>
          <a:r>
            <a:rPr lang="en-US" sz="1100" kern="1200"/>
            <a:t>211</a:t>
          </a:r>
        </a:p>
      </dsp:txBody>
      <dsp:txXfrm>
        <a:off x="4277601" y="39943"/>
        <a:ext cx="1094863" cy="547431"/>
      </dsp:txXfrm>
    </dsp:sp>
    <dsp:sp modelId="{50C3AC3D-4B16-4969-8836-252AC1A60EB4}">
      <dsp:nvSpPr>
        <dsp:cNvPr id="0" name=""/>
        <dsp:cNvSpPr/>
      </dsp:nvSpPr>
      <dsp:spPr>
        <a:xfrm>
          <a:off x="2139922" y="817296"/>
          <a:ext cx="1094863" cy="547431"/>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Pre-Approval</a:t>
          </a:r>
          <a:br>
            <a:rPr lang="en-US" sz="1100" kern="1200"/>
          </a:br>
          <a:r>
            <a:rPr lang="en-US" sz="1100" kern="1200"/>
            <a:t>111</a:t>
          </a:r>
        </a:p>
      </dsp:txBody>
      <dsp:txXfrm>
        <a:off x="2139922" y="817296"/>
        <a:ext cx="1094863" cy="547431"/>
      </dsp:txXfrm>
    </dsp:sp>
    <dsp:sp modelId="{DA5D6E1C-4704-4296-8ACC-D12089478220}">
      <dsp:nvSpPr>
        <dsp:cNvPr id="0" name=""/>
        <dsp:cNvSpPr/>
      </dsp:nvSpPr>
      <dsp:spPr>
        <a:xfrm>
          <a:off x="666597" y="1594649"/>
          <a:ext cx="1094863" cy="547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Not Sufficient</a:t>
          </a:r>
          <a:br>
            <a:rPr lang="en-US" sz="1100" kern="1200"/>
          </a:br>
          <a:r>
            <a:rPr lang="en-US" sz="1100" kern="1200"/>
            <a:t>88</a:t>
          </a:r>
        </a:p>
      </dsp:txBody>
      <dsp:txXfrm>
        <a:off x="666597" y="1594649"/>
        <a:ext cx="1094863" cy="547431"/>
      </dsp:txXfrm>
    </dsp:sp>
    <dsp:sp modelId="{0100B89C-0DA1-40BF-AFA2-2D4BC0E64735}">
      <dsp:nvSpPr>
        <dsp:cNvPr id="0" name=""/>
        <dsp:cNvSpPr/>
      </dsp:nvSpPr>
      <dsp:spPr>
        <a:xfrm>
          <a:off x="4205" y="2372002"/>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Study Pop</a:t>
          </a:r>
          <a:br>
            <a:rPr lang="en-US" sz="1100" kern="1200"/>
          </a:br>
          <a:r>
            <a:rPr lang="en-US" sz="1100" kern="1200"/>
            <a:t>50</a:t>
          </a:r>
        </a:p>
      </dsp:txBody>
      <dsp:txXfrm>
        <a:off x="4205" y="2372002"/>
        <a:ext cx="1094863" cy="547431"/>
      </dsp:txXfrm>
    </dsp:sp>
    <dsp:sp modelId="{C43737E6-3B12-490A-97C1-8538EDF1401D}">
      <dsp:nvSpPr>
        <dsp:cNvPr id="0" name=""/>
        <dsp:cNvSpPr/>
      </dsp:nvSpPr>
      <dsp:spPr>
        <a:xfrm>
          <a:off x="1328989" y="2372002"/>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Exposure</a:t>
          </a:r>
          <a:br>
            <a:rPr lang="en-US" sz="1100" kern="1200" dirty="0"/>
          </a:br>
          <a:r>
            <a:rPr lang="en-US" sz="1100" kern="1200" dirty="0"/>
            <a:t>13</a:t>
          </a:r>
        </a:p>
      </dsp:txBody>
      <dsp:txXfrm>
        <a:off x="1328989" y="2372002"/>
        <a:ext cx="1094863" cy="547431"/>
      </dsp:txXfrm>
    </dsp:sp>
    <dsp:sp modelId="{6ED5592B-7F9D-4B44-8613-FF4B7A679B9A}">
      <dsp:nvSpPr>
        <dsp:cNvPr id="0" name=""/>
        <dsp:cNvSpPr/>
      </dsp:nvSpPr>
      <dsp:spPr>
        <a:xfrm>
          <a:off x="4205" y="3149355"/>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Outcome</a:t>
          </a:r>
          <a:br>
            <a:rPr lang="en-US" sz="1100" kern="1200" dirty="0"/>
          </a:br>
          <a:r>
            <a:rPr lang="en-US" sz="1100" kern="1200" dirty="0"/>
            <a:t>66</a:t>
          </a:r>
        </a:p>
      </dsp:txBody>
      <dsp:txXfrm>
        <a:off x="4205" y="3149355"/>
        <a:ext cx="1094863" cy="547431"/>
      </dsp:txXfrm>
    </dsp:sp>
    <dsp:sp modelId="{883383BA-3E62-4EE5-80EF-929E56FE702E}">
      <dsp:nvSpPr>
        <dsp:cNvPr id="0" name=""/>
        <dsp:cNvSpPr/>
      </dsp:nvSpPr>
      <dsp:spPr>
        <a:xfrm>
          <a:off x="1328989" y="3149355"/>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Covariate</a:t>
          </a:r>
          <a:br>
            <a:rPr lang="en-US" sz="1100" kern="1200"/>
          </a:br>
          <a:r>
            <a:rPr lang="en-US" sz="1100" kern="1200"/>
            <a:t>24</a:t>
          </a:r>
        </a:p>
      </dsp:txBody>
      <dsp:txXfrm>
        <a:off x="1328989" y="3149355"/>
        <a:ext cx="1094863" cy="547431"/>
      </dsp:txXfrm>
    </dsp:sp>
    <dsp:sp modelId="{4CC6F28B-1009-44D0-80F5-4E253E5930A5}">
      <dsp:nvSpPr>
        <dsp:cNvPr id="0" name=""/>
        <dsp:cNvSpPr/>
      </dsp:nvSpPr>
      <dsp:spPr>
        <a:xfrm>
          <a:off x="4205" y="3926708"/>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Analysis Tool</a:t>
          </a:r>
          <a:br>
            <a:rPr lang="en-US" sz="1100" kern="1200" dirty="0"/>
          </a:br>
          <a:r>
            <a:rPr lang="en-US" sz="1100" kern="1200" dirty="0"/>
            <a:t>36</a:t>
          </a:r>
        </a:p>
      </dsp:txBody>
      <dsp:txXfrm>
        <a:off x="4205" y="3926708"/>
        <a:ext cx="1094863" cy="547431"/>
      </dsp:txXfrm>
    </dsp:sp>
    <dsp:sp modelId="{A27AE5DA-3B63-42BB-BC78-EABCBEF63D06}">
      <dsp:nvSpPr>
        <dsp:cNvPr id="0" name=""/>
        <dsp:cNvSpPr/>
      </dsp:nvSpPr>
      <dsp:spPr>
        <a:xfrm>
          <a:off x="1991382" y="1594649"/>
          <a:ext cx="1391943" cy="547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Not Yet Recorded</a:t>
          </a:r>
          <a:br>
            <a:rPr lang="en-US" sz="1100" kern="1200" dirty="0"/>
          </a:br>
          <a:r>
            <a:rPr lang="en-US" sz="1100" kern="1200" dirty="0"/>
            <a:t>22</a:t>
          </a:r>
        </a:p>
      </dsp:txBody>
      <dsp:txXfrm>
        <a:off x="1991382" y="1594649"/>
        <a:ext cx="1391943" cy="547431"/>
      </dsp:txXfrm>
    </dsp:sp>
    <dsp:sp modelId="{B00276E9-B2E2-482D-BA5D-87711AC660A4}">
      <dsp:nvSpPr>
        <dsp:cNvPr id="0" name=""/>
        <dsp:cNvSpPr/>
      </dsp:nvSpPr>
      <dsp:spPr>
        <a:xfrm>
          <a:off x="3613247" y="1594649"/>
          <a:ext cx="1094863" cy="547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Sufficient</a:t>
          </a:r>
          <a:br>
            <a:rPr lang="en-US" sz="1100" kern="1200"/>
          </a:br>
          <a:r>
            <a:rPr lang="en-US" sz="1100" kern="1200"/>
            <a:t>2</a:t>
          </a:r>
        </a:p>
      </dsp:txBody>
      <dsp:txXfrm>
        <a:off x="3613247" y="1594649"/>
        <a:ext cx="1094863" cy="547431"/>
      </dsp:txXfrm>
    </dsp:sp>
    <dsp:sp modelId="{A6E90D8F-262D-4BCE-8CF8-49BF693C89F4}">
      <dsp:nvSpPr>
        <dsp:cNvPr id="0" name=""/>
        <dsp:cNvSpPr/>
      </dsp:nvSpPr>
      <dsp:spPr>
        <a:xfrm>
          <a:off x="6415281" y="817296"/>
          <a:ext cx="1094863" cy="547431"/>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Post-Approval</a:t>
          </a:r>
          <a:br>
            <a:rPr lang="en-US" sz="1100" kern="1200"/>
          </a:br>
          <a:r>
            <a:rPr lang="en-US" sz="1100" kern="1200"/>
            <a:t>100</a:t>
          </a:r>
        </a:p>
      </dsp:txBody>
      <dsp:txXfrm>
        <a:off x="6415281" y="817296"/>
        <a:ext cx="1094863" cy="547431"/>
      </dsp:txXfrm>
    </dsp:sp>
    <dsp:sp modelId="{90502999-D7CC-4DB2-8A17-0B3E55B780CD}">
      <dsp:nvSpPr>
        <dsp:cNvPr id="0" name=""/>
        <dsp:cNvSpPr/>
      </dsp:nvSpPr>
      <dsp:spPr>
        <a:xfrm>
          <a:off x="4938031" y="1594649"/>
          <a:ext cx="1094863" cy="547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Not Sufficient</a:t>
          </a:r>
          <a:br>
            <a:rPr lang="en-US" sz="1100" kern="1200"/>
          </a:br>
          <a:r>
            <a:rPr lang="en-US" sz="1100" kern="1200"/>
            <a:t>21</a:t>
          </a:r>
        </a:p>
      </dsp:txBody>
      <dsp:txXfrm>
        <a:off x="4938031" y="1594649"/>
        <a:ext cx="1094863" cy="547431"/>
      </dsp:txXfrm>
    </dsp:sp>
    <dsp:sp modelId="{835331AC-EBCB-4CC2-9FA7-67B3571C685B}">
      <dsp:nvSpPr>
        <dsp:cNvPr id="0" name=""/>
        <dsp:cNvSpPr/>
      </dsp:nvSpPr>
      <dsp:spPr>
        <a:xfrm>
          <a:off x="4275639" y="2372002"/>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Study Pop</a:t>
          </a:r>
          <a:br>
            <a:rPr lang="en-US" sz="1100" kern="1200"/>
          </a:br>
          <a:r>
            <a:rPr lang="en-US" sz="1100" kern="1200"/>
            <a:t>11</a:t>
          </a:r>
        </a:p>
      </dsp:txBody>
      <dsp:txXfrm>
        <a:off x="4275639" y="2372002"/>
        <a:ext cx="1094863" cy="547431"/>
      </dsp:txXfrm>
    </dsp:sp>
    <dsp:sp modelId="{9E6A413A-EACF-4CC9-A76A-762D7DB7BCF4}">
      <dsp:nvSpPr>
        <dsp:cNvPr id="0" name=""/>
        <dsp:cNvSpPr/>
      </dsp:nvSpPr>
      <dsp:spPr>
        <a:xfrm>
          <a:off x="5600424" y="2372002"/>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Exposure</a:t>
          </a:r>
          <a:br>
            <a:rPr lang="en-US" sz="1100" kern="1200"/>
          </a:br>
          <a:r>
            <a:rPr lang="en-US" sz="1100" kern="1200"/>
            <a:t>8</a:t>
          </a:r>
        </a:p>
      </dsp:txBody>
      <dsp:txXfrm>
        <a:off x="5600424" y="2372002"/>
        <a:ext cx="1094863" cy="547431"/>
      </dsp:txXfrm>
    </dsp:sp>
    <dsp:sp modelId="{B14A6916-218F-4E50-9CA6-6E7BABD830A3}">
      <dsp:nvSpPr>
        <dsp:cNvPr id="0" name=""/>
        <dsp:cNvSpPr/>
      </dsp:nvSpPr>
      <dsp:spPr>
        <a:xfrm>
          <a:off x="4275639" y="3149355"/>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Outcome</a:t>
          </a:r>
          <a:br>
            <a:rPr lang="en-US" sz="1100" kern="1200"/>
          </a:br>
          <a:r>
            <a:rPr lang="en-US" sz="1100" kern="1200"/>
            <a:t>10</a:t>
          </a:r>
        </a:p>
      </dsp:txBody>
      <dsp:txXfrm>
        <a:off x="4275639" y="3149355"/>
        <a:ext cx="1094863" cy="547431"/>
      </dsp:txXfrm>
    </dsp:sp>
    <dsp:sp modelId="{D9E915E4-1CF9-4440-BA77-CA7B68D985AE}">
      <dsp:nvSpPr>
        <dsp:cNvPr id="0" name=""/>
        <dsp:cNvSpPr/>
      </dsp:nvSpPr>
      <dsp:spPr>
        <a:xfrm>
          <a:off x="5600424" y="3149355"/>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Covariate</a:t>
          </a:r>
          <a:br>
            <a:rPr lang="en-US" sz="1100" kern="1200"/>
          </a:br>
          <a:r>
            <a:rPr lang="en-US" sz="1100" kern="1200"/>
            <a:t>4</a:t>
          </a:r>
        </a:p>
      </dsp:txBody>
      <dsp:txXfrm>
        <a:off x="5600424" y="3149355"/>
        <a:ext cx="1094863" cy="547431"/>
      </dsp:txXfrm>
    </dsp:sp>
    <dsp:sp modelId="{8D6F5720-1E35-409F-BF1E-E16B26C349A8}">
      <dsp:nvSpPr>
        <dsp:cNvPr id="0" name=""/>
        <dsp:cNvSpPr/>
      </dsp:nvSpPr>
      <dsp:spPr>
        <a:xfrm>
          <a:off x="4275639" y="3926708"/>
          <a:ext cx="1094863" cy="5474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Analysis Tool</a:t>
          </a:r>
          <a:br>
            <a:rPr lang="en-US" sz="1100" kern="1200"/>
          </a:br>
          <a:r>
            <a:rPr lang="en-US" sz="1100" kern="1200"/>
            <a:t>1</a:t>
          </a:r>
        </a:p>
      </dsp:txBody>
      <dsp:txXfrm>
        <a:off x="4275639" y="3926708"/>
        <a:ext cx="1094863" cy="547431"/>
      </dsp:txXfrm>
    </dsp:sp>
    <dsp:sp modelId="{D96EA88B-597D-4ED2-AFE0-0C6C22894BC5}">
      <dsp:nvSpPr>
        <dsp:cNvPr id="0" name=""/>
        <dsp:cNvSpPr/>
      </dsp:nvSpPr>
      <dsp:spPr>
        <a:xfrm>
          <a:off x="6262816" y="1594649"/>
          <a:ext cx="1399793" cy="547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Not Yet Recorded</a:t>
          </a:r>
        </a:p>
        <a:p>
          <a:pPr marL="0" lvl="0" indent="0" algn="ctr" defTabSz="488950">
            <a:lnSpc>
              <a:spcPct val="90000"/>
            </a:lnSpc>
            <a:spcBef>
              <a:spcPct val="0"/>
            </a:spcBef>
            <a:spcAft>
              <a:spcPct val="35000"/>
            </a:spcAft>
            <a:buNone/>
          </a:pPr>
          <a:r>
            <a:rPr lang="en-US" sz="1100" kern="1200"/>
            <a:t>54</a:t>
          </a:r>
        </a:p>
      </dsp:txBody>
      <dsp:txXfrm>
        <a:off x="6262816" y="1594649"/>
        <a:ext cx="1399793" cy="547431"/>
      </dsp:txXfrm>
    </dsp:sp>
    <dsp:sp modelId="{58713284-B1F9-4C2F-AA82-E74F864526A6}">
      <dsp:nvSpPr>
        <dsp:cNvPr id="0" name=""/>
        <dsp:cNvSpPr/>
      </dsp:nvSpPr>
      <dsp:spPr>
        <a:xfrm>
          <a:off x="7892531" y="1594649"/>
          <a:ext cx="1094863" cy="547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Sufficient</a:t>
          </a:r>
          <a:br>
            <a:rPr lang="en-US" sz="1100" kern="1200"/>
          </a:br>
          <a:r>
            <a:rPr lang="en-US" sz="1100" kern="1200"/>
            <a:t>26</a:t>
          </a:r>
        </a:p>
      </dsp:txBody>
      <dsp:txXfrm>
        <a:off x="7892531" y="1594649"/>
        <a:ext cx="1094863" cy="5474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4C378-F3B6-5444-9C3A-305E87EE7D82}">
      <dsp:nvSpPr>
        <dsp:cNvPr id="0" name=""/>
        <dsp:cNvSpPr/>
      </dsp:nvSpPr>
      <dsp:spPr>
        <a:xfrm>
          <a:off x="0" y="218729"/>
          <a:ext cx="6756400" cy="1631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4320" tIns="291592" rIns="182880" bIns="128016" numCol="1" spcCol="1270" anchor="t" anchorCtr="0">
          <a:noAutofit/>
        </a:bodyPr>
        <a:lstStyle/>
        <a:p>
          <a:pPr marL="171450" lvl="1" indent="-171450" algn="l" defTabSz="800100">
            <a:lnSpc>
              <a:spcPct val="90000"/>
            </a:lnSpc>
            <a:spcBef>
              <a:spcPct val="0"/>
            </a:spcBef>
            <a:spcAft>
              <a:spcPct val="15000"/>
            </a:spcAft>
            <a:buChar char="•"/>
          </a:pPr>
          <a:r>
            <a:rPr lang="en-US" altLang="zh-CN" sz="1800" kern="1200" dirty="0">
              <a:latin typeface="Avenir Black" panose="02000503020000020003"/>
            </a:rPr>
            <a:t>Developed and evaluated scalable, replicable approaches to cohort identification in Sentinel safety studies</a:t>
          </a:r>
          <a:endParaRPr lang="en-US" sz="1800" kern="1200" dirty="0">
            <a:latin typeface="Avenir Black" panose="02000503020000020003"/>
          </a:endParaRPr>
        </a:p>
        <a:p>
          <a:pPr marL="171450" lvl="1" indent="-171450" algn="l" defTabSz="800100">
            <a:lnSpc>
              <a:spcPct val="90000"/>
            </a:lnSpc>
            <a:spcBef>
              <a:spcPct val="0"/>
            </a:spcBef>
            <a:spcAft>
              <a:spcPct val="15000"/>
            </a:spcAft>
            <a:buChar char="•"/>
          </a:pPr>
          <a:r>
            <a:rPr lang="en-US" sz="1800" kern="1200" dirty="0">
              <a:latin typeface="Avenir Black" panose="02000503020000020003"/>
            </a:rPr>
            <a:t>Products: ICPE 2022 and AMIA 2022 abstracts (at right)</a:t>
          </a:r>
        </a:p>
      </dsp:txBody>
      <dsp:txXfrm>
        <a:off x="0" y="218729"/>
        <a:ext cx="6756400" cy="1631700"/>
      </dsp:txXfrm>
    </dsp:sp>
    <dsp:sp modelId="{4306674E-08D4-DB45-A8B6-8DD671597C38}">
      <dsp:nvSpPr>
        <dsp:cNvPr id="0" name=""/>
        <dsp:cNvSpPr/>
      </dsp:nvSpPr>
      <dsp:spPr>
        <a:xfrm>
          <a:off x="337820" y="12089"/>
          <a:ext cx="4729480"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763" tIns="0" rIns="178763"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venir Black" panose="02000503020000020003"/>
            </a:rPr>
            <a:t>Objective 1: Cohort identification</a:t>
          </a:r>
        </a:p>
      </dsp:txBody>
      <dsp:txXfrm>
        <a:off x="357995" y="32264"/>
        <a:ext cx="4689130" cy="372930"/>
      </dsp:txXfrm>
    </dsp:sp>
    <dsp:sp modelId="{0482FF96-5DDB-D24C-9C5D-5A7F0E96E97E}">
      <dsp:nvSpPr>
        <dsp:cNvPr id="0" name=""/>
        <dsp:cNvSpPr/>
      </dsp:nvSpPr>
      <dsp:spPr>
        <a:xfrm>
          <a:off x="0" y="2132670"/>
          <a:ext cx="6756400" cy="926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4320" tIns="291592" rIns="18288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Develop, apply and evaluate scalable, replicable methods for NLP-based measurement of exposures, symptoms, and outcomes</a:t>
          </a:r>
        </a:p>
      </dsp:txBody>
      <dsp:txXfrm>
        <a:off x="0" y="2132670"/>
        <a:ext cx="6756400" cy="926100"/>
      </dsp:txXfrm>
    </dsp:sp>
    <dsp:sp modelId="{AAD2F11B-0A1C-0C46-B913-73ACFAAA037D}">
      <dsp:nvSpPr>
        <dsp:cNvPr id="0" name=""/>
        <dsp:cNvSpPr/>
      </dsp:nvSpPr>
      <dsp:spPr>
        <a:xfrm>
          <a:off x="337820" y="1926030"/>
          <a:ext cx="4729480"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763" tIns="0" rIns="178763"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venir Black" panose="02000503020000020003"/>
            </a:rPr>
            <a:t>Objective 2: Scalable NLP measures</a:t>
          </a:r>
        </a:p>
      </dsp:txBody>
      <dsp:txXfrm>
        <a:off x="357995" y="1946205"/>
        <a:ext cx="4689130" cy="372930"/>
      </dsp:txXfrm>
    </dsp:sp>
    <dsp:sp modelId="{81FBE1CF-1E20-8C4D-B4CB-37E494DB7253}">
      <dsp:nvSpPr>
        <dsp:cNvPr id="0" name=""/>
        <dsp:cNvSpPr/>
      </dsp:nvSpPr>
      <dsp:spPr>
        <a:xfrm>
          <a:off x="0" y="3341010"/>
          <a:ext cx="6756400" cy="837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4320" tIns="291592" rIns="18288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venir Black" panose="02000503020000020003"/>
            </a:rPr>
            <a:t>Compare structured data versus NLP for capturing exposures, health outcomes of interest, and covariates</a:t>
          </a:r>
        </a:p>
      </dsp:txBody>
      <dsp:txXfrm>
        <a:off x="0" y="3341010"/>
        <a:ext cx="6756400" cy="837900"/>
      </dsp:txXfrm>
    </dsp:sp>
    <dsp:sp modelId="{F127C2A6-5D9D-1E4C-98BC-21E2285539F6}">
      <dsp:nvSpPr>
        <dsp:cNvPr id="0" name=""/>
        <dsp:cNvSpPr/>
      </dsp:nvSpPr>
      <dsp:spPr>
        <a:xfrm>
          <a:off x="337820" y="3134370"/>
          <a:ext cx="4729480"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763" tIns="0" rIns="178763"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venir Black" panose="02000503020000020003"/>
            </a:rPr>
            <a:t>Objective 3: Evaluation</a:t>
          </a:r>
        </a:p>
      </dsp:txBody>
      <dsp:txXfrm>
        <a:off x="357995" y="3154545"/>
        <a:ext cx="4689130"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18FE93-5098-0E4E-BCCE-92624B06DD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4118A21-9BD0-EE4A-B644-6561B61317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229562-7849-BC40-A9D0-379C99E5F4F8}" type="datetimeFigureOut">
              <a:rPr lang="en-US" smtClean="0"/>
              <a:t>4/28/22</a:t>
            </a:fld>
            <a:endParaRPr lang="en-US" dirty="0"/>
          </a:p>
        </p:txBody>
      </p:sp>
      <p:sp>
        <p:nvSpPr>
          <p:cNvPr id="4" name="Footer Placeholder 3">
            <a:extLst>
              <a:ext uri="{FF2B5EF4-FFF2-40B4-BE49-F238E27FC236}">
                <a16:creationId xmlns:a16="http://schemas.microsoft.com/office/drawing/2014/main" id="{9C389CBD-7033-C446-8DAD-A8A72CEF4B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F435CFB-887D-C04A-A18C-1CD6972143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8C58B9-3D31-254B-81D8-B44229DED1BE}" type="slidenum">
              <a:rPr lang="en-US" smtClean="0"/>
              <a:t>‹#›</a:t>
            </a:fld>
            <a:endParaRPr lang="en-US" dirty="0"/>
          </a:p>
        </p:txBody>
      </p:sp>
    </p:spTree>
    <p:extLst>
      <p:ext uri="{BB962C8B-B14F-4D97-AF65-F5344CB8AC3E}">
        <p14:creationId xmlns:p14="http://schemas.microsoft.com/office/powerpoint/2010/main" val="2150786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78696-75AD-4A2C-B493-97F69827EE63}" type="datetimeFigureOut">
              <a:rPr lang="en-US" smtClean="0"/>
              <a:t>4/28/22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B5AA1-B988-45DD-88BF-F9FC26EA8FE4}" type="slidenum">
              <a:rPr lang="en-US" smtClean="0"/>
              <a:t>‹#›</a:t>
            </a:fld>
            <a:endParaRPr lang="en-US" dirty="0"/>
          </a:p>
        </p:txBody>
      </p:sp>
    </p:spTree>
    <p:extLst>
      <p:ext uri="{BB962C8B-B14F-4D97-AF65-F5344CB8AC3E}">
        <p14:creationId xmlns:p14="http://schemas.microsoft.com/office/powerpoint/2010/main" val="551536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athematica.org/publications/a-covid-19-primer-analyzing-health-care-claims-administrative-data-and-public-use-fil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athematica.org/publications/a-covid-19-primer-analyzing-health-care-claims-administrative-data-and-public-use-file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athematica.org/publications/a-covid-19-primer-analyzing-health-care-claims-administrative-data-and-public-use-file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athematica.org/publications/a-covid-19-primer-analyzing-health-care-claims-administrative-data-and-public-use-fil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athematica.org/publications/a-covid-19-primer-analyzing-health-care-claims-administrative-data-and-public-use-fil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athematica.org/publications/a-covid-19-primer-analyzing-health-care-claims-administrative-data-and-public-use-fil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1A79FC39-1414-F049-85FA-6783B423267F}" type="slidenum">
              <a:rPr lang="en-US" smtClean="0"/>
              <a:pPr/>
              <a:t>4</a:t>
            </a:fld>
            <a:endParaRPr lang="en-US" dirty="0"/>
          </a:p>
        </p:txBody>
      </p:sp>
    </p:spTree>
    <p:extLst>
      <p:ext uri="{BB962C8B-B14F-4D97-AF65-F5344CB8AC3E}">
        <p14:creationId xmlns:p14="http://schemas.microsoft.com/office/powerpoint/2010/main" val="746411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1DD34-3C8B-4496-95E3-535C58F7E9F2}" type="slidenum">
              <a:rPr lang="en-US" smtClean="0"/>
              <a:t>24</a:t>
            </a:fld>
            <a:endParaRPr lang="en-US" dirty="0"/>
          </a:p>
        </p:txBody>
      </p:sp>
    </p:spTree>
    <p:extLst>
      <p:ext uri="{BB962C8B-B14F-4D97-AF65-F5344CB8AC3E}">
        <p14:creationId xmlns:p14="http://schemas.microsoft.com/office/powerpoint/2010/main" val="572562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1DD34-3C8B-4496-95E3-535C58F7E9F2}" type="slidenum">
              <a:rPr lang="en-US" smtClean="0"/>
              <a:t>25</a:t>
            </a:fld>
            <a:endParaRPr lang="en-US" dirty="0"/>
          </a:p>
        </p:txBody>
      </p:sp>
    </p:spTree>
    <p:extLst>
      <p:ext uri="{BB962C8B-B14F-4D97-AF65-F5344CB8AC3E}">
        <p14:creationId xmlns:p14="http://schemas.microsoft.com/office/powerpoint/2010/main" val="1553270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27</a:t>
            </a:fld>
            <a:endParaRPr lang="en-US" dirty="0"/>
          </a:p>
        </p:txBody>
      </p:sp>
    </p:spTree>
    <p:extLst>
      <p:ext uri="{BB962C8B-B14F-4D97-AF65-F5344CB8AC3E}">
        <p14:creationId xmlns:p14="http://schemas.microsoft.com/office/powerpoint/2010/main" val="4281469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28</a:t>
            </a:fld>
            <a:endParaRPr lang="en-US" dirty="0"/>
          </a:p>
        </p:txBody>
      </p:sp>
    </p:spTree>
    <p:extLst>
      <p:ext uri="{BB962C8B-B14F-4D97-AF65-F5344CB8AC3E}">
        <p14:creationId xmlns:p14="http://schemas.microsoft.com/office/powerpoint/2010/main" val="132589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29</a:t>
            </a:fld>
            <a:endParaRPr lang="en-US" dirty="0"/>
          </a:p>
        </p:txBody>
      </p:sp>
    </p:spTree>
    <p:extLst>
      <p:ext uri="{BB962C8B-B14F-4D97-AF65-F5344CB8AC3E}">
        <p14:creationId xmlns:p14="http://schemas.microsoft.com/office/powerpoint/2010/main" val="169700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terminologies: laboratory results, medication orders and administrations (inpatient and outpatient) </a:t>
            </a:r>
          </a:p>
          <a:p>
            <a:endParaRPr lang="en-US" dirty="0"/>
          </a:p>
          <a:p>
            <a:r>
              <a:rPr lang="en-US" dirty="0"/>
              <a:t>Hypothesis: critical issues will be identified and that applying these techniques to datasets prior to analysis will improve data quality. </a:t>
            </a:r>
          </a:p>
          <a:p>
            <a:endParaRPr lang="en-US" dirty="0"/>
          </a:p>
          <a:p>
            <a:r>
              <a:rPr lang="en-US" dirty="0"/>
              <a:t>For any critical issues identified, we will ask sites to do a manual review of their source system(s) and / or CDM pipelines to determine if the issues truly exist and if there is an underlying cause. </a:t>
            </a:r>
          </a:p>
        </p:txBody>
      </p:sp>
      <p:sp>
        <p:nvSpPr>
          <p:cNvPr id="4" name="Slide Number Placeholder 3"/>
          <p:cNvSpPr>
            <a:spLocks noGrp="1"/>
          </p:cNvSpPr>
          <p:nvPr>
            <p:ph type="sldNum" sz="quarter" idx="5"/>
          </p:nvPr>
        </p:nvSpPr>
        <p:spPr/>
        <p:txBody>
          <a:bodyPr/>
          <a:lstStyle/>
          <a:p>
            <a:fld id="{E851DD34-3C8B-4496-95E3-535C58F7E9F2}" type="slidenum">
              <a:rPr lang="en-US" smtClean="0"/>
              <a:t>30</a:t>
            </a:fld>
            <a:endParaRPr lang="en-US" dirty="0"/>
          </a:p>
        </p:txBody>
      </p:sp>
    </p:spTree>
    <p:extLst>
      <p:ext uri="{BB962C8B-B14F-4D97-AF65-F5344CB8AC3E}">
        <p14:creationId xmlns:p14="http://schemas.microsoft.com/office/powerpoint/2010/main" val="3001292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Hypothesis: condition-specific profiles will identify more outliers than population-level summaries</a:t>
            </a:r>
          </a:p>
          <a:p>
            <a:endParaRPr lang="en-US" dirty="0"/>
          </a:p>
          <a:p>
            <a:r>
              <a:rPr lang="en-US" dirty="0"/>
              <a:t>Next steps: small number of sites in this initial pilot, thus, a broader cross-dataset analysis will need to occur as part of another project (DQM in EHR) or future project. </a:t>
            </a:r>
          </a:p>
        </p:txBody>
      </p:sp>
      <p:sp>
        <p:nvSpPr>
          <p:cNvPr id="4" name="Slide Number Placeholder 3"/>
          <p:cNvSpPr>
            <a:spLocks noGrp="1"/>
          </p:cNvSpPr>
          <p:nvPr>
            <p:ph type="sldNum" sz="quarter" idx="5"/>
          </p:nvPr>
        </p:nvSpPr>
        <p:spPr/>
        <p:txBody>
          <a:bodyPr/>
          <a:lstStyle/>
          <a:p>
            <a:fld id="{E851DD34-3C8B-4496-95E3-535C58F7E9F2}" type="slidenum">
              <a:rPr lang="en-US" smtClean="0"/>
              <a:t>33</a:t>
            </a:fld>
            <a:endParaRPr lang="en-US" dirty="0"/>
          </a:p>
        </p:txBody>
      </p:sp>
    </p:spTree>
    <p:extLst>
      <p:ext uri="{BB962C8B-B14F-4D97-AF65-F5344CB8AC3E}">
        <p14:creationId xmlns:p14="http://schemas.microsoft.com/office/powerpoint/2010/main" val="2599794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35</a:t>
            </a:fld>
            <a:endParaRPr lang="en-US" dirty="0"/>
          </a:p>
        </p:txBody>
      </p:sp>
    </p:spTree>
    <p:extLst>
      <p:ext uri="{BB962C8B-B14F-4D97-AF65-F5344CB8AC3E}">
        <p14:creationId xmlns:p14="http://schemas.microsoft.com/office/powerpoint/2010/main" val="2839283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36</a:t>
            </a:fld>
            <a:endParaRPr lang="en-US" dirty="0"/>
          </a:p>
        </p:txBody>
      </p:sp>
    </p:spTree>
    <p:extLst>
      <p:ext uri="{BB962C8B-B14F-4D97-AF65-F5344CB8AC3E}">
        <p14:creationId xmlns:p14="http://schemas.microsoft.com/office/powerpoint/2010/main" val="9043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are already familiar with ARIA, the FDA’s Active Risk Identification and Analysis system designed for post-market safety surveillance.</a:t>
            </a:r>
          </a:p>
          <a:p>
            <a:endParaRPr lang="en-US" dirty="0"/>
          </a:p>
          <a:p>
            <a:r>
              <a:rPr lang="en-US" dirty="0"/>
              <a:t>ARIA has two main features:</a:t>
            </a:r>
          </a:p>
          <a:p>
            <a:r>
              <a:rPr lang="en-US" dirty="0"/>
              <a:t>A set of pre-defined, parameterized, reusable analytic tools (used to query data and conduct analyses of that data), and </a:t>
            </a:r>
          </a:p>
          <a:p>
            <a:r>
              <a:rPr lang="en-US" dirty="0"/>
              <a:t>Electronic claims data (and its equivalent extracted from EHRs) structured according to a well-defined common data model (the Sentinel common data model)</a:t>
            </a:r>
          </a:p>
          <a:p>
            <a:endParaRPr lang="en-US" dirty="0"/>
          </a:p>
          <a:p>
            <a:r>
              <a:rPr lang="en-US" dirty="0"/>
              <a:t>These two features allow Sentinel to quickly and easily execute distributed programs across a network incorporating data on more than 100 million lives to perform risk identification analyses.</a:t>
            </a:r>
          </a:p>
          <a:p>
            <a:endParaRPr lang="en-US" dirty="0"/>
          </a:p>
        </p:txBody>
      </p:sp>
      <p:sp>
        <p:nvSpPr>
          <p:cNvPr id="4" name="Slide Number Placeholder 3"/>
          <p:cNvSpPr>
            <a:spLocks noGrp="1"/>
          </p:cNvSpPr>
          <p:nvPr>
            <p:ph type="sldNum" sz="quarter" idx="5"/>
          </p:nvPr>
        </p:nvSpPr>
        <p:spPr/>
        <p:txBody>
          <a:bodyPr/>
          <a:lstStyle/>
          <a:p>
            <a:fld id="{056F8825-36FE-48B4-A036-39ABBFA441E9}" type="slidenum">
              <a:rPr lang="en-US" smtClean="0"/>
              <a:t>38</a:t>
            </a:fld>
            <a:endParaRPr lang="en-US" dirty="0"/>
          </a:p>
        </p:txBody>
      </p:sp>
    </p:spTree>
    <p:extLst>
      <p:ext uri="{BB962C8B-B14F-4D97-AF65-F5344CB8AC3E}">
        <p14:creationId xmlns:p14="http://schemas.microsoft.com/office/powerpoint/2010/main" val="353820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objective of the Innovation center in close collaboration with the operations center is to expand </a:t>
            </a:r>
            <a:r>
              <a:rPr lang="en-US" b="0" dirty="0"/>
              <a:t>FDA’s </a:t>
            </a:r>
            <a:r>
              <a:rPr lang="en-US" b="0" dirty="0">
                <a:latin typeface="Arial" panose="020B0604020202020204" pitchFamily="34" charset="0"/>
                <a:cs typeface="Arial" panose="020B0604020202020204" pitchFamily="34" charset="0"/>
              </a:rPr>
              <a:t>capabilities for Active Risk Identification and Analysis (ARIA)</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5</a:t>
            </a:fld>
            <a:endParaRPr lang="en-US" dirty="0"/>
          </a:p>
        </p:txBody>
      </p:sp>
    </p:spTree>
    <p:extLst>
      <p:ext uri="{BB962C8B-B14F-4D97-AF65-F5344CB8AC3E}">
        <p14:creationId xmlns:p14="http://schemas.microsoft.com/office/powerpoint/2010/main" val="1590390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however, several reasons why ARIA may not be sufficient.</a:t>
            </a:r>
          </a:p>
          <a:p>
            <a:endParaRPr lang="en-US"/>
          </a:p>
          <a:p>
            <a:r>
              <a:rPr lang="en-US"/>
              <a:t>An FDA-led evaluation of 211 safety issues found several reasons for ARIA insufficiency, but the </a:t>
            </a:r>
            <a:r>
              <a:rPr lang="en-US" b="1"/>
              <a:t>most common challenge</a:t>
            </a:r>
            <a:r>
              <a:rPr lang="en-US"/>
              <a:t>, appearing in 70% of studies where ARIA was not sufficient [(66+10) / (88+21)] was the </a:t>
            </a:r>
            <a:r>
              <a:rPr lang="en-US" b="1"/>
              <a:t>inability to accurately capture the outcome</a:t>
            </a:r>
            <a:r>
              <a:rPr lang="en-US"/>
              <a:t> (the “health outcome of interest”) using claims data.  Inability to accurately measure exposures and important covariates were also noted.</a:t>
            </a:r>
          </a:p>
          <a:p>
            <a:pPr marL="628650" lvl="1" indent="-171450">
              <a:buFont typeface="Arial" panose="020B0604020202020204" pitchFamily="34" charset="0"/>
              <a:buChar char="•"/>
            </a:pPr>
            <a:endParaRPr lang="en-US"/>
          </a:p>
          <a:p>
            <a:pPr marL="0" lvl="0" indent="0">
              <a:buFont typeface="Arial" panose="020B0604020202020204" pitchFamily="34" charset="0"/>
              <a:buNone/>
            </a:pPr>
            <a:r>
              <a:rPr lang="en-US"/>
              <a:t>GO TO NEXT SLIDE</a:t>
            </a:r>
          </a:p>
          <a:p>
            <a:pPr marL="0" lvl="0" indent="0">
              <a:buFont typeface="Arial" panose="020B0604020202020204" pitchFamily="34" charset="0"/>
              <a:buNone/>
            </a:pPr>
            <a:endParaRPr lang="en-US"/>
          </a:p>
          <a:p>
            <a:pPr marL="0" lvl="0" indent="0">
              <a:buFont typeface="Arial" panose="020B0604020202020204" pitchFamily="34" charset="0"/>
              <a:buNone/>
            </a:pPr>
            <a:r>
              <a:rPr lang="en-US"/>
              <a:t>Other reasons for ARIA insufficiency (if time permits or audience asks questions):</a:t>
            </a:r>
          </a:p>
          <a:p>
            <a:pPr marL="628650" lvl="1" indent="-171450">
              <a:buFont typeface="Arial" panose="020B0604020202020204" pitchFamily="34" charset="0"/>
              <a:buChar char="•"/>
            </a:pPr>
            <a:r>
              <a:rPr lang="en-US"/>
              <a:t>Sometimes a study required analyses the ARIA tools were not designed to perform</a:t>
            </a:r>
          </a:p>
          <a:p>
            <a:pPr marL="628650" lvl="1" indent="-171450">
              <a:buFont typeface="Arial" panose="020B0604020202020204" pitchFamily="34" charset="0"/>
              <a:buChar char="•"/>
            </a:pPr>
            <a:r>
              <a:rPr lang="en-US"/>
              <a:t>The most common challenge, appearing in 70% issues where ARIA was not sufficient [(66+10) / (88+21)] was the inability to accurately capture the </a:t>
            </a:r>
            <a:r>
              <a:rPr lang="en-US" b="1"/>
              <a:t>outcome</a:t>
            </a:r>
            <a:r>
              <a:rPr lang="en-US"/>
              <a:t> (the “health outcome of interest”) using claims data.</a:t>
            </a:r>
          </a:p>
          <a:p>
            <a:pPr marL="628650" lvl="1" indent="-171450">
              <a:buFont typeface="Arial" panose="020B0604020202020204" pitchFamily="34" charset="0"/>
              <a:buChar char="•"/>
            </a:pPr>
            <a:endParaRPr lang="en-US"/>
          </a:p>
          <a:p>
            <a:pPr marL="0" lvl="0" indent="0">
              <a:buFont typeface="Arial" panose="020B0604020202020204" pitchFamily="34" charset="0"/>
              <a:buNone/>
            </a:pPr>
            <a:r>
              <a:rPr lang="en-US"/>
              <a:t>An FDA-led evaluation of 211 safety issues (</a:t>
            </a:r>
            <a:r>
              <a:rPr lang="en-US" b="1"/>
              <a:t>about half identified before </a:t>
            </a:r>
            <a:r>
              <a:rPr lang="en-US"/>
              <a:t>the product received FDA approved and </a:t>
            </a:r>
            <a:r>
              <a:rPr lang="en-US" b="1"/>
              <a:t>half after</a:t>
            </a:r>
            <a:r>
              <a:rPr lang="en-US"/>
              <a:t>) found several reasons for ARIA insufficiency—which are summarized in these red boxes</a:t>
            </a:r>
          </a:p>
          <a:p>
            <a:pPr marL="0" lv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056F8825-36FE-48B4-A036-39ABBFA441E9}" type="slidenum">
              <a:rPr lang="en-US" smtClean="0"/>
              <a:t>39</a:t>
            </a:fld>
            <a:endParaRPr lang="en-US"/>
          </a:p>
        </p:txBody>
      </p:sp>
    </p:spTree>
    <p:extLst>
      <p:ext uri="{BB962C8B-B14F-4D97-AF65-F5344CB8AC3E}">
        <p14:creationId xmlns:p14="http://schemas.microsoft.com/office/powerpoint/2010/main" val="3099668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dependent on HOI (no single solution for all HOIs)</a:t>
            </a:r>
          </a:p>
        </p:txBody>
      </p:sp>
      <p:sp>
        <p:nvSpPr>
          <p:cNvPr id="4" name="Slide Number Placeholder 3"/>
          <p:cNvSpPr>
            <a:spLocks noGrp="1"/>
          </p:cNvSpPr>
          <p:nvPr>
            <p:ph type="sldNum" sz="quarter" idx="5"/>
          </p:nvPr>
        </p:nvSpPr>
        <p:spPr/>
        <p:txBody>
          <a:bodyPr/>
          <a:lstStyle/>
          <a:p>
            <a:fld id="{056F8825-36FE-48B4-A036-39ABBFA441E9}" type="slidenum">
              <a:rPr lang="en-US" smtClean="0"/>
              <a:t>40</a:t>
            </a:fld>
            <a:endParaRPr lang="en-US" dirty="0"/>
          </a:p>
        </p:txBody>
      </p:sp>
    </p:spTree>
    <p:extLst>
      <p:ext uri="{BB962C8B-B14F-4D97-AF65-F5344CB8AC3E}">
        <p14:creationId xmlns:p14="http://schemas.microsoft.com/office/powerpoint/2010/main" val="2992654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Expert personnel = clinicians, informaticists, local knowledge of EHR systems.</a:t>
            </a:r>
          </a:p>
          <a:p>
            <a:r>
              <a:rPr lang="en-US" dirty="0"/>
              <a:t>“Minimal local tailoring” = ability to tailor using a proven, packaged solution that is implementable with local personnel (without extraordinary expertise/resources)</a:t>
            </a:r>
          </a:p>
        </p:txBody>
      </p:sp>
      <p:sp>
        <p:nvSpPr>
          <p:cNvPr id="4" name="Slide Number Placeholder 3"/>
          <p:cNvSpPr>
            <a:spLocks noGrp="1"/>
          </p:cNvSpPr>
          <p:nvPr>
            <p:ph type="sldNum" sz="quarter" idx="5"/>
          </p:nvPr>
        </p:nvSpPr>
        <p:spPr/>
        <p:txBody>
          <a:bodyPr/>
          <a:lstStyle/>
          <a:p>
            <a:fld id="{056F8825-36FE-48B4-A036-39ABBFA441E9}" type="slidenum">
              <a:rPr lang="en-US" smtClean="0"/>
              <a:t>41</a:t>
            </a:fld>
            <a:endParaRPr lang="en-US" dirty="0"/>
          </a:p>
        </p:txBody>
      </p:sp>
    </p:spTree>
    <p:extLst>
      <p:ext uri="{BB962C8B-B14F-4D97-AF65-F5344CB8AC3E}">
        <p14:creationId xmlns:p14="http://schemas.microsoft.com/office/powerpoint/2010/main" val="2284859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“Structured data codes” could be from medical claims or easily obtainable structured EHR data.</a:t>
            </a:r>
          </a:p>
          <a:p>
            <a:r>
              <a:rPr lang="en-US" dirty="0"/>
              <a:t>When a filter has reasonable PPV, the total number of patients requiring processing by the algorithm is limited, thereby limiting data collection burden.</a:t>
            </a:r>
          </a:p>
        </p:txBody>
      </p:sp>
      <p:sp>
        <p:nvSpPr>
          <p:cNvPr id="4" name="Slide Number Placeholder 3"/>
          <p:cNvSpPr>
            <a:spLocks noGrp="1"/>
          </p:cNvSpPr>
          <p:nvPr>
            <p:ph type="sldNum" sz="quarter" idx="5"/>
          </p:nvPr>
        </p:nvSpPr>
        <p:spPr/>
        <p:txBody>
          <a:bodyPr/>
          <a:lstStyle/>
          <a:p>
            <a:fld id="{056F8825-36FE-48B4-A036-39ABBFA441E9}" type="slidenum">
              <a:rPr lang="en-US" smtClean="0"/>
              <a:t>42</a:t>
            </a:fld>
            <a:endParaRPr lang="en-US" dirty="0"/>
          </a:p>
        </p:txBody>
      </p:sp>
    </p:spTree>
    <p:extLst>
      <p:ext uri="{BB962C8B-B14F-4D97-AF65-F5344CB8AC3E}">
        <p14:creationId xmlns:p14="http://schemas.microsoft.com/office/powerpoint/2010/main" val="504656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Footnotes: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dirty="0"/>
              <a:t>Bohl A and Roozeboom-Bakerstudy M (2020). </a:t>
            </a:r>
            <a:r>
              <a:rPr lang="en-US" sz="1200" i="1" dirty="0"/>
              <a:t>A COVID-19 Primer: Analyzing Health Care Claims, Administrative Data, and Public Use Files.  Updated December 23, 2020</a:t>
            </a:r>
            <a:r>
              <a:rPr lang="en-US" sz="1200" dirty="0"/>
              <a:t>. Mathematica. </a:t>
            </a:r>
            <a:r>
              <a:rPr lang="en-US" sz="1200" dirty="0">
                <a:hlinkClick r:id="rId3"/>
              </a:rPr>
              <a:t>https://www.mathematica.org/publications/a-covid-19-primer-analyzing-health-care-claims-administrative-data-and-public-use-files</a:t>
            </a:r>
            <a:endParaRPr lang="en-US" sz="1200" dirty="0"/>
          </a:p>
          <a:p>
            <a:endParaRPr lang="en-US" dirty="0"/>
          </a:p>
        </p:txBody>
      </p:sp>
      <p:sp>
        <p:nvSpPr>
          <p:cNvPr id="4" name="Slide Number Placeholder 3"/>
          <p:cNvSpPr>
            <a:spLocks noGrp="1"/>
          </p:cNvSpPr>
          <p:nvPr>
            <p:ph type="sldNum" sz="quarter" idx="5"/>
          </p:nvPr>
        </p:nvSpPr>
        <p:spPr/>
        <p:txBody>
          <a:bodyPr/>
          <a:lstStyle/>
          <a:p>
            <a:fld id="{2A430F0C-7E0A-4AAD-BE0F-2F1DB59CE843}" type="slidenum">
              <a:rPr lang="en-US" smtClean="0"/>
              <a:t>44</a:t>
            </a:fld>
            <a:endParaRPr lang="en-US" dirty="0"/>
          </a:p>
        </p:txBody>
      </p:sp>
    </p:spTree>
    <p:extLst>
      <p:ext uri="{BB962C8B-B14F-4D97-AF65-F5344CB8AC3E}">
        <p14:creationId xmlns:p14="http://schemas.microsoft.com/office/powerpoint/2010/main" val="3068216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Footnotes: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dirty="0"/>
              <a:t>Bohl A and Roozeboom-Bakerstudy M (2020). </a:t>
            </a:r>
            <a:r>
              <a:rPr lang="en-US" sz="1200" i="1" dirty="0"/>
              <a:t>A COVID-19 Primer: Analyzing Health Care Claims, Administrative Data, and Public Use Files.  Updated December 23, 2020</a:t>
            </a:r>
            <a:r>
              <a:rPr lang="en-US" sz="1200" dirty="0"/>
              <a:t>. Mathematica. </a:t>
            </a:r>
            <a:r>
              <a:rPr lang="en-US" sz="1200" dirty="0">
                <a:hlinkClick r:id="rId3"/>
              </a:rPr>
              <a:t>https://www.mathematica.org/publications/a-covid-19-primer-analyzing-health-care-claims-administrative-data-and-public-use-files</a:t>
            </a:r>
            <a:endParaRPr lang="en-US" sz="1200" dirty="0"/>
          </a:p>
          <a:p>
            <a:endParaRPr lang="en-US" dirty="0"/>
          </a:p>
        </p:txBody>
      </p:sp>
      <p:sp>
        <p:nvSpPr>
          <p:cNvPr id="4" name="Slide Number Placeholder 3"/>
          <p:cNvSpPr>
            <a:spLocks noGrp="1"/>
          </p:cNvSpPr>
          <p:nvPr>
            <p:ph type="sldNum" sz="quarter" idx="5"/>
          </p:nvPr>
        </p:nvSpPr>
        <p:spPr/>
        <p:txBody>
          <a:bodyPr/>
          <a:lstStyle/>
          <a:p>
            <a:fld id="{2A430F0C-7E0A-4AAD-BE0F-2F1DB59CE843}" type="slidenum">
              <a:rPr lang="en-US" smtClean="0"/>
              <a:t>45</a:t>
            </a:fld>
            <a:endParaRPr lang="en-US" dirty="0"/>
          </a:p>
        </p:txBody>
      </p:sp>
    </p:spTree>
    <p:extLst>
      <p:ext uri="{BB962C8B-B14F-4D97-AF65-F5344CB8AC3E}">
        <p14:creationId xmlns:p14="http://schemas.microsoft.com/office/powerpoint/2010/main" val="1412026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of the computable algorithm is to distinguish, as accurately as possible, between “Filter FPs” and “Filter TPs.”</a:t>
            </a:r>
          </a:p>
          <a:p>
            <a:endParaRPr lang="en-US" dirty="0"/>
          </a:p>
          <a:p>
            <a:r>
              <a:rPr lang="en-US" dirty="0"/>
              <a:t>Footnotes: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dirty="0"/>
              <a:t>Bohl A and Roozeboom-Bakerstudy M (2020). </a:t>
            </a:r>
            <a:r>
              <a:rPr lang="en-US" sz="1200" i="1" dirty="0"/>
              <a:t>A COVID-19 Primer: Analyzing Health Care Claims, Administrative Data, and Public Use Files.  Updated December 23, 2020</a:t>
            </a:r>
            <a:r>
              <a:rPr lang="en-US" sz="1200" dirty="0"/>
              <a:t>. Mathematica. </a:t>
            </a:r>
            <a:r>
              <a:rPr lang="en-US" sz="1200" dirty="0">
                <a:hlinkClick r:id="rId3"/>
              </a:rPr>
              <a:t>https://www.mathematica.org/publications/a-covid-19-primer-analyzing-health-care-claims-administrative-data-and-public-use-files</a:t>
            </a:r>
            <a:endParaRPr lang="en-US" sz="1200" dirty="0"/>
          </a:p>
          <a:p>
            <a:endParaRPr lang="en-US" dirty="0"/>
          </a:p>
        </p:txBody>
      </p:sp>
      <p:sp>
        <p:nvSpPr>
          <p:cNvPr id="4" name="Slide Number Placeholder 3"/>
          <p:cNvSpPr>
            <a:spLocks noGrp="1"/>
          </p:cNvSpPr>
          <p:nvPr>
            <p:ph type="sldNum" sz="quarter" idx="5"/>
          </p:nvPr>
        </p:nvSpPr>
        <p:spPr/>
        <p:txBody>
          <a:bodyPr/>
          <a:lstStyle/>
          <a:p>
            <a:fld id="{2A430F0C-7E0A-4AAD-BE0F-2F1DB59CE843}" type="slidenum">
              <a:rPr lang="en-US" smtClean="0"/>
              <a:t>46</a:t>
            </a:fld>
            <a:endParaRPr lang="en-US" dirty="0"/>
          </a:p>
        </p:txBody>
      </p:sp>
    </p:spTree>
    <p:extLst>
      <p:ext uri="{BB962C8B-B14F-4D97-AF65-F5344CB8AC3E}">
        <p14:creationId xmlns:p14="http://schemas.microsoft.com/office/powerpoint/2010/main" val="2602020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of the computable algorithm is to distinguish, as accurately as possible, between “Filter FPs” and “Filter TPs.”</a:t>
            </a:r>
          </a:p>
          <a:p>
            <a:endParaRPr lang="en-US" dirty="0"/>
          </a:p>
          <a:p>
            <a:r>
              <a:rPr lang="en-US" dirty="0"/>
              <a:t>Footnotes: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dirty="0"/>
              <a:t>Bohl A and Roozeboom-Bakerstudy M (2020). </a:t>
            </a:r>
            <a:r>
              <a:rPr lang="en-US" sz="1200" i="1" dirty="0"/>
              <a:t>A COVID-19 Primer: Analyzing Health Care Claims, Administrative Data, and Public Use Files.  Updated December 23, 2020</a:t>
            </a:r>
            <a:r>
              <a:rPr lang="en-US" sz="1200" dirty="0"/>
              <a:t>. Mathematica. </a:t>
            </a:r>
            <a:r>
              <a:rPr lang="en-US" sz="1200" dirty="0">
                <a:hlinkClick r:id="rId3"/>
              </a:rPr>
              <a:t>https://www.mathematica.org/publications/a-covid-19-primer-analyzing-health-care-claims-administrative-data-and-public-use-files</a:t>
            </a:r>
            <a:endParaRPr lang="en-US" sz="1200" dirty="0"/>
          </a:p>
          <a:p>
            <a:endParaRPr lang="en-US" dirty="0"/>
          </a:p>
        </p:txBody>
      </p:sp>
      <p:sp>
        <p:nvSpPr>
          <p:cNvPr id="4" name="Slide Number Placeholder 3"/>
          <p:cNvSpPr>
            <a:spLocks noGrp="1"/>
          </p:cNvSpPr>
          <p:nvPr>
            <p:ph type="sldNum" sz="quarter" idx="5"/>
          </p:nvPr>
        </p:nvSpPr>
        <p:spPr/>
        <p:txBody>
          <a:bodyPr/>
          <a:lstStyle/>
          <a:p>
            <a:fld id="{2A430F0C-7E0A-4AAD-BE0F-2F1DB59CE843}" type="slidenum">
              <a:rPr lang="en-US" smtClean="0"/>
              <a:t>47</a:t>
            </a:fld>
            <a:endParaRPr lang="en-US" dirty="0"/>
          </a:p>
        </p:txBody>
      </p:sp>
    </p:spTree>
    <p:extLst>
      <p:ext uri="{BB962C8B-B14F-4D97-AF65-F5344CB8AC3E}">
        <p14:creationId xmlns:p14="http://schemas.microsoft.com/office/powerpoint/2010/main" val="1571776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of the computable algorithm is to distinguish, as accurately as possible, between “Filter FPs” and “Filter TPs.”</a:t>
            </a:r>
          </a:p>
          <a:p>
            <a:endParaRPr lang="en-US" dirty="0"/>
          </a:p>
          <a:p>
            <a:r>
              <a:rPr lang="en-US" dirty="0"/>
              <a:t>Footnotes: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dirty="0"/>
              <a:t>Bohl A and Roozeboom-Bakerstudy M (2020). </a:t>
            </a:r>
            <a:r>
              <a:rPr lang="en-US" sz="1200" i="1" dirty="0"/>
              <a:t>A COVID-19 Primer: Analyzing Health Care Claims, Administrative Data, and Public Use Files.  Updated December 23, 2020</a:t>
            </a:r>
            <a:r>
              <a:rPr lang="en-US" sz="1200" dirty="0"/>
              <a:t>. Mathematica. </a:t>
            </a:r>
            <a:r>
              <a:rPr lang="en-US" sz="1200" dirty="0">
                <a:hlinkClick r:id="rId3"/>
              </a:rPr>
              <a:t>https://www.mathematica.org/publications/a-covid-19-primer-analyzing-health-care-claims-administrative-data-and-public-use-files</a:t>
            </a:r>
            <a:endParaRPr lang="en-US" sz="1200" dirty="0"/>
          </a:p>
          <a:p>
            <a:endParaRPr lang="en-US" dirty="0"/>
          </a:p>
        </p:txBody>
      </p:sp>
      <p:sp>
        <p:nvSpPr>
          <p:cNvPr id="4" name="Slide Number Placeholder 3"/>
          <p:cNvSpPr>
            <a:spLocks noGrp="1"/>
          </p:cNvSpPr>
          <p:nvPr>
            <p:ph type="sldNum" sz="quarter" idx="5"/>
          </p:nvPr>
        </p:nvSpPr>
        <p:spPr/>
        <p:txBody>
          <a:bodyPr/>
          <a:lstStyle/>
          <a:p>
            <a:fld id="{2A430F0C-7E0A-4AAD-BE0F-2F1DB59CE843}" type="slidenum">
              <a:rPr lang="en-US" smtClean="0"/>
              <a:t>48</a:t>
            </a:fld>
            <a:endParaRPr lang="en-US" dirty="0"/>
          </a:p>
        </p:txBody>
      </p:sp>
    </p:spTree>
    <p:extLst>
      <p:ext uri="{BB962C8B-B14F-4D97-AF65-F5344CB8AC3E}">
        <p14:creationId xmlns:p14="http://schemas.microsoft.com/office/powerpoint/2010/main" val="2323398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of the computable algorithm is to distinguish, as accurately as possible, between “Filter FPs” and “Filter TPs.”</a:t>
            </a:r>
          </a:p>
          <a:p>
            <a:endParaRPr lang="en-US" dirty="0"/>
          </a:p>
          <a:p>
            <a:r>
              <a:rPr lang="en-US" dirty="0"/>
              <a:t>Footnotes: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dirty="0"/>
              <a:t>Bohl A and Roozeboom-Bakerstudy M (2020). </a:t>
            </a:r>
            <a:r>
              <a:rPr lang="en-US" sz="1200" i="1" dirty="0"/>
              <a:t>A COVID-19 Primer: Analyzing Health Care Claims, Administrative Data, and Public Use Files.  Updated December 23, 2020</a:t>
            </a:r>
            <a:r>
              <a:rPr lang="en-US" sz="1200" dirty="0"/>
              <a:t>. Mathematica. </a:t>
            </a:r>
            <a:r>
              <a:rPr lang="en-US" sz="1200" dirty="0">
                <a:hlinkClick r:id="rId3"/>
              </a:rPr>
              <a:t>https://www.mathematica.org/publications/a-covid-19-primer-analyzing-health-care-claims-administrative-data-and-public-use-files</a:t>
            </a:r>
            <a:endParaRPr lang="en-US" sz="1200" dirty="0"/>
          </a:p>
          <a:p>
            <a:endParaRPr lang="en-US" dirty="0"/>
          </a:p>
        </p:txBody>
      </p:sp>
      <p:sp>
        <p:nvSpPr>
          <p:cNvPr id="4" name="Slide Number Placeholder 3"/>
          <p:cNvSpPr>
            <a:spLocks noGrp="1"/>
          </p:cNvSpPr>
          <p:nvPr>
            <p:ph type="sldNum" sz="quarter" idx="5"/>
          </p:nvPr>
        </p:nvSpPr>
        <p:spPr/>
        <p:txBody>
          <a:bodyPr/>
          <a:lstStyle/>
          <a:p>
            <a:fld id="{2A430F0C-7E0A-4AAD-BE0F-2F1DB59CE843}" type="slidenum">
              <a:rPr lang="en-US" smtClean="0"/>
              <a:t>49</a:t>
            </a:fld>
            <a:endParaRPr lang="en-US" dirty="0"/>
          </a:p>
        </p:txBody>
      </p:sp>
    </p:spTree>
    <p:extLst>
      <p:ext uri="{BB962C8B-B14F-4D97-AF65-F5344CB8AC3E}">
        <p14:creationId xmlns:p14="http://schemas.microsoft.com/office/powerpoint/2010/main" val="2714893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6</a:t>
            </a:fld>
            <a:endParaRPr lang="en-US" dirty="0"/>
          </a:p>
        </p:txBody>
      </p:sp>
    </p:spTree>
    <p:extLst>
      <p:ext uri="{BB962C8B-B14F-4D97-AF65-F5344CB8AC3E}">
        <p14:creationId xmlns:p14="http://schemas.microsoft.com/office/powerpoint/2010/main" val="2466017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papers came out Feb. 7 and Mar. 2.</a:t>
            </a:r>
          </a:p>
          <a:p>
            <a:r>
              <a:rPr lang="en-US" dirty="0"/>
              <a:t>They suggest, based on a large study in the VA, that contracting COVID-19 disease, is itself a risk factor for future cardiovascular diseases.</a:t>
            </a:r>
          </a:p>
        </p:txBody>
      </p:sp>
      <p:sp>
        <p:nvSpPr>
          <p:cNvPr id="4" name="Slide Number Placeholder 3"/>
          <p:cNvSpPr>
            <a:spLocks noGrp="1"/>
          </p:cNvSpPr>
          <p:nvPr>
            <p:ph type="sldNum" sz="quarter" idx="5"/>
          </p:nvPr>
        </p:nvSpPr>
        <p:spPr/>
        <p:txBody>
          <a:bodyPr/>
          <a:lstStyle/>
          <a:p>
            <a:fld id="{2A430F0C-7E0A-4AAD-BE0F-2F1DB59CE843}" type="slidenum">
              <a:rPr lang="en-US" smtClean="0"/>
              <a:t>53</a:t>
            </a:fld>
            <a:endParaRPr lang="en-US" dirty="0"/>
          </a:p>
        </p:txBody>
      </p:sp>
    </p:spTree>
    <p:extLst>
      <p:ext uri="{BB962C8B-B14F-4D97-AF65-F5344CB8AC3E}">
        <p14:creationId xmlns:p14="http://schemas.microsoft.com/office/powerpoint/2010/main" val="2836081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was submitted to the Innovation Center in late February 2022.</a:t>
            </a:r>
          </a:p>
        </p:txBody>
      </p:sp>
      <p:sp>
        <p:nvSpPr>
          <p:cNvPr id="4" name="Slide Number Placeholder 3"/>
          <p:cNvSpPr>
            <a:spLocks noGrp="1"/>
          </p:cNvSpPr>
          <p:nvPr>
            <p:ph type="sldNum" sz="quarter" idx="5"/>
          </p:nvPr>
        </p:nvSpPr>
        <p:spPr/>
        <p:txBody>
          <a:bodyPr/>
          <a:lstStyle/>
          <a:p>
            <a:fld id="{EC6B5AA1-B988-45DD-88BF-F9FC26EA8FE4}" type="slidenum">
              <a:rPr lang="en-US" smtClean="0"/>
              <a:t>54</a:t>
            </a:fld>
            <a:endParaRPr lang="en-US" dirty="0"/>
          </a:p>
        </p:txBody>
      </p:sp>
    </p:spTree>
    <p:extLst>
      <p:ext uri="{BB962C8B-B14F-4D97-AF65-F5344CB8AC3E}">
        <p14:creationId xmlns:p14="http://schemas.microsoft.com/office/powerpoint/2010/main" val="2827077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66950-ED5C-9D49-AF0F-CB25327225A1}" type="slidenum">
              <a:rPr lang="en-US" smtClean="0"/>
              <a:t>55</a:t>
            </a:fld>
            <a:endParaRPr lang="en-US" dirty="0"/>
          </a:p>
        </p:txBody>
      </p:sp>
    </p:spTree>
    <p:extLst>
      <p:ext uri="{BB962C8B-B14F-4D97-AF65-F5344CB8AC3E}">
        <p14:creationId xmlns:p14="http://schemas.microsoft.com/office/powerpoint/2010/main" val="2484614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u="sng" dirty="0"/>
              <a:t>percentage of patients added </a:t>
            </a:r>
            <a:r>
              <a:rPr lang="en-US" dirty="0"/>
              <a:t>by each additional filter (hierarchically) is quite similar in the two study sites.</a:t>
            </a:r>
          </a:p>
        </p:txBody>
      </p:sp>
      <p:sp>
        <p:nvSpPr>
          <p:cNvPr id="4" name="Slide Number Placeholder 3"/>
          <p:cNvSpPr>
            <a:spLocks noGrp="1"/>
          </p:cNvSpPr>
          <p:nvPr>
            <p:ph type="sldNum" sz="quarter" idx="5"/>
          </p:nvPr>
        </p:nvSpPr>
        <p:spPr/>
        <p:txBody>
          <a:bodyPr/>
          <a:lstStyle/>
          <a:p>
            <a:fld id="{43366950-ED5C-9D49-AF0F-CB25327225A1}" type="slidenum">
              <a:rPr lang="en-US" smtClean="0"/>
              <a:t>56</a:t>
            </a:fld>
            <a:endParaRPr lang="en-US" dirty="0"/>
          </a:p>
        </p:txBody>
      </p:sp>
    </p:spTree>
    <p:extLst>
      <p:ext uri="{BB962C8B-B14F-4D97-AF65-F5344CB8AC3E}">
        <p14:creationId xmlns:p14="http://schemas.microsoft.com/office/powerpoint/2010/main" val="1816874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57</a:t>
            </a:fld>
            <a:endParaRPr lang="en-US" dirty="0"/>
          </a:p>
        </p:txBody>
      </p:sp>
    </p:spTree>
    <p:extLst>
      <p:ext uri="{BB962C8B-B14F-4D97-AF65-F5344CB8AC3E}">
        <p14:creationId xmlns:p14="http://schemas.microsoft.com/office/powerpoint/2010/main" val="3993585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035A58-182D-A340-B7E3-D2E801653AEB}" type="slidenum">
              <a:rPr lang="en-US" smtClean="0"/>
              <a:t>58</a:t>
            </a:fld>
            <a:endParaRPr lang="en-US" dirty="0"/>
          </a:p>
        </p:txBody>
      </p:sp>
    </p:spTree>
    <p:extLst>
      <p:ext uri="{BB962C8B-B14F-4D97-AF65-F5344CB8AC3E}">
        <p14:creationId xmlns:p14="http://schemas.microsoft.com/office/powerpoint/2010/main" val="3198418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66950-ED5C-9D49-AF0F-CB25327225A1}" type="slidenum">
              <a:rPr lang="en-US" smtClean="0"/>
              <a:t>59</a:t>
            </a:fld>
            <a:endParaRPr lang="en-US" dirty="0"/>
          </a:p>
        </p:txBody>
      </p:sp>
    </p:spTree>
    <p:extLst>
      <p:ext uri="{BB962C8B-B14F-4D97-AF65-F5344CB8AC3E}">
        <p14:creationId xmlns:p14="http://schemas.microsoft.com/office/powerpoint/2010/main" val="3709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66950-ED5C-9D49-AF0F-CB25327225A1}" type="slidenum">
              <a:rPr lang="en-US" smtClean="0"/>
              <a:t>60</a:t>
            </a:fld>
            <a:endParaRPr lang="en-US" dirty="0"/>
          </a:p>
        </p:txBody>
      </p:sp>
    </p:spTree>
    <p:extLst>
      <p:ext uri="{BB962C8B-B14F-4D97-AF65-F5344CB8AC3E}">
        <p14:creationId xmlns:p14="http://schemas.microsoft.com/office/powerpoint/2010/main" val="1204413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035A58-182D-A340-B7E3-D2E801653AEB}" type="slidenum">
              <a:rPr lang="en-US" smtClean="0"/>
              <a:t>61</a:t>
            </a:fld>
            <a:endParaRPr lang="en-US" dirty="0"/>
          </a:p>
        </p:txBody>
      </p:sp>
    </p:spTree>
    <p:extLst>
      <p:ext uri="{BB962C8B-B14F-4D97-AF65-F5344CB8AC3E}">
        <p14:creationId xmlns:p14="http://schemas.microsoft.com/office/powerpoint/2010/main" val="1962189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3B77124D-4CA1-405A-AA91-AE8C64BE2781}"/>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E351CB7B-808E-4758-9B0F-7566E5D896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3012" name="Slide Number Placeholder 3">
            <a:extLst>
              <a:ext uri="{FF2B5EF4-FFF2-40B4-BE49-F238E27FC236}">
                <a16:creationId xmlns:a16="http://schemas.microsoft.com/office/drawing/2014/main" id="{49B1DD5F-32AE-45FC-BEC9-557649F8FF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068">
              <a:defRPr sz="2400">
                <a:solidFill>
                  <a:schemeClr val="tx1"/>
                </a:solidFill>
                <a:latin typeface="Arial Narrow" panose="020B0606020202030204" pitchFamily="34" charset="0"/>
                <a:ea typeface="MS PGothic" panose="020B0600070205080204" pitchFamily="34" charset="-128"/>
              </a:defRPr>
            </a:lvl1pPr>
            <a:lvl2pPr marL="757066" indent="-291179" defTabSz="922068">
              <a:defRPr sz="2400">
                <a:solidFill>
                  <a:schemeClr val="tx1"/>
                </a:solidFill>
                <a:latin typeface="Arial Narrow" panose="020B0606020202030204" pitchFamily="34" charset="0"/>
                <a:ea typeface="MS PGothic" panose="020B0600070205080204" pitchFamily="34" charset="-128"/>
              </a:defRPr>
            </a:lvl2pPr>
            <a:lvl3pPr marL="1164717" indent="-232943" defTabSz="922068">
              <a:defRPr sz="2400">
                <a:solidFill>
                  <a:schemeClr val="tx1"/>
                </a:solidFill>
                <a:latin typeface="Arial Narrow" panose="020B0606020202030204" pitchFamily="34" charset="0"/>
                <a:ea typeface="MS PGothic" panose="020B0600070205080204" pitchFamily="34" charset="-128"/>
              </a:defRPr>
            </a:lvl3pPr>
            <a:lvl4pPr marL="1630604" indent="-232943" defTabSz="922068">
              <a:defRPr sz="2400">
                <a:solidFill>
                  <a:schemeClr val="tx1"/>
                </a:solidFill>
                <a:latin typeface="Arial Narrow" panose="020B0606020202030204" pitchFamily="34" charset="0"/>
                <a:ea typeface="MS PGothic" panose="020B0600070205080204" pitchFamily="34" charset="-128"/>
              </a:defRPr>
            </a:lvl4pPr>
            <a:lvl5pPr marL="2096491" indent="-232943" defTabSz="922068">
              <a:defRPr sz="2400">
                <a:solidFill>
                  <a:schemeClr val="tx1"/>
                </a:solidFill>
                <a:latin typeface="Arial Narrow" panose="020B0606020202030204" pitchFamily="34" charset="0"/>
                <a:ea typeface="MS PGothic" panose="020B0600070205080204" pitchFamily="34" charset="-128"/>
              </a:defRPr>
            </a:lvl5pPr>
            <a:lvl6pPr marL="2562377" indent="-232943" defTabSz="922068"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6pPr>
            <a:lvl7pPr marL="3028264" indent="-232943" defTabSz="922068"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7pPr>
            <a:lvl8pPr marL="3494151" indent="-232943" defTabSz="922068"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8pPr>
            <a:lvl9pPr marL="3960038" indent="-232943" defTabSz="922068"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9pPr>
          </a:lstStyle>
          <a:p>
            <a:fld id="{016625D9-C9D5-404A-A07C-3A9CCDE87509}" type="slidenum">
              <a:rPr lang="en-US" altLang="en-US" sz="1000">
                <a:latin typeface="Arial" panose="020B0604020202020204" pitchFamily="34" charset="0"/>
              </a:rPr>
              <a:pPr/>
              <a:t>62</a:t>
            </a:fld>
            <a:endParaRPr lang="en-US" altLang="en-US" sz="1000" dirty="0">
              <a:latin typeface="Arial" panose="020B0604020202020204" pitchFamily="34" charset="0"/>
            </a:endParaRPr>
          </a:p>
        </p:txBody>
      </p:sp>
    </p:spTree>
    <p:extLst>
      <p:ext uri="{BB962C8B-B14F-4D97-AF65-F5344CB8AC3E}">
        <p14:creationId xmlns:p14="http://schemas.microsoft.com/office/powerpoint/2010/main" val="101538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7</a:t>
            </a:fld>
            <a:endParaRPr lang="en-US" dirty="0"/>
          </a:p>
        </p:txBody>
      </p:sp>
    </p:spTree>
    <p:extLst>
      <p:ext uri="{BB962C8B-B14F-4D97-AF65-F5344CB8AC3E}">
        <p14:creationId xmlns:p14="http://schemas.microsoft.com/office/powerpoint/2010/main" val="1064461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3B77124D-4CA1-405A-AA91-AE8C64BE2781}"/>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E351CB7B-808E-4758-9B0F-7566E5D896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3012" name="Slide Number Placeholder 3">
            <a:extLst>
              <a:ext uri="{FF2B5EF4-FFF2-40B4-BE49-F238E27FC236}">
                <a16:creationId xmlns:a16="http://schemas.microsoft.com/office/drawing/2014/main" id="{49B1DD5F-32AE-45FC-BEC9-557649F8FF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068">
              <a:defRPr sz="2400">
                <a:solidFill>
                  <a:schemeClr val="tx1"/>
                </a:solidFill>
                <a:latin typeface="Arial Narrow" panose="020B0606020202030204" pitchFamily="34" charset="0"/>
                <a:ea typeface="MS PGothic" panose="020B0600070205080204" pitchFamily="34" charset="-128"/>
              </a:defRPr>
            </a:lvl1pPr>
            <a:lvl2pPr marL="757066" indent="-291179" defTabSz="922068">
              <a:defRPr sz="2400">
                <a:solidFill>
                  <a:schemeClr val="tx1"/>
                </a:solidFill>
                <a:latin typeface="Arial Narrow" panose="020B0606020202030204" pitchFamily="34" charset="0"/>
                <a:ea typeface="MS PGothic" panose="020B0600070205080204" pitchFamily="34" charset="-128"/>
              </a:defRPr>
            </a:lvl2pPr>
            <a:lvl3pPr marL="1164717" indent="-232943" defTabSz="922068">
              <a:defRPr sz="2400">
                <a:solidFill>
                  <a:schemeClr val="tx1"/>
                </a:solidFill>
                <a:latin typeface="Arial Narrow" panose="020B0606020202030204" pitchFamily="34" charset="0"/>
                <a:ea typeface="MS PGothic" panose="020B0600070205080204" pitchFamily="34" charset="-128"/>
              </a:defRPr>
            </a:lvl3pPr>
            <a:lvl4pPr marL="1630604" indent="-232943" defTabSz="922068">
              <a:defRPr sz="2400">
                <a:solidFill>
                  <a:schemeClr val="tx1"/>
                </a:solidFill>
                <a:latin typeface="Arial Narrow" panose="020B0606020202030204" pitchFamily="34" charset="0"/>
                <a:ea typeface="MS PGothic" panose="020B0600070205080204" pitchFamily="34" charset="-128"/>
              </a:defRPr>
            </a:lvl4pPr>
            <a:lvl5pPr marL="2096491" indent="-232943" defTabSz="922068">
              <a:defRPr sz="2400">
                <a:solidFill>
                  <a:schemeClr val="tx1"/>
                </a:solidFill>
                <a:latin typeface="Arial Narrow" panose="020B0606020202030204" pitchFamily="34" charset="0"/>
                <a:ea typeface="MS PGothic" panose="020B0600070205080204" pitchFamily="34" charset="-128"/>
              </a:defRPr>
            </a:lvl5pPr>
            <a:lvl6pPr marL="2562377" indent="-232943" defTabSz="922068"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6pPr>
            <a:lvl7pPr marL="3028264" indent="-232943" defTabSz="922068"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7pPr>
            <a:lvl8pPr marL="3494151" indent="-232943" defTabSz="922068"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8pPr>
            <a:lvl9pPr marL="3960038" indent="-232943" defTabSz="922068"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9pPr>
          </a:lstStyle>
          <a:p>
            <a:fld id="{016625D9-C9D5-404A-A07C-3A9CCDE87509}" type="slidenum">
              <a:rPr lang="en-US" altLang="en-US" sz="1000">
                <a:latin typeface="Arial" panose="020B0604020202020204" pitchFamily="34" charset="0"/>
              </a:rPr>
              <a:pPr/>
              <a:t>63</a:t>
            </a:fld>
            <a:endParaRPr lang="en-US" altLang="en-US" sz="1000" dirty="0">
              <a:latin typeface="Arial" panose="020B0604020202020204" pitchFamily="34" charset="0"/>
            </a:endParaRPr>
          </a:p>
        </p:txBody>
      </p:sp>
    </p:spTree>
    <p:extLst>
      <p:ext uri="{BB962C8B-B14F-4D97-AF65-F5344CB8AC3E}">
        <p14:creationId xmlns:p14="http://schemas.microsoft.com/office/powerpoint/2010/main" val="2188982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0F0C-7E0A-4AAD-BE0F-2F1DB59CE843}" type="slidenum">
              <a:rPr lang="en-US" smtClean="0"/>
              <a:t>64</a:t>
            </a:fld>
            <a:endParaRPr lang="en-US" dirty="0"/>
          </a:p>
        </p:txBody>
      </p:sp>
    </p:spTree>
    <p:extLst>
      <p:ext uri="{BB962C8B-B14F-4D97-AF65-F5344CB8AC3E}">
        <p14:creationId xmlns:p14="http://schemas.microsoft.com/office/powerpoint/2010/main" val="1618044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035A58-182D-A340-B7E3-D2E801653AEB}" type="slidenum">
              <a:rPr lang="en-US" smtClean="0"/>
              <a:t>65</a:t>
            </a:fld>
            <a:endParaRPr lang="en-US" dirty="0"/>
          </a:p>
        </p:txBody>
      </p:sp>
    </p:spTree>
    <p:extLst>
      <p:ext uri="{BB962C8B-B14F-4D97-AF65-F5344CB8AC3E}">
        <p14:creationId xmlns:p14="http://schemas.microsoft.com/office/powerpoint/2010/main" val="2598526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did manually review a random sample of notes from each site. The chart abstractors criteria is shown here, and they not only identified COVID-19 infection status, but also COVID-19 severity (based on NIH criteria).</a:t>
            </a:r>
          </a:p>
        </p:txBody>
      </p:sp>
      <p:sp>
        <p:nvSpPr>
          <p:cNvPr id="4" name="Slide Number Placeholder 3"/>
          <p:cNvSpPr>
            <a:spLocks noGrp="1"/>
          </p:cNvSpPr>
          <p:nvPr>
            <p:ph type="sldNum" sz="quarter" idx="5"/>
          </p:nvPr>
        </p:nvSpPr>
        <p:spPr/>
        <p:txBody>
          <a:bodyPr/>
          <a:lstStyle/>
          <a:p>
            <a:fld id="{6C035A58-182D-A340-B7E3-D2E801653AEB}" type="slidenum">
              <a:rPr lang="en-US" smtClean="0"/>
              <a:t>66</a:t>
            </a:fld>
            <a:endParaRPr lang="en-US" dirty="0"/>
          </a:p>
        </p:txBody>
      </p:sp>
    </p:spTree>
    <p:extLst>
      <p:ext uri="{BB962C8B-B14F-4D97-AF65-F5344CB8AC3E}">
        <p14:creationId xmlns:p14="http://schemas.microsoft.com/office/powerpoint/2010/main" val="268379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end, we reviewed 483 patients from VUMC and 437 patients from KPWA, and determined if they were cases or non-cases, and (among the cases) if they had at least moderately severe disease, or if they only have mild disease. </a:t>
            </a:r>
          </a:p>
        </p:txBody>
      </p:sp>
      <p:sp>
        <p:nvSpPr>
          <p:cNvPr id="4" name="Slide Number Placeholder 3"/>
          <p:cNvSpPr>
            <a:spLocks noGrp="1"/>
          </p:cNvSpPr>
          <p:nvPr>
            <p:ph type="sldNum" sz="quarter" idx="5"/>
          </p:nvPr>
        </p:nvSpPr>
        <p:spPr/>
        <p:txBody>
          <a:bodyPr/>
          <a:lstStyle/>
          <a:p>
            <a:fld id="{6C035A58-182D-A340-B7E3-D2E801653AEB}" type="slidenum">
              <a:rPr lang="en-US" smtClean="0"/>
              <a:t>67</a:t>
            </a:fld>
            <a:endParaRPr lang="en-US" dirty="0"/>
          </a:p>
        </p:txBody>
      </p:sp>
    </p:spTree>
    <p:extLst>
      <p:ext uri="{BB962C8B-B14F-4D97-AF65-F5344CB8AC3E}">
        <p14:creationId xmlns:p14="http://schemas.microsoft.com/office/powerpoint/2010/main" val="1949137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were our results?</a:t>
            </a:r>
          </a:p>
        </p:txBody>
      </p:sp>
      <p:sp>
        <p:nvSpPr>
          <p:cNvPr id="4" name="Slide Number Placeholder 3"/>
          <p:cNvSpPr>
            <a:spLocks noGrp="1"/>
          </p:cNvSpPr>
          <p:nvPr>
            <p:ph type="sldNum" sz="quarter" idx="5"/>
          </p:nvPr>
        </p:nvSpPr>
        <p:spPr/>
        <p:txBody>
          <a:bodyPr/>
          <a:lstStyle/>
          <a:p>
            <a:fld id="{6C035A58-182D-A340-B7E3-D2E801653AEB}" type="slidenum">
              <a:rPr lang="en-US" smtClean="0"/>
              <a:t>68</a:t>
            </a:fld>
            <a:endParaRPr lang="en-US" dirty="0"/>
          </a:p>
        </p:txBody>
      </p:sp>
    </p:spTree>
    <p:extLst>
      <p:ext uri="{BB962C8B-B14F-4D97-AF65-F5344CB8AC3E}">
        <p14:creationId xmlns:p14="http://schemas.microsoft.com/office/powerpoint/2010/main" val="1294802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035A58-182D-A340-B7E3-D2E801653AEB}" type="slidenum">
              <a:rPr lang="en-US" smtClean="0"/>
              <a:t>69</a:t>
            </a:fld>
            <a:endParaRPr lang="en-US" dirty="0"/>
          </a:p>
        </p:txBody>
      </p:sp>
    </p:spTree>
    <p:extLst>
      <p:ext uri="{BB962C8B-B14F-4D97-AF65-F5344CB8AC3E}">
        <p14:creationId xmlns:p14="http://schemas.microsoft.com/office/powerpoint/2010/main" val="1387668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moderate phenotype using Silver Label #1. VUMC in gold, KPWA in blue. *click*</a:t>
            </a:r>
          </a:p>
          <a:p>
            <a:r>
              <a:rPr lang="en-US" dirty="0"/>
              <a:t>You can see here that at 80% PPV in the VUMC data, we get a sensitivity of 35% when using that threshold of 0.52 from the model. *click*</a:t>
            </a:r>
          </a:p>
          <a:p>
            <a:r>
              <a:rPr lang="en-US" dirty="0"/>
              <a:t>At KPWA, it didn’t perform as well for the moderate phenotype.</a:t>
            </a:r>
          </a:p>
        </p:txBody>
      </p:sp>
      <p:sp>
        <p:nvSpPr>
          <p:cNvPr id="4" name="Slide Number Placeholder 3"/>
          <p:cNvSpPr>
            <a:spLocks noGrp="1"/>
          </p:cNvSpPr>
          <p:nvPr>
            <p:ph type="sldNum" sz="quarter" idx="5"/>
          </p:nvPr>
        </p:nvSpPr>
        <p:spPr/>
        <p:txBody>
          <a:bodyPr/>
          <a:lstStyle/>
          <a:p>
            <a:fld id="{2A430F0C-7E0A-4AAD-BE0F-2F1DB59CE843}" type="slidenum">
              <a:rPr lang="en-US" smtClean="0"/>
              <a:t>70</a:t>
            </a:fld>
            <a:endParaRPr lang="en-US" dirty="0"/>
          </a:p>
        </p:txBody>
      </p:sp>
    </p:spTree>
    <p:extLst>
      <p:ext uri="{BB962C8B-B14F-4D97-AF65-F5344CB8AC3E}">
        <p14:creationId xmlns:p14="http://schemas.microsoft.com/office/powerpoint/2010/main" val="3458199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Similarly, for the moderate phenotype, we can see results for second silver label - Six-CUI Days (U07.1, J12.81, J12.82, B34.2, B97.21, B97.29)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VUMC in gold, KPWA in blue</a:t>
            </a:r>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2A430F0C-7E0A-4AAD-BE0F-2F1DB59CE843}" type="slidenum">
              <a:rPr lang="en-US" smtClean="0"/>
              <a:t>71</a:t>
            </a:fld>
            <a:endParaRPr lang="en-US" dirty="0"/>
          </a:p>
        </p:txBody>
      </p:sp>
    </p:spTree>
    <p:extLst>
      <p:ext uri="{BB962C8B-B14F-4D97-AF65-F5344CB8AC3E}">
        <p14:creationId xmlns:p14="http://schemas.microsoft.com/office/powerpoint/2010/main" val="609817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as shown in the tables, performance for the mild phenotype was much better! This is using silver label #1, the number of days with U07.1 codes…</a:t>
            </a:r>
          </a:p>
        </p:txBody>
      </p:sp>
      <p:sp>
        <p:nvSpPr>
          <p:cNvPr id="4" name="Slide Number Placeholder 3"/>
          <p:cNvSpPr>
            <a:spLocks noGrp="1"/>
          </p:cNvSpPr>
          <p:nvPr>
            <p:ph type="sldNum" sz="quarter" idx="5"/>
          </p:nvPr>
        </p:nvSpPr>
        <p:spPr/>
        <p:txBody>
          <a:bodyPr/>
          <a:lstStyle/>
          <a:p>
            <a:fld id="{2A430F0C-7E0A-4AAD-BE0F-2F1DB59CE843}" type="slidenum">
              <a:rPr lang="en-US" smtClean="0"/>
              <a:t>72</a:t>
            </a:fld>
            <a:endParaRPr lang="en-US" dirty="0"/>
          </a:p>
        </p:txBody>
      </p:sp>
    </p:spTree>
    <p:extLst>
      <p:ext uri="{BB962C8B-B14F-4D97-AF65-F5344CB8AC3E}">
        <p14:creationId xmlns:p14="http://schemas.microsoft.com/office/powerpoint/2010/main" val="157165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8</a:t>
            </a:fld>
            <a:endParaRPr lang="en-US" dirty="0"/>
          </a:p>
        </p:txBody>
      </p:sp>
    </p:spTree>
    <p:extLst>
      <p:ext uri="{BB962C8B-B14F-4D97-AF65-F5344CB8AC3E}">
        <p14:creationId xmlns:p14="http://schemas.microsoft.com/office/powerpoint/2010/main" val="3261903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mild phenotype again for silver label 3 – mentions of COVID19 in unstructured text.</a:t>
            </a:r>
          </a:p>
        </p:txBody>
      </p:sp>
      <p:sp>
        <p:nvSpPr>
          <p:cNvPr id="4" name="Slide Number Placeholder 3"/>
          <p:cNvSpPr>
            <a:spLocks noGrp="1"/>
          </p:cNvSpPr>
          <p:nvPr>
            <p:ph type="sldNum" sz="quarter" idx="5"/>
          </p:nvPr>
        </p:nvSpPr>
        <p:spPr/>
        <p:txBody>
          <a:bodyPr/>
          <a:lstStyle/>
          <a:p>
            <a:fld id="{2A430F0C-7E0A-4AAD-BE0F-2F1DB59CE843}" type="slidenum">
              <a:rPr lang="en-US" smtClean="0"/>
              <a:t>73</a:t>
            </a:fld>
            <a:endParaRPr lang="en-US" dirty="0"/>
          </a:p>
        </p:txBody>
      </p:sp>
    </p:spTree>
    <p:extLst>
      <p:ext uri="{BB962C8B-B14F-4D97-AF65-F5344CB8AC3E}">
        <p14:creationId xmlns:p14="http://schemas.microsoft.com/office/powerpoint/2010/main" val="32686490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both peform similarly well using silver label 4, number of notes and number of days with a COVID mention</a:t>
            </a:r>
          </a:p>
        </p:txBody>
      </p:sp>
      <p:sp>
        <p:nvSpPr>
          <p:cNvPr id="4" name="Slide Number Placeholder 3"/>
          <p:cNvSpPr>
            <a:spLocks noGrp="1"/>
          </p:cNvSpPr>
          <p:nvPr>
            <p:ph type="sldNum" sz="quarter" idx="5"/>
          </p:nvPr>
        </p:nvSpPr>
        <p:spPr/>
        <p:txBody>
          <a:bodyPr/>
          <a:lstStyle/>
          <a:p>
            <a:fld id="{2A430F0C-7E0A-4AAD-BE0F-2F1DB59CE843}" type="slidenum">
              <a:rPr lang="en-US" smtClean="0"/>
              <a:t>74</a:t>
            </a:fld>
            <a:endParaRPr lang="en-US" dirty="0"/>
          </a:p>
        </p:txBody>
      </p:sp>
    </p:spTree>
    <p:extLst>
      <p:ext uri="{BB962C8B-B14F-4D97-AF65-F5344CB8AC3E}">
        <p14:creationId xmlns:p14="http://schemas.microsoft.com/office/powerpoint/2010/main" val="2826294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By “</a:t>
            </a:r>
            <a:r>
              <a:rPr lang="en-US" b="1"/>
              <a:t>May be relevant for some </a:t>
            </a:r>
            <a:r>
              <a:rPr lang="en-US" b="1" i="1"/>
              <a:t>acute </a:t>
            </a:r>
            <a:r>
              <a:rPr lang="en-US" b="1"/>
              <a:t>health conditions</a:t>
            </a:r>
            <a:r>
              <a:rPr lang="en-US"/>
              <a:t>” we mean that this method (PheNorm), which was developed for application to </a:t>
            </a:r>
            <a:r>
              <a:rPr lang="en-US" b="1"/>
              <a:t>chronic </a:t>
            </a:r>
            <a:r>
              <a:rPr lang="en-US"/>
              <a:t>health conditions (using EHR data from many patient encounters over a long time period), may also be applicable to some acute conditions (where the relevant EHR data comes from a relatively narrow time window around an acute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By “</a:t>
            </a:r>
            <a:r>
              <a:rPr lang="en-US" b="1"/>
              <a:t>… may be a useful starting point </a:t>
            </a:r>
            <a:r>
              <a:rPr lang="en-US"/>
              <a:t>” we mean an approach where initial modeling is done with fully-automated methods, and then augmented with manually-curated features and use of some gold-labeled data during model training (i.e., the approach described in the PheCAP paper).</a:t>
            </a:r>
          </a:p>
        </p:txBody>
      </p:sp>
      <p:sp>
        <p:nvSpPr>
          <p:cNvPr id="4" name="Slide Number Placeholder 3"/>
          <p:cNvSpPr>
            <a:spLocks noGrp="1"/>
          </p:cNvSpPr>
          <p:nvPr>
            <p:ph type="sldNum" sz="quarter" idx="5"/>
          </p:nvPr>
        </p:nvSpPr>
        <p:spPr/>
        <p:txBody>
          <a:bodyPr/>
          <a:lstStyle/>
          <a:p>
            <a:fld id="{2A430F0C-7E0A-4AAD-BE0F-2F1DB59CE843}" type="slidenum">
              <a:rPr lang="en-US" smtClean="0"/>
              <a:t>75</a:t>
            </a:fld>
            <a:endParaRPr lang="en-US"/>
          </a:p>
        </p:txBody>
      </p:sp>
    </p:spTree>
    <p:extLst>
      <p:ext uri="{BB962C8B-B14F-4D97-AF65-F5344CB8AC3E}">
        <p14:creationId xmlns:p14="http://schemas.microsoft.com/office/powerpoint/2010/main" val="30602759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035A58-182D-A340-B7E3-D2E801653AEB}" type="slidenum">
              <a:rPr lang="en-US" smtClean="0"/>
              <a:t>76</a:t>
            </a:fld>
            <a:endParaRPr lang="en-US" dirty="0"/>
          </a:p>
        </p:txBody>
      </p:sp>
    </p:spTree>
    <p:extLst>
      <p:ext uri="{BB962C8B-B14F-4D97-AF65-F5344CB8AC3E}">
        <p14:creationId xmlns:p14="http://schemas.microsoft.com/office/powerpoint/2010/main" val="29534312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77</a:t>
            </a:fld>
            <a:endParaRPr lang="en-US" dirty="0"/>
          </a:p>
        </p:txBody>
      </p:sp>
    </p:spTree>
    <p:extLst>
      <p:ext uri="{BB962C8B-B14F-4D97-AF65-F5344CB8AC3E}">
        <p14:creationId xmlns:p14="http://schemas.microsoft.com/office/powerpoint/2010/main" val="2507070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78</a:t>
            </a:fld>
            <a:endParaRPr lang="en-US"/>
          </a:p>
        </p:txBody>
      </p:sp>
    </p:spTree>
    <p:extLst>
      <p:ext uri="{BB962C8B-B14F-4D97-AF65-F5344CB8AC3E}">
        <p14:creationId xmlns:p14="http://schemas.microsoft.com/office/powerpoint/2010/main" val="3305315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analogy</a:t>
            </a:r>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79</a:t>
            </a:fld>
            <a:endParaRPr lang="en-US" dirty="0"/>
          </a:p>
        </p:txBody>
      </p:sp>
    </p:spTree>
    <p:extLst>
      <p:ext uri="{BB962C8B-B14F-4D97-AF65-F5344CB8AC3E}">
        <p14:creationId xmlns:p14="http://schemas.microsoft.com/office/powerpoint/2010/main" val="31564684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80</a:t>
            </a:fld>
            <a:endParaRPr lang="en-US" dirty="0"/>
          </a:p>
        </p:txBody>
      </p:sp>
    </p:spTree>
    <p:extLst>
      <p:ext uri="{BB962C8B-B14F-4D97-AF65-F5344CB8AC3E}">
        <p14:creationId xmlns:p14="http://schemas.microsoft.com/office/powerpoint/2010/main" val="31303893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81</a:t>
            </a:fld>
            <a:endParaRPr lang="en-US" dirty="0"/>
          </a:p>
        </p:txBody>
      </p:sp>
    </p:spTree>
    <p:extLst>
      <p:ext uri="{BB962C8B-B14F-4D97-AF65-F5344CB8AC3E}">
        <p14:creationId xmlns:p14="http://schemas.microsoft.com/office/powerpoint/2010/main" val="15125260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82</a:t>
            </a:fld>
            <a:endParaRPr lang="en-US" dirty="0"/>
          </a:p>
        </p:txBody>
      </p:sp>
    </p:spTree>
    <p:extLst>
      <p:ext uri="{BB962C8B-B14F-4D97-AF65-F5344CB8AC3E}">
        <p14:creationId xmlns:p14="http://schemas.microsoft.com/office/powerpoint/2010/main" val="4084007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1DD34-3C8B-4496-95E3-535C58F7E9F2}" type="slidenum">
              <a:rPr lang="en-US" smtClean="0"/>
              <a:t>12</a:t>
            </a:fld>
            <a:endParaRPr lang="en-US" dirty="0"/>
          </a:p>
        </p:txBody>
      </p:sp>
    </p:spTree>
    <p:extLst>
      <p:ext uri="{BB962C8B-B14F-4D97-AF65-F5344CB8AC3E}">
        <p14:creationId xmlns:p14="http://schemas.microsoft.com/office/powerpoint/2010/main" val="5725624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83</a:t>
            </a:fld>
            <a:endParaRPr lang="en-US" dirty="0"/>
          </a:p>
        </p:txBody>
      </p:sp>
    </p:spTree>
    <p:extLst>
      <p:ext uri="{BB962C8B-B14F-4D97-AF65-F5344CB8AC3E}">
        <p14:creationId xmlns:p14="http://schemas.microsoft.com/office/powerpoint/2010/main" val="2892683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Common characteristics:</a:t>
            </a:r>
          </a:p>
          <a:p>
            <a:pPr marL="171450" indent="-171450">
              <a:buFontTx/>
              <a:buChar char="-"/>
            </a:pPr>
            <a:r>
              <a:rPr lang="en-US" sz="1200" kern="1200" dirty="0">
                <a:solidFill>
                  <a:schemeClr val="tx1"/>
                </a:solidFill>
                <a:effectLst/>
                <a:latin typeface="Arial" charset="0"/>
                <a:ea typeface="+mn-ea"/>
                <a:cs typeface="+mn-cs"/>
              </a:rPr>
              <a:t>low prevalence</a:t>
            </a:r>
          </a:p>
          <a:p>
            <a:pPr marL="171450" indent="-171450">
              <a:buFontTx/>
              <a:buChar char="-"/>
            </a:pPr>
            <a:r>
              <a:rPr lang="en-US" sz="1200" kern="1200" dirty="0">
                <a:solidFill>
                  <a:schemeClr val="tx1"/>
                </a:solidFill>
                <a:effectLst/>
                <a:latin typeface="Arial" charset="0"/>
                <a:ea typeface="+mn-ea"/>
                <a:cs typeface="+mn-cs"/>
              </a:rPr>
              <a:t>under-coded &amp; under-reported</a:t>
            </a:r>
          </a:p>
        </p:txBody>
      </p:sp>
      <p:sp>
        <p:nvSpPr>
          <p:cNvPr id="4" name="Slide Number Placeholder 3"/>
          <p:cNvSpPr>
            <a:spLocks noGrp="1"/>
          </p:cNvSpPr>
          <p:nvPr>
            <p:ph type="sldNum" sz="quarter" idx="10"/>
          </p:nvPr>
        </p:nvSpPr>
        <p:spPr/>
        <p:txBody>
          <a:bodyPr/>
          <a:lstStyle/>
          <a:p>
            <a:pPr>
              <a:defRPr/>
            </a:pPr>
            <a:fld id="{482D62B6-AD01-4AC8-ADD2-21E86506792C}" type="slidenum">
              <a:rPr lang="en-US" smtClean="0"/>
              <a:pPr>
                <a:defRPr/>
              </a:pPr>
              <a:t>84</a:t>
            </a:fld>
            <a:endParaRPr lang="en-US" dirty="0"/>
          </a:p>
        </p:txBody>
      </p:sp>
    </p:spTree>
    <p:extLst>
      <p:ext uri="{BB962C8B-B14F-4D97-AF65-F5344CB8AC3E}">
        <p14:creationId xmlns:p14="http://schemas.microsoft.com/office/powerpoint/2010/main" val="3795671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89</a:t>
            </a:fld>
            <a:endParaRPr lang="en-US" dirty="0"/>
          </a:p>
        </p:txBody>
      </p:sp>
    </p:spTree>
    <p:extLst>
      <p:ext uri="{BB962C8B-B14F-4D97-AF65-F5344CB8AC3E}">
        <p14:creationId xmlns:p14="http://schemas.microsoft.com/office/powerpoint/2010/main" val="25328198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91</a:t>
            </a:fld>
            <a:endParaRPr lang="en-US" dirty="0"/>
          </a:p>
        </p:txBody>
      </p:sp>
    </p:spTree>
    <p:extLst>
      <p:ext uri="{BB962C8B-B14F-4D97-AF65-F5344CB8AC3E}">
        <p14:creationId xmlns:p14="http://schemas.microsoft.com/office/powerpoint/2010/main" val="171879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92</a:t>
            </a:fld>
            <a:endParaRPr lang="en-US" dirty="0"/>
          </a:p>
        </p:txBody>
      </p:sp>
    </p:spTree>
    <p:extLst>
      <p:ext uri="{BB962C8B-B14F-4D97-AF65-F5344CB8AC3E}">
        <p14:creationId xmlns:p14="http://schemas.microsoft.com/office/powerpoint/2010/main" val="41282920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95</a:t>
            </a:fld>
            <a:endParaRPr lang="en-US" dirty="0"/>
          </a:p>
        </p:txBody>
      </p:sp>
    </p:spTree>
    <p:extLst>
      <p:ext uri="{BB962C8B-B14F-4D97-AF65-F5344CB8AC3E}">
        <p14:creationId xmlns:p14="http://schemas.microsoft.com/office/powerpoint/2010/main" val="1241751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96</a:t>
            </a:fld>
            <a:endParaRPr lang="en-US" dirty="0"/>
          </a:p>
        </p:txBody>
      </p:sp>
    </p:spTree>
    <p:extLst>
      <p:ext uri="{BB962C8B-B14F-4D97-AF65-F5344CB8AC3E}">
        <p14:creationId xmlns:p14="http://schemas.microsoft.com/office/powerpoint/2010/main" val="2408339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97</a:t>
            </a:fld>
            <a:endParaRPr lang="en-US" dirty="0"/>
          </a:p>
        </p:txBody>
      </p:sp>
    </p:spTree>
    <p:extLst>
      <p:ext uri="{BB962C8B-B14F-4D97-AF65-F5344CB8AC3E}">
        <p14:creationId xmlns:p14="http://schemas.microsoft.com/office/powerpoint/2010/main" val="15345314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82D62B6-AD01-4AC8-ADD2-21E86506792C}" type="slidenum">
              <a:rPr lang="en-US" smtClean="0"/>
              <a:pPr>
                <a:defRPr/>
              </a:pPr>
              <a:t>98</a:t>
            </a:fld>
            <a:endParaRPr lang="en-US" dirty="0"/>
          </a:p>
        </p:txBody>
      </p:sp>
    </p:spTree>
    <p:extLst>
      <p:ext uri="{BB962C8B-B14F-4D97-AF65-F5344CB8AC3E}">
        <p14:creationId xmlns:p14="http://schemas.microsoft.com/office/powerpoint/2010/main" val="30346622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105</a:t>
            </a:fld>
            <a:endParaRPr lang="en-US" dirty="0"/>
          </a:p>
        </p:txBody>
      </p:sp>
    </p:spTree>
    <p:extLst>
      <p:ext uri="{BB962C8B-B14F-4D97-AF65-F5344CB8AC3E}">
        <p14:creationId xmlns:p14="http://schemas.microsoft.com/office/powerpoint/2010/main" val="770831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1DD34-3C8B-4496-95E3-535C58F7E9F2}" type="slidenum">
              <a:rPr lang="en-US" smtClean="0"/>
              <a:t>13</a:t>
            </a:fld>
            <a:endParaRPr lang="en-US" dirty="0"/>
          </a:p>
        </p:txBody>
      </p:sp>
    </p:spTree>
    <p:extLst>
      <p:ext uri="{BB962C8B-B14F-4D97-AF65-F5344CB8AC3E}">
        <p14:creationId xmlns:p14="http://schemas.microsoft.com/office/powerpoint/2010/main" val="15532706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106</a:t>
            </a:fld>
            <a:endParaRPr lang="en-US" dirty="0"/>
          </a:p>
        </p:txBody>
      </p:sp>
    </p:spTree>
    <p:extLst>
      <p:ext uri="{BB962C8B-B14F-4D97-AF65-F5344CB8AC3E}">
        <p14:creationId xmlns:p14="http://schemas.microsoft.com/office/powerpoint/2010/main" val="32619030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134</a:t>
            </a:fld>
            <a:endParaRPr lang="en-US" dirty="0"/>
          </a:p>
        </p:txBody>
      </p:sp>
    </p:spTree>
    <p:extLst>
      <p:ext uri="{BB962C8B-B14F-4D97-AF65-F5344CB8AC3E}">
        <p14:creationId xmlns:p14="http://schemas.microsoft.com/office/powerpoint/2010/main" val="3311225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136</a:t>
            </a:fld>
            <a:endParaRPr lang="en-US" dirty="0"/>
          </a:p>
        </p:txBody>
      </p:sp>
    </p:spTree>
    <p:extLst>
      <p:ext uri="{BB962C8B-B14F-4D97-AF65-F5344CB8AC3E}">
        <p14:creationId xmlns:p14="http://schemas.microsoft.com/office/powerpoint/2010/main" val="39286249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145</a:t>
            </a:fld>
            <a:endParaRPr lang="en-US" dirty="0"/>
          </a:p>
        </p:txBody>
      </p:sp>
    </p:spTree>
    <p:extLst>
      <p:ext uri="{BB962C8B-B14F-4D97-AF65-F5344CB8AC3E}">
        <p14:creationId xmlns:p14="http://schemas.microsoft.com/office/powerpoint/2010/main" val="3625587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15</a:t>
            </a:fld>
            <a:endParaRPr lang="en-US" dirty="0"/>
          </a:p>
        </p:txBody>
      </p:sp>
    </p:spTree>
    <p:extLst>
      <p:ext uri="{BB962C8B-B14F-4D97-AF65-F5344CB8AC3E}">
        <p14:creationId xmlns:p14="http://schemas.microsoft.com/office/powerpoint/2010/main" val="335466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19</a:t>
            </a:fld>
            <a:endParaRPr lang="en-US" dirty="0"/>
          </a:p>
        </p:txBody>
      </p:sp>
    </p:spTree>
    <p:extLst>
      <p:ext uri="{BB962C8B-B14F-4D97-AF65-F5344CB8AC3E}">
        <p14:creationId xmlns:p14="http://schemas.microsoft.com/office/powerpoint/2010/main" val="3760776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C51395-26D4-7F4F-ABC5-24D463957B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836" y="-64957"/>
            <a:ext cx="12399818" cy="6974056"/>
          </a:xfrm>
          <a:prstGeom prst="rect">
            <a:avLst/>
          </a:prstGeom>
        </p:spPr>
      </p:pic>
      <p:sp>
        <p:nvSpPr>
          <p:cNvPr id="8" name="Rectangle 7">
            <a:extLst>
              <a:ext uri="{FF2B5EF4-FFF2-40B4-BE49-F238E27FC236}">
                <a16:creationId xmlns:a16="http://schemas.microsoft.com/office/drawing/2014/main" id="{2FCA5B77-B867-0542-8E34-E6D18D59E60C}"/>
              </a:ext>
            </a:extLst>
          </p:cNvPr>
          <p:cNvSpPr/>
          <p:nvPr userDrawn="1"/>
        </p:nvSpPr>
        <p:spPr>
          <a:xfrm>
            <a:off x="-110836" y="-62346"/>
            <a:ext cx="12399818" cy="6982691"/>
          </a:xfrm>
          <a:prstGeom prst="rect">
            <a:avLst/>
          </a:prstGeom>
          <a:gradFill flip="none" rotWithShape="1">
            <a:gsLst>
              <a:gs pos="2000">
                <a:schemeClr val="accent1">
                  <a:alpha val="80000"/>
                </a:schemeClr>
              </a:gs>
              <a:gs pos="96000">
                <a:srgbClr val="4757A0">
                  <a:alpha val="5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AB3DA49-3E9D-C045-84A1-E93D6F6DF53B}"/>
              </a:ext>
            </a:extLst>
          </p:cNvPr>
          <p:cNvSpPr>
            <a:spLocks noGrp="1"/>
          </p:cNvSpPr>
          <p:nvPr>
            <p:ph type="title" hasCustomPrompt="1"/>
          </p:nvPr>
        </p:nvSpPr>
        <p:spPr>
          <a:xfrm>
            <a:off x="381000" y="1767840"/>
            <a:ext cx="11391900" cy="1793240"/>
          </a:xfrm>
        </p:spPr>
        <p:txBody>
          <a:bodyPr anchor="b"/>
          <a:lstStyle>
            <a:lvl1pPr algn="ctr">
              <a:defRPr sz="5400">
                <a:solidFill>
                  <a:schemeClr val="bg1"/>
                </a:solidFill>
              </a:defRPr>
            </a:lvl1pPr>
          </a:lstStyle>
          <a:p>
            <a:r>
              <a:rPr lang="en-US" dirty="0"/>
              <a:t>Click to enter document header</a:t>
            </a:r>
          </a:p>
        </p:txBody>
      </p:sp>
      <p:sp>
        <p:nvSpPr>
          <p:cNvPr id="10" name="Text Placeholder 9">
            <a:extLst>
              <a:ext uri="{FF2B5EF4-FFF2-40B4-BE49-F238E27FC236}">
                <a16:creationId xmlns:a16="http://schemas.microsoft.com/office/drawing/2014/main" id="{E7F6EDBF-C49F-564E-9912-8246C2FF0B82}"/>
              </a:ext>
            </a:extLst>
          </p:cNvPr>
          <p:cNvSpPr>
            <a:spLocks noGrp="1"/>
          </p:cNvSpPr>
          <p:nvPr>
            <p:ph type="body" sz="quarter" idx="10" hasCustomPrompt="1"/>
          </p:nvPr>
        </p:nvSpPr>
        <p:spPr>
          <a:xfrm>
            <a:off x="381000" y="3640138"/>
            <a:ext cx="11391900" cy="586422"/>
          </a:xfrm>
        </p:spPr>
        <p:txBody>
          <a:bodyPr/>
          <a:lstStyle>
            <a:lvl1pPr marL="0" indent="0" algn="ctr">
              <a:buNone/>
              <a:tabLst/>
              <a:defRPr b="0" i="0">
                <a:solidFill>
                  <a:schemeClr val="bg1"/>
                </a:solidFill>
                <a:latin typeface="Avenir Medium" panose="02000503020000020003" pitchFamily="2" charset="0"/>
              </a:defRPr>
            </a:lvl1pPr>
          </a:lstStyle>
          <a:p>
            <a:r>
              <a:rPr lang="en-US" sz="1800" b="0" dirty="0"/>
              <a:t>Click to enter document subhead</a:t>
            </a:r>
          </a:p>
        </p:txBody>
      </p:sp>
      <p:sp>
        <p:nvSpPr>
          <p:cNvPr id="11" name="Text Placeholder 3">
            <a:extLst>
              <a:ext uri="{FF2B5EF4-FFF2-40B4-BE49-F238E27FC236}">
                <a16:creationId xmlns:a16="http://schemas.microsoft.com/office/drawing/2014/main" id="{66EB2136-08A9-0242-9B2D-33C37C676BEE}"/>
              </a:ext>
            </a:extLst>
          </p:cNvPr>
          <p:cNvSpPr>
            <a:spLocks noGrp="1"/>
          </p:cNvSpPr>
          <p:nvPr>
            <p:ph type="body" sz="quarter" idx="11" hasCustomPrompt="1"/>
          </p:nvPr>
        </p:nvSpPr>
        <p:spPr>
          <a:xfrm>
            <a:off x="381000" y="4974277"/>
            <a:ext cx="11391900" cy="457200"/>
          </a:xfrm>
        </p:spPr>
        <p:txBody>
          <a:bodyPr/>
          <a:lstStyle>
            <a:lvl1pPr algn="ctr">
              <a:defRPr sz="1400">
                <a:solidFill>
                  <a:schemeClr val="bg1"/>
                </a:solidFill>
              </a:defRPr>
            </a:lvl1pPr>
          </a:lstStyle>
          <a:p>
            <a:pPr lvl="0"/>
            <a:r>
              <a:rPr lang="en-US" dirty="0"/>
              <a:t>Insert Author Affiliation</a:t>
            </a:r>
          </a:p>
        </p:txBody>
      </p:sp>
      <p:sp>
        <p:nvSpPr>
          <p:cNvPr id="12" name="Text Placeholder 3">
            <a:extLst>
              <a:ext uri="{FF2B5EF4-FFF2-40B4-BE49-F238E27FC236}">
                <a16:creationId xmlns:a16="http://schemas.microsoft.com/office/drawing/2014/main" id="{562D3AC4-FDD4-FA40-A617-D754D1BA57F0}"/>
              </a:ext>
            </a:extLst>
          </p:cNvPr>
          <p:cNvSpPr>
            <a:spLocks noGrp="1"/>
          </p:cNvSpPr>
          <p:nvPr>
            <p:ph type="body" sz="quarter" idx="12" hasCustomPrompt="1"/>
          </p:nvPr>
        </p:nvSpPr>
        <p:spPr>
          <a:xfrm>
            <a:off x="9987280" y="6461759"/>
            <a:ext cx="1785620" cy="197791"/>
          </a:xfrm>
        </p:spPr>
        <p:txBody>
          <a:bodyPr/>
          <a:lstStyle>
            <a:lvl1pPr algn="r">
              <a:defRPr sz="1200" b="0" i="0">
                <a:solidFill>
                  <a:schemeClr val="bg1"/>
                </a:solidFill>
                <a:latin typeface="Avenir Book" panose="02000503020000020003" pitchFamily="2" charset="0"/>
              </a:defRPr>
            </a:lvl1pPr>
          </a:lstStyle>
          <a:p>
            <a:pPr lvl="0"/>
            <a:r>
              <a:rPr lang="en-US" dirty="0"/>
              <a:t>Insert Date 00/00/00</a:t>
            </a:r>
          </a:p>
        </p:txBody>
      </p:sp>
      <p:pic>
        <p:nvPicPr>
          <p:cNvPr id="9" name="Picture 8">
            <a:extLst>
              <a:ext uri="{FF2B5EF4-FFF2-40B4-BE49-F238E27FC236}">
                <a16:creationId xmlns:a16="http://schemas.microsoft.com/office/drawing/2014/main" id="{75202555-4C33-0E40-98CE-59C51EDDBA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 y="290219"/>
            <a:ext cx="2119498" cy="814682"/>
          </a:xfrm>
          <a:prstGeom prst="rect">
            <a:avLst/>
          </a:prstGeom>
        </p:spPr>
      </p:pic>
    </p:spTree>
    <p:extLst>
      <p:ext uri="{BB962C8B-B14F-4D97-AF65-F5344CB8AC3E}">
        <p14:creationId xmlns:p14="http://schemas.microsoft.com/office/powerpoint/2010/main" val="2361769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with 4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2CD703-C29E-5140-8437-A97D4CE59830}"/>
              </a:ext>
            </a:extLst>
          </p:cNvPr>
          <p:cNvSpPr>
            <a:spLocks noGrp="1"/>
          </p:cNvSpPr>
          <p:nvPr>
            <p:ph type="body" sz="quarter" idx="11"/>
          </p:nvPr>
        </p:nvSpPr>
        <p:spPr>
          <a:xfrm>
            <a:off x="609600" y="1524000"/>
            <a:ext cx="2562087"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A0D5308A-DAF6-6347-9A10-430DC22CDBCA}"/>
              </a:ext>
            </a:extLst>
          </p:cNvPr>
          <p:cNvSpPr>
            <a:spLocks noGrp="1"/>
          </p:cNvSpPr>
          <p:nvPr>
            <p:ph type="title"/>
          </p:nvPr>
        </p:nvSpPr>
        <p:spPr>
          <a:xfrm>
            <a:off x="609600" y="609599"/>
            <a:ext cx="11163300" cy="638433"/>
          </a:xfrm>
          <a:prstGeom prst="rect">
            <a:avLst/>
          </a:prstGeom>
        </p:spPr>
        <p:txBody>
          <a:bodyPr vert="horz" lIns="0" tIns="0" rIns="0" bIns="0" rtlCol="0" anchor="b" anchorCtr="0">
            <a:noAutofit/>
          </a:bodyPr>
          <a:lstStyle/>
          <a:p>
            <a:r>
              <a:rPr lang="en-US" dirty="0"/>
              <a:t>Click to edit master title slide</a:t>
            </a:r>
          </a:p>
        </p:txBody>
      </p:sp>
      <p:sp>
        <p:nvSpPr>
          <p:cNvPr id="10" name="Text Placeholder 7">
            <a:extLst>
              <a:ext uri="{FF2B5EF4-FFF2-40B4-BE49-F238E27FC236}">
                <a16:creationId xmlns:a16="http://schemas.microsoft.com/office/drawing/2014/main" id="{9A558B4F-3351-BB41-8491-F28532B84B60}"/>
              </a:ext>
            </a:extLst>
          </p:cNvPr>
          <p:cNvSpPr>
            <a:spLocks noGrp="1"/>
          </p:cNvSpPr>
          <p:nvPr>
            <p:ph type="body" sz="quarter" idx="14"/>
          </p:nvPr>
        </p:nvSpPr>
        <p:spPr>
          <a:xfrm>
            <a:off x="3476670" y="1524000"/>
            <a:ext cx="2562087"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a:extLst>
              <a:ext uri="{FF2B5EF4-FFF2-40B4-BE49-F238E27FC236}">
                <a16:creationId xmlns:a16="http://schemas.microsoft.com/office/drawing/2014/main" id="{7A4B5EEB-A1D7-C54F-81BB-EE7AB4564349}"/>
              </a:ext>
            </a:extLst>
          </p:cNvPr>
          <p:cNvSpPr>
            <a:spLocks noGrp="1"/>
          </p:cNvSpPr>
          <p:nvPr>
            <p:ph type="body" sz="quarter" idx="15"/>
          </p:nvPr>
        </p:nvSpPr>
        <p:spPr>
          <a:xfrm>
            <a:off x="9210812" y="1524000"/>
            <a:ext cx="2562088"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9F375D02-1604-7A45-86CE-18F28CCC5684}"/>
              </a:ext>
            </a:extLst>
          </p:cNvPr>
          <p:cNvSpPr>
            <a:spLocks noGrp="1"/>
          </p:cNvSpPr>
          <p:nvPr>
            <p:ph type="body" sz="quarter" idx="16"/>
          </p:nvPr>
        </p:nvSpPr>
        <p:spPr>
          <a:xfrm>
            <a:off x="6343740" y="1524000"/>
            <a:ext cx="2562088"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a:extLst>
              <a:ext uri="{FF2B5EF4-FFF2-40B4-BE49-F238E27FC236}">
                <a16:creationId xmlns:a16="http://schemas.microsoft.com/office/drawing/2014/main" id="{3B32FCFD-0E5E-084D-98A4-63E20B5323B5}"/>
              </a:ext>
            </a:extLst>
          </p:cNvPr>
          <p:cNvSpPr>
            <a:spLocks noGrp="1"/>
          </p:cNvSpPr>
          <p:nvPr>
            <p:ph type="body" sz="quarter" idx="12" hasCustomPrompt="1"/>
          </p:nvPr>
        </p:nvSpPr>
        <p:spPr>
          <a:xfrm>
            <a:off x="609600" y="382588"/>
            <a:ext cx="3576638" cy="227012"/>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14" name="Text Placeholder 4">
            <a:extLst>
              <a:ext uri="{FF2B5EF4-FFF2-40B4-BE49-F238E27FC236}">
                <a16:creationId xmlns:a16="http://schemas.microsoft.com/office/drawing/2014/main" id="{1941263F-8537-7243-9EF1-274F80D3B120}"/>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257640455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52B7411-5F91-2847-A50B-5C524F535956}"/>
              </a:ext>
            </a:extLst>
          </p:cNvPr>
          <p:cNvSpPr>
            <a:spLocks noGrp="1"/>
          </p:cNvSpPr>
          <p:nvPr>
            <p:ph type="title"/>
          </p:nvPr>
        </p:nvSpPr>
        <p:spPr>
          <a:xfrm>
            <a:off x="609598" y="609599"/>
            <a:ext cx="11163301" cy="638433"/>
          </a:xfrm>
          <a:prstGeom prst="rect">
            <a:avLst/>
          </a:prstGeom>
        </p:spPr>
        <p:txBody>
          <a:bodyPr vert="horz" lIns="0" tIns="0" rIns="0" bIns="0" rtlCol="0" anchor="b" anchorCtr="0">
            <a:noAutofit/>
          </a:bodyPr>
          <a:lstStyle/>
          <a:p>
            <a:r>
              <a:rPr lang="en-US" dirty="0"/>
              <a:t>Click to edit master title slide</a:t>
            </a:r>
          </a:p>
        </p:txBody>
      </p:sp>
      <p:sp>
        <p:nvSpPr>
          <p:cNvPr id="5" name="Text Placeholder 2">
            <a:extLst>
              <a:ext uri="{FF2B5EF4-FFF2-40B4-BE49-F238E27FC236}">
                <a16:creationId xmlns:a16="http://schemas.microsoft.com/office/drawing/2014/main" id="{86FD1A4A-07F7-104D-9DF8-31A564C2457C}"/>
              </a:ext>
            </a:extLst>
          </p:cNvPr>
          <p:cNvSpPr>
            <a:spLocks noGrp="1"/>
          </p:cNvSpPr>
          <p:nvPr>
            <p:ph type="body" sz="quarter" idx="12" hasCustomPrompt="1"/>
          </p:nvPr>
        </p:nvSpPr>
        <p:spPr>
          <a:xfrm>
            <a:off x="609600" y="382588"/>
            <a:ext cx="3576638" cy="227012"/>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8" name="Text Placeholder 4">
            <a:extLst>
              <a:ext uri="{FF2B5EF4-FFF2-40B4-BE49-F238E27FC236}">
                <a16:creationId xmlns:a16="http://schemas.microsoft.com/office/drawing/2014/main" id="{3960C6F1-65A2-CB4E-B664-5F528F7F9B91}"/>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1623405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n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DF01B64-870C-3E48-BEE1-403BB73F0161}"/>
              </a:ext>
            </a:extLst>
          </p:cNvPr>
          <p:cNvSpPr/>
          <p:nvPr userDrawn="1"/>
        </p:nvSpPr>
        <p:spPr>
          <a:xfrm>
            <a:off x="8699485" y="2265527"/>
            <a:ext cx="3584075" cy="3982872"/>
          </a:xfrm>
          <a:prstGeom prst="rect">
            <a:avLst/>
          </a:prstGeom>
          <a:gradFill flip="none" rotWithShape="1">
            <a:gsLst>
              <a:gs pos="3000">
                <a:schemeClr val="accent1"/>
              </a:gs>
              <a:gs pos="96000">
                <a:srgbClr val="4757A0"/>
              </a:gs>
            </a:gsLst>
            <a:lin ang="135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Title Placeholder 1">
            <a:extLst>
              <a:ext uri="{FF2B5EF4-FFF2-40B4-BE49-F238E27FC236}">
                <a16:creationId xmlns:a16="http://schemas.microsoft.com/office/drawing/2014/main" id="{252B7411-5F91-2847-A50B-5C524F535956}"/>
              </a:ext>
            </a:extLst>
          </p:cNvPr>
          <p:cNvSpPr>
            <a:spLocks noGrp="1"/>
          </p:cNvSpPr>
          <p:nvPr>
            <p:ph type="title" hasCustomPrompt="1"/>
          </p:nvPr>
        </p:nvSpPr>
        <p:spPr>
          <a:xfrm>
            <a:off x="609598" y="609599"/>
            <a:ext cx="11163302" cy="638433"/>
          </a:xfrm>
          <a:prstGeom prst="rect">
            <a:avLst/>
          </a:prstGeom>
        </p:spPr>
        <p:txBody>
          <a:bodyPr vert="horz" lIns="0" tIns="0" rIns="0" bIns="0" rtlCol="0" anchor="b" anchorCtr="0">
            <a:noAutofit/>
          </a:bodyPr>
          <a:lstStyle/>
          <a:p>
            <a:r>
              <a:rPr lang="en-US" dirty="0"/>
              <a:t>Click to edit master title slide</a:t>
            </a:r>
          </a:p>
        </p:txBody>
      </p:sp>
      <p:sp>
        <p:nvSpPr>
          <p:cNvPr id="3" name="Picture Placeholder 2">
            <a:extLst>
              <a:ext uri="{FF2B5EF4-FFF2-40B4-BE49-F238E27FC236}">
                <a16:creationId xmlns:a16="http://schemas.microsoft.com/office/drawing/2014/main" id="{21FB4E52-471E-7A4E-98C4-4779C4580BA5}"/>
              </a:ext>
            </a:extLst>
          </p:cNvPr>
          <p:cNvSpPr>
            <a:spLocks noGrp="1"/>
          </p:cNvSpPr>
          <p:nvPr>
            <p:ph type="pic" sz="quarter" idx="13"/>
          </p:nvPr>
        </p:nvSpPr>
        <p:spPr>
          <a:xfrm>
            <a:off x="-34668" y="2265528"/>
            <a:ext cx="2920621" cy="3982871"/>
          </a:xfrm>
        </p:spPr>
        <p:txBody>
          <a:bodyPr/>
          <a:lstStyle/>
          <a:p>
            <a:endParaRPr lang="en-US" dirty="0"/>
          </a:p>
        </p:txBody>
      </p:sp>
      <p:sp>
        <p:nvSpPr>
          <p:cNvPr id="12" name="Picture Placeholder 2">
            <a:extLst>
              <a:ext uri="{FF2B5EF4-FFF2-40B4-BE49-F238E27FC236}">
                <a16:creationId xmlns:a16="http://schemas.microsoft.com/office/drawing/2014/main" id="{0FBACBA1-A250-BC4A-B1F7-D51D45F3D4A6}"/>
              </a:ext>
            </a:extLst>
          </p:cNvPr>
          <p:cNvSpPr>
            <a:spLocks noGrp="1"/>
          </p:cNvSpPr>
          <p:nvPr>
            <p:ph type="pic" sz="quarter" idx="14"/>
          </p:nvPr>
        </p:nvSpPr>
        <p:spPr>
          <a:xfrm>
            <a:off x="2885953" y="2265528"/>
            <a:ext cx="2920621" cy="3982871"/>
          </a:xfrm>
        </p:spPr>
        <p:txBody>
          <a:bodyPr/>
          <a:lstStyle/>
          <a:p>
            <a:endParaRPr lang="en-US" dirty="0"/>
          </a:p>
        </p:txBody>
      </p:sp>
      <p:sp>
        <p:nvSpPr>
          <p:cNvPr id="13" name="Picture Placeholder 2">
            <a:extLst>
              <a:ext uri="{FF2B5EF4-FFF2-40B4-BE49-F238E27FC236}">
                <a16:creationId xmlns:a16="http://schemas.microsoft.com/office/drawing/2014/main" id="{4A1CC0F7-2671-9642-9C08-0F8D61A10888}"/>
              </a:ext>
            </a:extLst>
          </p:cNvPr>
          <p:cNvSpPr>
            <a:spLocks noGrp="1"/>
          </p:cNvSpPr>
          <p:nvPr>
            <p:ph type="pic" sz="quarter" idx="15"/>
          </p:nvPr>
        </p:nvSpPr>
        <p:spPr>
          <a:xfrm>
            <a:off x="5809650" y="2265528"/>
            <a:ext cx="2920621" cy="3982871"/>
          </a:xfrm>
        </p:spPr>
        <p:txBody>
          <a:bodyPr/>
          <a:lstStyle/>
          <a:p>
            <a:endParaRPr lang="en-US" dirty="0"/>
          </a:p>
        </p:txBody>
      </p:sp>
      <p:sp>
        <p:nvSpPr>
          <p:cNvPr id="15" name="Text Placeholder 7">
            <a:extLst>
              <a:ext uri="{FF2B5EF4-FFF2-40B4-BE49-F238E27FC236}">
                <a16:creationId xmlns:a16="http://schemas.microsoft.com/office/drawing/2014/main" id="{DECF5B3C-1C9C-D143-95B3-323413032727}"/>
              </a:ext>
            </a:extLst>
          </p:cNvPr>
          <p:cNvSpPr>
            <a:spLocks noGrp="1"/>
          </p:cNvSpPr>
          <p:nvPr>
            <p:ph type="body" sz="quarter" idx="11"/>
          </p:nvPr>
        </p:nvSpPr>
        <p:spPr>
          <a:xfrm>
            <a:off x="609598" y="1524000"/>
            <a:ext cx="11163301" cy="576771"/>
          </a:xfrm>
        </p:spPr>
        <p:txBody>
          <a:bodyPr/>
          <a:lstStyle/>
          <a:p>
            <a:pPr lvl="0"/>
            <a:r>
              <a:rPr lang="en-US" dirty="0"/>
              <a:t>Click to edit Master text styles</a:t>
            </a:r>
          </a:p>
        </p:txBody>
      </p:sp>
      <p:sp>
        <p:nvSpPr>
          <p:cNvPr id="16" name="Text Placeholder 15">
            <a:extLst>
              <a:ext uri="{FF2B5EF4-FFF2-40B4-BE49-F238E27FC236}">
                <a16:creationId xmlns:a16="http://schemas.microsoft.com/office/drawing/2014/main" id="{E15CE62E-DF3C-3E47-9F93-62226A757DCE}"/>
              </a:ext>
            </a:extLst>
          </p:cNvPr>
          <p:cNvSpPr>
            <a:spLocks noGrp="1"/>
          </p:cNvSpPr>
          <p:nvPr>
            <p:ph type="body" sz="quarter" idx="16"/>
          </p:nvPr>
        </p:nvSpPr>
        <p:spPr>
          <a:xfrm>
            <a:off x="9067801" y="4763069"/>
            <a:ext cx="2705100" cy="1241946"/>
          </a:xfrm>
        </p:spPr>
        <p:txBody>
          <a:bodyPr/>
          <a:lstStyle>
            <a:lvl1pPr>
              <a:defRPr sz="1200">
                <a:solidFill>
                  <a:schemeClr val="bg1"/>
                </a:solidFill>
              </a:defRPr>
            </a:lvl1pPr>
          </a:lstStyle>
          <a:p>
            <a:pPr lvl="0"/>
            <a:r>
              <a:rPr lang="en-US" dirty="0"/>
              <a:t>Click to edit Master text styles</a:t>
            </a:r>
          </a:p>
        </p:txBody>
      </p:sp>
      <p:sp>
        <p:nvSpPr>
          <p:cNvPr id="14" name="Text Placeholder 2">
            <a:extLst>
              <a:ext uri="{FF2B5EF4-FFF2-40B4-BE49-F238E27FC236}">
                <a16:creationId xmlns:a16="http://schemas.microsoft.com/office/drawing/2014/main" id="{E92C89FE-9FBE-B34C-9487-8EE32BB23F9B}"/>
              </a:ext>
            </a:extLst>
          </p:cNvPr>
          <p:cNvSpPr>
            <a:spLocks noGrp="1"/>
          </p:cNvSpPr>
          <p:nvPr>
            <p:ph type="body" sz="quarter" idx="12" hasCustomPrompt="1"/>
          </p:nvPr>
        </p:nvSpPr>
        <p:spPr>
          <a:xfrm>
            <a:off x="609600" y="382588"/>
            <a:ext cx="3576638" cy="227012"/>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18" name="Text Placeholder 4">
            <a:extLst>
              <a:ext uri="{FF2B5EF4-FFF2-40B4-BE49-F238E27FC236}">
                <a16:creationId xmlns:a16="http://schemas.microsoft.com/office/drawing/2014/main" id="{5AE41BC5-4CC6-5A42-A2FD-EECC11871810}"/>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334408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able or char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B3BFF9-AA85-2240-97DA-CD2474470241}"/>
              </a:ext>
            </a:extLst>
          </p:cNvPr>
          <p:cNvSpPr>
            <a:spLocks noGrp="1"/>
          </p:cNvSpPr>
          <p:nvPr>
            <p:ph sz="quarter" idx="28"/>
          </p:nvPr>
        </p:nvSpPr>
        <p:spPr>
          <a:xfrm>
            <a:off x="3124200" y="1868557"/>
            <a:ext cx="8648701" cy="3238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Placeholder 1">
            <a:extLst>
              <a:ext uri="{FF2B5EF4-FFF2-40B4-BE49-F238E27FC236}">
                <a16:creationId xmlns:a16="http://schemas.microsoft.com/office/drawing/2014/main" id="{C9146EDD-5BB3-1D40-8FBC-B42997B5F297}"/>
              </a:ext>
            </a:extLst>
          </p:cNvPr>
          <p:cNvSpPr>
            <a:spLocks noGrp="1"/>
          </p:cNvSpPr>
          <p:nvPr>
            <p:ph type="title" hasCustomPrompt="1"/>
          </p:nvPr>
        </p:nvSpPr>
        <p:spPr>
          <a:xfrm>
            <a:off x="3124200" y="609599"/>
            <a:ext cx="8648700" cy="638433"/>
          </a:xfrm>
          <a:prstGeom prst="rect">
            <a:avLst/>
          </a:prstGeom>
        </p:spPr>
        <p:txBody>
          <a:bodyPr vert="horz" lIns="0" tIns="0" rIns="0" bIns="0" rtlCol="0" anchor="b" anchorCtr="0">
            <a:noAutofit/>
          </a:bodyPr>
          <a:lstStyle/>
          <a:p>
            <a:r>
              <a:rPr lang="en-US" dirty="0"/>
              <a:t>Click to edit master title slide</a:t>
            </a:r>
          </a:p>
        </p:txBody>
      </p:sp>
      <p:sp>
        <p:nvSpPr>
          <p:cNvPr id="22" name="Text Placeholder 2">
            <a:extLst>
              <a:ext uri="{FF2B5EF4-FFF2-40B4-BE49-F238E27FC236}">
                <a16:creationId xmlns:a16="http://schemas.microsoft.com/office/drawing/2014/main" id="{E964C66C-7635-314A-B9C4-7719FE1E471B}"/>
              </a:ext>
            </a:extLst>
          </p:cNvPr>
          <p:cNvSpPr>
            <a:spLocks noGrp="1"/>
          </p:cNvSpPr>
          <p:nvPr>
            <p:ph type="body" sz="quarter" idx="27" hasCustomPrompt="1"/>
          </p:nvPr>
        </p:nvSpPr>
        <p:spPr>
          <a:xfrm>
            <a:off x="3124199" y="1524000"/>
            <a:ext cx="8648699" cy="227013"/>
          </a:xfrm>
        </p:spPr>
        <p:txBody>
          <a:bodyPr/>
          <a:lstStyle>
            <a:lvl1pPr>
              <a:lnSpc>
                <a:spcPct val="100000"/>
              </a:lnSpc>
              <a:defRPr b="1" i="0">
                <a:solidFill>
                  <a:schemeClr val="accent1"/>
                </a:solidFill>
                <a:latin typeface="Avenir Medium" panose="02000503020000020003" pitchFamily="2"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Subhead</a:t>
            </a:r>
          </a:p>
        </p:txBody>
      </p:sp>
      <p:sp>
        <p:nvSpPr>
          <p:cNvPr id="29" name="Text Placeholder 10">
            <a:extLst>
              <a:ext uri="{FF2B5EF4-FFF2-40B4-BE49-F238E27FC236}">
                <a16:creationId xmlns:a16="http://schemas.microsoft.com/office/drawing/2014/main" id="{01EDF5C7-B100-8F41-8770-B363EF17BA69}"/>
              </a:ext>
            </a:extLst>
          </p:cNvPr>
          <p:cNvSpPr>
            <a:spLocks noGrp="1"/>
          </p:cNvSpPr>
          <p:nvPr>
            <p:ph type="body" sz="quarter" idx="21"/>
          </p:nvPr>
        </p:nvSpPr>
        <p:spPr>
          <a:xfrm>
            <a:off x="3150358" y="5334000"/>
            <a:ext cx="8622542" cy="914400"/>
          </a:xfrm>
        </p:spPr>
        <p:txBody>
          <a:bodyPr/>
          <a:lstStyle>
            <a:lvl1pPr>
              <a:defRPr sz="1400"/>
            </a:lvl1pPr>
          </a:lstStyle>
          <a:p>
            <a:pPr lvl="0"/>
            <a:r>
              <a:rPr lang="en-US" dirty="0"/>
              <a:t>Click to edit Master text styles</a:t>
            </a:r>
          </a:p>
        </p:txBody>
      </p:sp>
      <p:sp>
        <p:nvSpPr>
          <p:cNvPr id="32" name="Rectangle 31">
            <a:extLst>
              <a:ext uri="{FF2B5EF4-FFF2-40B4-BE49-F238E27FC236}">
                <a16:creationId xmlns:a16="http://schemas.microsoft.com/office/drawing/2014/main" id="{89F2DF0C-85DB-8640-8DA2-0DFDD5061B29}"/>
              </a:ext>
            </a:extLst>
          </p:cNvPr>
          <p:cNvSpPr/>
          <p:nvPr userDrawn="1"/>
        </p:nvSpPr>
        <p:spPr>
          <a:xfrm>
            <a:off x="0" y="1"/>
            <a:ext cx="2676939" cy="3538330"/>
          </a:xfrm>
          <a:prstGeom prst="rect">
            <a:avLst/>
          </a:prstGeom>
          <a:gradFill flip="none" rotWithShape="1">
            <a:gsLst>
              <a:gs pos="0">
                <a:srgbClr val="22567D"/>
              </a:gs>
              <a:gs pos="100000">
                <a:schemeClr val="accent2"/>
              </a:gs>
            </a:gsLst>
            <a:lin ang="135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D67B19E5-DB8B-254C-8DEC-188EEABA88AA}"/>
              </a:ext>
            </a:extLst>
          </p:cNvPr>
          <p:cNvSpPr>
            <a:spLocks noGrp="1"/>
          </p:cNvSpPr>
          <p:nvPr>
            <p:ph type="pic" sz="quarter" idx="29"/>
          </p:nvPr>
        </p:nvSpPr>
        <p:spPr>
          <a:xfrm>
            <a:off x="0" y="1104900"/>
            <a:ext cx="2200275" cy="5143500"/>
          </a:xfrm>
        </p:spPr>
        <p:txBody>
          <a:bodyPr/>
          <a:lstStyle/>
          <a:p>
            <a:endParaRPr lang="en-US" dirty="0"/>
          </a:p>
        </p:txBody>
      </p:sp>
      <p:sp>
        <p:nvSpPr>
          <p:cNvPr id="11" name="Text Placeholder 2">
            <a:extLst>
              <a:ext uri="{FF2B5EF4-FFF2-40B4-BE49-F238E27FC236}">
                <a16:creationId xmlns:a16="http://schemas.microsoft.com/office/drawing/2014/main" id="{02601862-AC1D-5C43-89EC-43581C8260E8}"/>
              </a:ext>
            </a:extLst>
          </p:cNvPr>
          <p:cNvSpPr>
            <a:spLocks noGrp="1"/>
          </p:cNvSpPr>
          <p:nvPr>
            <p:ph type="body" sz="quarter" idx="12" hasCustomPrompt="1"/>
          </p:nvPr>
        </p:nvSpPr>
        <p:spPr>
          <a:xfrm>
            <a:off x="3124199" y="382588"/>
            <a:ext cx="3576638" cy="227012"/>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12" name="Text Placeholder 4">
            <a:extLst>
              <a:ext uri="{FF2B5EF4-FFF2-40B4-BE49-F238E27FC236}">
                <a16:creationId xmlns:a16="http://schemas.microsoft.com/office/drawing/2014/main" id="{F05094AE-779F-4A4B-9C9C-372A684D245B}"/>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3556744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r char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9F2DF0C-85DB-8640-8DA2-0DFDD5061B29}"/>
              </a:ext>
            </a:extLst>
          </p:cNvPr>
          <p:cNvSpPr/>
          <p:nvPr userDrawn="1"/>
        </p:nvSpPr>
        <p:spPr>
          <a:xfrm>
            <a:off x="9365455" y="3319669"/>
            <a:ext cx="2826545" cy="3538331"/>
          </a:xfrm>
          <a:prstGeom prst="rect">
            <a:avLst/>
          </a:prstGeom>
          <a:gradFill flip="none" rotWithShape="1">
            <a:gsLst>
              <a:gs pos="0">
                <a:srgbClr val="22567D"/>
              </a:gs>
              <a:gs pos="100000">
                <a:schemeClr val="accent2"/>
              </a:gs>
            </a:gsLst>
            <a:lin ang="135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0B3BFF9-AA85-2240-97DA-CD2474470241}"/>
              </a:ext>
            </a:extLst>
          </p:cNvPr>
          <p:cNvSpPr>
            <a:spLocks noGrp="1"/>
          </p:cNvSpPr>
          <p:nvPr>
            <p:ph sz="quarter" idx="28"/>
          </p:nvPr>
        </p:nvSpPr>
        <p:spPr>
          <a:xfrm>
            <a:off x="609599" y="1868557"/>
            <a:ext cx="8420104" cy="3238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Placeholder 1">
            <a:extLst>
              <a:ext uri="{FF2B5EF4-FFF2-40B4-BE49-F238E27FC236}">
                <a16:creationId xmlns:a16="http://schemas.microsoft.com/office/drawing/2014/main" id="{C9146EDD-5BB3-1D40-8FBC-B42997B5F297}"/>
              </a:ext>
            </a:extLst>
          </p:cNvPr>
          <p:cNvSpPr>
            <a:spLocks noGrp="1"/>
          </p:cNvSpPr>
          <p:nvPr>
            <p:ph type="title" hasCustomPrompt="1"/>
          </p:nvPr>
        </p:nvSpPr>
        <p:spPr>
          <a:xfrm>
            <a:off x="609600" y="609599"/>
            <a:ext cx="8420102" cy="638433"/>
          </a:xfrm>
          <a:prstGeom prst="rect">
            <a:avLst/>
          </a:prstGeom>
        </p:spPr>
        <p:txBody>
          <a:bodyPr vert="horz" lIns="0" tIns="0" rIns="0" bIns="0" rtlCol="0" anchor="b" anchorCtr="0">
            <a:noAutofit/>
          </a:bodyPr>
          <a:lstStyle/>
          <a:p>
            <a:r>
              <a:rPr lang="en-US" dirty="0"/>
              <a:t>Click to edit master title slide</a:t>
            </a:r>
          </a:p>
        </p:txBody>
      </p:sp>
      <p:sp>
        <p:nvSpPr>
          <p:cNvPr id="22" name="Text Placeholder 2">
            <a:extLst>
              <a:ext uri="{FF2B5EF4-FFF2-40B4-BE49-F238E27FC236}">
                <a16:creationId xmlns:a16="http://schemas.microsoft.com/office/drawing/2014/main" id="{E964C66C-7635-314A-B9C4-7719FE1E471B}"/>
              </a:ext>
            </a:extLst>
          </p:cNvPr>
          <p:cNvSpPr>
            <a:spLocks noGrp="1"/>
          </p:cNvSpPr>
          <p:nvPr>
            <p:ph type="body" sz="quarter" idx="27" hasCustomPrompt="1"/>
          </p:nvPr>
        </p:nvSpPr>
        <p:spPr>
          <a:xfrm>
            <a:off x="609600" y="1524000"/>
            <a:ext cx="8420100" cy="230905"/>
          </a:xfrm>
        </p:spPr>
        <p:txBody>
          <a:bodyPr/>
          <a:lstStyle>
            <a:lvl1pPr>
              <a:lnSpc>
                <a:spcPct val="100000"/>
              </a:lnSpc>
              <a:defRPr b="1" i="0">
                <a:solidFill>
                  <a:schemeClr val="accent1"/>
                </a:solidFill>
                <a:latin typeface="Avenir Medium" panose="02000503020000020003" pitchFamily="2"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Subhead</a:t>
            </a:r>
          </a:p>
        </p:txBody>
      </p:sp>
      <p:sp>
        <p:nvSpPr>
          <p:cNvPr id="29" name="Text Placeholder 10">
            <a:extLst>
              <a:ext uri="{FF2B5EF4-FFF2-40B4-BE49-F238E27FC236}">
                <a16:creationId xmlns:a16="http://schemas.microsoft.com/office/drawing/2014/main" id="{01EDF5C7-B100-8F41-8770-B363EF17BA69}"/>
              </a:ext>
            </a:extLst>
          </p:cNvPr>
          <p:cNvSpPr>
            <a:spLocks noGrp="1"/>
          </p:cNvSpPr>
          <p:nvPr>
            <p:ph type="body" sz="quarter" idx="21"/>
          </p:nvPr>
        </p:nvSpPr>
        <p:spPr>
          <a:xfrm>
            <a:off x="609600" y="5334000"/>
            <a:ext cx="8420102" cy="914400"/>
          </a:xfrm>
        </p:spPr>
        <p:txBody>
          <a:bodyPr/>
          <a:lstStyle>
            <a:lvl1pPr>
              <a:defRPr sz="1400"/>
            </a:lvl1pPr>
          </a:lstStyle>
          <a:p>
            <a:pPr lvl="0"/>
            <a:r>
              <a:rPr lang="en-US" dirty="0"/>
              <a:t>Click to edit Master text styles</a:t>
            </a:r>
          </a:p>
        </p:txBody>
      </p:sp>
      <p:sp>
        <p:nvSpPr>
          <p:cNvPr id="7" name="Picture Placeholder 6">
            <a:extLst>
              <a:ext uri="{FF2B5EF4-FFF2-40B4-BE49-F238E27FC236}">
                <a16:creationId xmlns:a16="http://schemas.microsoft.com/office/drawing/2014/main" id="{D67B19E5-DB8B-254C-8DEC-188EEABA88AA}"/>
              </a:ext>
            </a:extLst>
          </p:cNvPr>
          <p:cNvSpPr>
            <a:spLocks noGrp="1"/>
          </p:cNvSpPr>
          <p:nvPr>
            <p:ph type="pic" sz="quarter" idx="29"/>
          </p:nvPr>
        </p:nvSpPr>
        <p:spPr>
          <a:xfrm>
            <a:off x="9365455" y="0"/>
            <a:ext cx="2826545" cy="3604591"/>
          </a:xfrm>
        </p:spPr>
        <p:txBody>
          <a:bodyPr/>
          <a:lstStyle/>
          <a:p>
            <a:endParaRPr lang="en-US" dirty="0"/>
          </a:p>
        </p:txBody>
      </p:sp>
      <p:sp>
        <p:nvSpPr>
          <p:cNvPr id="33" name="TextBox 32">
            <a:extLst>
              <a:ext uri="{FF2B5EF4-FFF2-40B4-BE49-F238E27FC236}">
                <a16:creationId xmlns:a16="http://schemas.microsoft.com/office/drawing/2014/main" id="{EA60E9C2-A9F4-9548-A2D3-195785370209}"/>
              </a:ext>
            </a:extLst>
          </p:cNvPr>
          <p:cNvSpPr txBox="1"/>
          <p:nvPr userDrawn="1"/>
        </p:nvSpPr>
        <p:spPr>
          <a:xfrm>
            <a:off x="11256328" y="6405794"/>
            <a:ext cx="519112" cy="338554"/>
          </a:xfrm>
          <a:prstGeom prst="rect">
            <a:avLst/>
          </a:prstGeom>
          <a:noFill/>
        </p:spPr>
        <p:txBody>
          <a:bodyPr wrap="square" tIns="91440" rIns="0" bIns="91440" rtlCol="0" anchor="ctr">
            <a:spAutoFit/>
          </a:bodyPr>
          <a:lstStyle/>
          <a:p>
            <a:pPr algn="r"/>
            <a:r>
              <a:rPr lang="en-US" sz="1000" b="0" i="0" dirty="0">
                <a:solidFill>
                  <a:schemeClr val="accent3"/>
                </a:solidFill>
                <a:latin typeface="Avenir Book" panose="02000503020000020003" pitchFamily="2" charset="0"/>
              </a:rPr>
              <a:t>| </a:t>
            </a:r>
            <a:r>
              <a:rPr lang="en-US" sz="1000" b="0" i="0" dirty="0">
                <a:solidFill>
                  <a:schemeClr val="bg1"/>
                </a:solidFill>
                <a:latin typeface="Avenir Book" panose="02000503020000020003" pitchFamily="2" charset="0"/>
              </a:rPr>
              <a:t>  </a:t>
            </a:r>
            <a:fld id="{FC30D1A9-19FB-C741-91B2-601A0BCF3E3C}" type="slidenum">
              <a:rPr lang="en-US" sz="1000" b="0" i="0" smtClean="0">
                <a:solidFill>
                  <a:schemeClr val="bg1"/>
                </a:solidFill>
                <a:latin typeface="Avenir Book" panose="02000503020000020003" pitchFamily="2" charset="0"/>
              </a:rPr>
              <a:pPr algn="r"/>
              <a:t>‹#›</a:t>
            </a:fld>
            <a:endParaRPr lang="en-US" sz="1000" b="0" i="0" dirty="0">
              <a:solidFill>
                <a:schemeClr val="bg1"/>
              </a:solidFill>
              <a:latin typeface="Avenir Book" panose="02000503020000020003" pitchFamily="2" charset="0"/>
            </a:endParaRPr>
          </a:p>
        </p:txBody>
      </p:sp>
      <p:sp>
        <p:nvSpPr>
          <p:cNvPr id="34" name="TextBox 33">
            <a:extLst>
              <a:ext uri="{FF2B5EF4-FFF2-40B4-BE49-F238E27FC236}">
                <a16:creationId xmlns:a16="http://schemas.microsoft.com/office/drawing/2014/main" id="{E2233AE1-547B-9E40-96D5-3B6AB39EA696}"/>
              </a:ext>
            </a:extLst>
          </p:cNvPr>
          <p:cNvSpPr txBox="1"/>
          <p:nvPr userDrawn="1"/>
        </p:nvSpPr>
        <p:spPr>
          <a:xfrm>
            <a:off x="8331200" y="6405794"/>
            <a:ext cx="2925128" cy="338554"/>
          </a:xfrm>
          <a:prstGeom prst="rect">
            <a:avLst/>
          </a:prstGeom>
          <a:noFill/>
        </p:spPr>
        <p:txBody>
          <a:bodyPr wrap="square" tIns="91440" rIns="0" bIns="91440" rtlCol="0" anchor="ctr">
            <a:spAutoFit/>
          </a:bodyPr>
          <a:lstStyle/>
          <a:p>
            <a:pPr algn="r"/>
            <a:r>
              <a:rPr lang="en-US" sz="1000" b="0" i="0" dirty="0">
                <a:solidFill>
                  <a:schemeClr val="bg1"/>
                </a:solidFill>
                <a:latin typeface="Avenir" panose="02000503020000020003" pitchFamily="2" charset="0"/>
              </a:rPr>
              <a:t>Sentinel Initiative</a:t>
            </a:r>
          </a:p>
        </p:txBody>
      </p:sp>
      <p:sp>
        <p:nvSpPr>
          <p:cNvPr id="13" name="Text Placeholder 2">
            <a:extLst>
              <a:ext uri="{FF2B5EF4-FFF2-40B4-BE49-F238E27FC236}">
                <a16:creationId xmlns:a16="http://schemas.microsoft.com/office/drawing/2014/main" id="{476C8873-698F-8E45-B668-FBCD38B9139E}"/>
              </a:ext>
            </a:extLst>
          </p:cNvPr>
          <p:cNvSpPr>
            <a:spLocks noGrp="1"/>
          </p:cNvSpPr>
          <p:nvPr>
            <p:ph type="body" sz="quarter" idx="12" hasCustomPrompt="1"/>
          </p:nvPr>
        </p:nvSpPr>
        <p:spPr>
          <a:xfrm>
            <a:off x="609600" y="382588"/>
            <a:ext cx="3576638" cy="227012"/>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14" name="Text Placeholder 4">
            <a:extLst>
              <a:ext uri="{FF2B5EF4-FFF2-40B4-BE49-F238E27FC236}">
                <a16:creationId xmlns:a16="http://schemas.microsoft.com/office/drawing/2014/main" id="{AA499B35-B22E-E94B-BC2E-9C8DB45BCA64}"/>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357197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on le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41AAD6-71B9-3F4C-B51F-61A260DD8A3E}"/>
              </a:ext>
            </a:extLst>
          </p:cNvPr>
          <p:cNvSpPr/>
          <p:nvPr userDrawn="1"/>
        </p:nvSpPr>
        <p:spPr>
          <a:xfrm>
            <a:off x="0" y="-62346"/>
            <a:ext cx="5259547" cy="6982691"/>
          </a:xfrm>
          <a:prstGeom prst="rect">
            <a:avLst/>
          </a:prstGeom>
          <a:gradFill flip="none" rotWithShape="1">
            <a:gsLst>
              <a:gs pos="3000">
                <a:schemeClr val="accent1"/>
              </a:gs>
              <a:gs pos="96000">
                <a:srgbClr val="4757A0"/>
              </a:gs>
            </a:gsLst>
            <a:lin ang="189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89D25D7-AD6E-41C6-A9C9-E0373D27267B}"/>
              </a:ext>
            </a:extLst>
          </p:cNvPr>
          <p:cNvSpPr>
            <a:spLocks noGrp="1"/>
          </p:cNvSpPr>
          <p:nvPr>
            <p:ph type="body" sz="quarter" idx="10" hasCustomPrompt="1"/>
          </p:nvPr>
        </p:nvSpPr>
        <p:spPr>
          <a:xfrm>
            <a:off x="609600" y="6405794"/>
            <a:ext cx="4239491" cy="337905"/>
          </a:xfrm>
        </p:spPr>
        <p:txBody>
          <a:bodyPr anchor="ctr"/>
          <a:lstStyle>
            <a:lvl1pPr marL="0" indent="0">
              <a:lnSpc>
                <a:spcPct val="100000"/>
              </a:lnSpc>
              <a:spcAft>
                <a:spcPts val="0"/>
              </a:spcAft>
              <a:buNone/>
              <a:defRPr sz="1000">
                <a:solidFill>
                  <a:schemeClr val="bg1"/>
                </a:solidFill>
                <a:latin typeface="Avenir Book" panose="02000503020000020003" pitchFamily="2" charset="0"/>
              </a:defRPr>
            </a:lvl1pPr>
          </a:lstStyle>
          <a:p>
            <a:pPr lvl="0"/>
            <a:r>
              <a:rPr lang="en-US" dirty="0"/>
              <a:t>Reference(s)</a:t>
            </a:r>
          </a:p>
        </p:txBody>
      </p:sp>
      <p:sp>
        <p:nvSpPr>
          <p:cNvPr id="17" name="Title Placeholder 1">
            <a:extLst>
              <a:ext uri="{FF2B5EF4-FFF2-40B4-BE49-F238E27FC236}">
                <a16:creationId xmlns:a16="http://schemas.microsoft.com/office/drawing/2014/main" id="{0699C541-032D-EF41-B00B-FBEF6B446E8C}"/>
              </a:ext>
            </a:extLst>
          </p:cNvPr>
          <p:cNvSpPr>
            <a:spLocks noGrp="1"/>
          </p:cNvSpPr>
          <p:nvPr>
            <p:ph type="title" hasCustomPrompt="1"/>
          </p:nvPr>
        </p:nvSpPr>
        <p:spPr>
          <a:xfrm>
            <a:off x="609600" y="1522808"/>
            <a:ext cx="3775316" cy="1042971"/>
          </a:xfrm>
          <a:prstGeom prst="rect">
            <a:avLst/>
          </a:prstGeom>
        </p:spPr>
        <p:txBody>
          <a:bodyPr vert="horz" lIns="0" tIns="0" rIns="0" bIns="0" rtlCol="0" anchor="t" anchorCtr="0">
            <a:noAutofit/>
          </a:bodyPr>
          <a:lstStyle>
            <a:lvl1pPr>
              <a:defRPr>
                <a:solidFill>
                  <a:schemeClr val="bg1"/>
                </a:solidFill>
              </a:defRPr>
            </a:lvl1pPr>
          </a:lstStyle>
          <a:p>
            <a:r>
              <a:rPr lang="en-US" dirty="0"/>
              <a:t>Click to edit master title slide</a:t>
            </a:r>
          </a:p>
        </p:txBody>
      </p:sp>
      <p:sp>
        <p:nvSpPr>
          <p:cNvPr id="30" name="Text Placeholder 2">
            <a:extLst>
              <a:ext uri="{FF2B5EF4-FFF2-40B4-BE49-F238E27FC236}">
                <a16:creationId xmlns:a16="http://schemas.microsoft.com/office/drawing/2014/main" id="{FF0B4F1C-B5DE-AD4E-8886-348120E18F1C}"/>
              </a:ext>
            </a:extLst>
          </p:cNvPr>
          <p:cNvSpPr>
            <a:spLocks noGrp="1"/>
          </p:cNvSpPr>
          <p:nvPr>
            <p:ph type="body" sz="quarter" idx="11"/>
          </p:nvPr>
        </p:nvSpPr>
        <p:spPr>
          <a:xfrm>
            <a:off x="609600" y="4221458"/>
            <a:ext cx="3761984" cy="2029217"/>
          </a:xfr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a:extLst>
              <a:ext uri="{FF2B5EF4-FFF2-40B4-BE49-F238E27FC236}">
                <a16:creationId xmlns:a16="http://schemas.microsoft.com/office/drawing/2014/main" id="{2A73223C-5CF1-6E46-BAA8-5A809ED8215A}"/>
              </a:ext>
            </a:extLst>
          </p:cNvPr>
          <p:cNvSpPr>
            <a:spLocks noGrp="1"/>
          </p:cNvSpPr>
          <p:nvPr>
            <p:ph type="body" sz="quarter" idx="27" hasCustomPrompt="1"/>
          </p:nvPr>
        </p:nvSpPr>
        <p:spPr>
          <a:xfrm>
            <a:off x="609600" y="3756451"/>
            <a:ext cx="3761984" cy="300251"/>
          </a:xfrm>
        </p:spPr>
        <p:txBody>
          <a:bodyPr/>
          <a:lstStyle>
            <a:lvl1pPr>
              <a:lnSpc>
                <a:spcPct val="100000"/>
              </a:lnSpc>
              <a:defRPr b="1" i="0">
                <a:solidFill>
                  <a:schemeClr val="accent3"/>
                </a:solidFill>
                <a:latin typeface="Avenir Medium" panose="02000503020000020003" pitchFamily="2"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Subhead</a:t>
            </a:r>
          </a:p>
        </p:txBody>
      </p:sp>
      <p:sp>
        <p:nvSpPr>
          <p:cNvPr id="32" name="TextBox 31">
            <a:extLst>
              <a:ext uri="{FF2B5EF4-FFF2-40B4-BE49-F238E27FC236}">
                <a16:creationId xmlns:a16="http://schemas.microsoft.com/office/drawing/2014/main" id="{404E4D5E-0E88-AC40-A303-B4EAFE6763EC}"/>
              </a:ext>
            </a:extLst>
          </p:cNvPr>
          <p:cNvSpPr txBox="1"/>
          <p:nvPr userDrawn="1"/>
        </p:nvSpPr>
        <p:spPr>
          <a:xfrm>
            <a:off x="11256328" y="6405794"/>
            <a:ext cx="519112" cy="338554"/>
          </a:xfrm>
          <a:prstGeom prst="rect">
            <a:avLst/>
          </a:prstGeom>
          <a:noFill/>
        </p:spPr>
        <p:txBody>
          <a:bodyPr wrap="square" tIns="91440" rIns="0" bIns="91440" rtlCol="0" anchor="ctr">
            <a:spAutoFit/>
          </a:bodyPr>
          <a:lstStyle/>
          <a:p>
            <a:pPr algn="r"/>
            <a:r>
              <a:rPr lang="en-US" sz="1000" b="0" i="0" dirty="0">
                <a:solidFill>
                  <a:schemeClr val="accent2"/>
                </a:solidFill>
                <a:latin typeface="Avenir Book" panose="02000503020000020003" pitchFamily="2" charset="0"/>
              </a:rPr>
              <a:t>|</a:t>
            </a:r>
            <a:r>
              <a:rPr lang="en-US" sz="1000" b="0" i="0" dirty="0">
                <a:latin typeface="Avenir Book" panose="02000503020000020003" pitchFamily="2" charset="0"/>
              </a:rPr>
              <a:t>   </a:t>
            </a:r>
            <a:fld id="{FC30D1A9-19FB-C741-91B2-601A0BCF3E3C}" type="slidenum">
              <a:rPr lang="en-US" sz="1000" b="0" i="0" smtClean="0">
                <a:solidFill>
                  <a:schemeClr val="bg2">
                    <a:lumMod val="50000"/>
                  </a:schemeClr>
                </a:solidFill>
                <a:latin typeface="Avenir Book" panose="02000503020000020003" pitchFamily="2" charset="0"/>
              </a:rPr>
              <a:pPr algn="r"/>
              <a:t>‹#›</a:t>
            </a:fld>
            <a:endParaRPr lang="en-US" sz="1000" b="0" i="0" dirty="0">
              <a:solidFill>
                <a:schemeClr val="bg2">
                  <a:lumMod val="50000"/>
                </a:schemeClr>
              </a:solidFill>
              <a:latin typeface="Avenir Book" panose="02000503020000020003" pitchFamily="2" charset="0"/>
            </a:endParaRPr>
          </a:p>
        </p:txBody>
      </p:sp>
      <p:sp>
        <p:nvSpPr>
          <p:cNvPr id="33" name="TextBox 32">
            <a:extLst>
              <a:ext uri="{FF2B5EF4-FFF2-40B4-BE49-F238E27FC236}">
                <a16:creationId xmlns:a16="http://schemas.microsoft.com/office/drawing/2014/main" id="{0846D822-39B4-904B-AF23-7CC5D3452C99}"/>
              </a:ext>
            </a:extLst>
          </p:cNvPr>
          <p:cNvSpPr txBox="1"/>
          <p:nvPr userDrawn="1"/>
        </p:nvSpPr>
        <p:spPr>
          <a:xfrm>
            <a:off x="8331200" y="6405794"/>
            <a:ext cx="2925128" cy="338554"/>
          </a:xfrm>
          <a:prstGeom prst="rect">
            <a:avLst/>
          </a:prstGeom>
          <a:noFill/>
        </p:spPr>
        <p:txBody>
          <a:bodyPr wrap="square" tIns="91440" rIns="0" bIns="91440" rtlCol="0" anchor="ctr">
            <a:spAutoFit/>
          </a:bodyPr>
          <a:lstStyle/>
          <a:p>
            <a:pPr algn="r"/>
            <a:r>
              <a:rPr lang="en-US" sz="1000" b="0" i="0" dirty="0">
                <a:solidFill>
                  <a:schemeClr val="bg2">
                    <a:lumMod val="50000"/>
                  </a:schemeClr>
                </a:solidFill>
                <a:latin typeface="Avenir" panose="02000503020000020003" pitchFamily="2" charset="0"/>
              </a:rPr>
              <a:t>Sentinel Initiative</a:t>
            </a:r>
          </a:p>
        </p:txBody>
      </p:sp>
      <p:sp>
        <p:nvSpPr>
          <p:cNvPr id="3" name="Content Placeholder 2">
            <a:extLst>
              <a:ext uri="{FF2B5EF4-FFF2-40B4-BE49-F238E27FC236}">
                <a16:creationId xmlns:a16="http://schemas.microsoft.com/office/drawing/2014/main" id="{6873AE28-5960-BD4E-B2DA-8E6FA3C169F7}"/>
              </a:ext>
            </a:extLst>
          </p:cNvPr>
          <p:cNvSpPr>
            <a:spLocks noGrp="1"/>
          </p:cNvSpPr>
          <p:nvPr>
            <p:ph sz="quarter" idx="28"/>
          </p:nvPr>
        </p:nvSpPr>
        <p:spPr>
          <a:xfrm>
            <a:off x="5640546" y="1104900"/>
            <a:ext cx="6132354" cy="5145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5189CA96-2E05-874C-A1B5-31BC115CBC27}"/>
              </a:ext>
            </a:extLst>
          </p:cNvPr>
          <p:cNvSpPr>
            <a:spLocks noGrp="1"/>
          </p:cNvSpPr>
          <p:nvPr>
            <p:ph type="body" sz="quarter" idx="12" hasCustomPrompt="1"/>
          </p:nvPr>
        </p:nvSpPr>
        <p:spPr>
          <a:xfrm>
            <a:off x="609600" y="1099109"/>
            <a:ext cx="3576638" cy="227012"/>
          </a:xfrm>
        </p:spPr>
        <p:txBody>
          <a:bodyPr/>
          <a:lstStyle>
            <a:lvl1pPr>
              <a:defRPr sz="1050" spc="150" baseline="0">
                <a:solidFill>
                  <a:schemeClr val="bg1"/>
                </a:solidFill>
                <a:latin typeface="Avenir Book" panose="02000503020000020003" pitchFamily="2" charset="0"/>
              </a:defRPr>
            </a:lvl1pPr>
          </a:lstStyle>
          <a:p>
            <a:pPr lvl="0"/>
            <a:r>
              <a:rPr lang="en-US" dirty="0"/>
              <a:t>BREADCRUMBS</a:t>
            </a:r>
          </a:p>
        </p:txBody>
      </p:sp>
    </p:spTree>
    <p:extLst>
      <p:ext uri="{BB962C8B-B14F-4D97-AF65-F5344CB8AC3E}">
        <p14:creationId xmlns:p14="http://schemas.microsoft.com/office/powerpoint/2010/main" val="43457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no conten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CF715D5-A43F-E040-9B9E-135E8E90C607}"/>
              </a:ext>
            </a:extLst>
          </p:cNvPr>
          <p:cNvSpPr/>
          <p:nvPr userDrawn="1"/>
        </p:nvSpPr>
        <p:spPr>
          <a:xfrm>
            <a:off x="6053847" y="-62346"/>
            <a:ext cx="6138153" cy="6982691"/>
          </a:xfrm>
          <a:prstGeom prst="rect">
            <a:avLst/>
          </a:prstGeom>
          <a:gradFill flip="none" rotWithShape="1">
            <a:gsLst>
              <a:gs pos="3000">
                <a:schemeClr val="accent1"/>
              </a:gs>
              <a:gs pos="96000">
                <a:srgbClr val="4757A0"/>
              </a:gs>
            </a:gsLst>
            <a:lin ang="135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9" name="Picture Placeholder 8">
            <a:extLst>
              <a:ext uri="{FF2B5EF4-FFF2-40B4-BE49-F238E27FC236}">
                <a16:creationId xmlns:a16="http://schemas.microsoft.com/office/drawing/2014/main" id="{681A0DD4-CF75-DE4B-9924-614478112FCA}"/>
              </a:ext>
            </a:extLst>
          </p:cNvPr>
          <p:cNvSpPr>
            <a:spLocks noGrp="1"/>
          </p:cNvSpPr>
          <p:nvPr>
            <p:ph type="pic" sz="quarter" idx="12"/>
          </p:nvPr>
        </p:nvSpPr>
        <p:spPr>
          <a:xfrm>
            <a:off x="4597807" y="1108786"/>
            <a:ext cx="2920185" cy="5139614"/>
          </a:xfrm>
        </p:spPr>
        <p:txBody>
          <a:bodyPr/>
          <a:lstStyle/>
          <a:p>
            <a:endParaRPr lang="en-US" dirty="0"/>
          </a:p>
        </p:txBody>
      </p:sp>
      <p:sp>
        <p:nvSpPr>
          <p:cNvPr id="11" name="Text Placeholder 10">
            <a:extLst>
              <a:ext uri="{FF2B5EF4-FFF2-40B4-BE49-F238E27FC236}">
                <a16:creationId xmlns:a16="http://schemas.microsoft.com/office/drawing/2014/main" id="{1A33A7D9-29FC-264D-99F4-09D65374C72D}"/>
              </a:ext>
            </a:extLst>
          </p:cNvPr>
          <p:cNvSpPr>
            <a:spLocks noGrp="1"/>
          </p:cNvSpPr>
          <p:nvPr>
            <p:ph type="body" sz="quarter" idx="13"/>
          </p:nvPr>
        </p:nvSpPr>
        <p:spPr>
          <a:xfrm>
            <a:off x="8789158" y="1869742"/>
            <a:ext cx="2983742" cy="943308"/>
          </a:xfrm>
        </p:spPr>
        <p:txBody>
          <a:bodyPr/>
          <a:lstStyle>
            <a:lvl1pPr>
              <a:defRPr sz="1400">
                <a:solidFill>
                  <a:schemeClr val="bg1"/>
                </a:solidFill>
              </a:defRPr>
            </a:lvl1pPr>
          </a:lstStyle>
          <a:p>
            <a:pPr lvl="0"/>
            <a:r>
              <a:rPr lang="en-US" dirty="0"/>
              <a:t>Click to edit Master text styles</a:t>
            </a:r>
          </a:p>
        </p:txBody>
      </p:sp>
      <p:sp>
        <p:nvSpPr>
          <p:cNvPr id="14" name="Text Placeholder 10">
            <a:extLst>
              <a:ext uri="{FF2B5EF4-FFF2-40B4-BE49-F238E27FC236}">
                <a16:creationId xmlns:a16="http://schemas.microsoft.com/office/drawing/2014/main" id="{3F17C399-E864-0A41-B3B5-65EBE127F17A}"/>
              </a:ext>
            </a:extLst>
          </p:cNvPr>
          <p:cNvSpPr>
            <a:spLocks noGrp="1"/>
          </p:cNvSpPr>
          <p:nvPr>
            <p:ph type="body" sz="quarter" idx="16" hasCustomPrompt="1"/>
          </p:nvPr>
        </p:nvSpPr>
        <p:spPr>
          <a:xfrm>
            <a:off x="7710062" y="1382663"/>
            <a:ext cx="887025" cy="1268173"/>
          </a:xfrm>
        </p:spPr>
        <p:txBody>
          <a:bodyPr/>
          <a:lstStyle>
            <a:lvl1pPr algn="r">
              <a:lnSpc>
                <a:spcPct val="100000"/>
              </a:lnSpc>
              <a:spcAft>
                <a:spcPts val="600"/>
              </a:spcAft>
              <a:defRPr sz="2800">
                <a:solidFill>
                  <a:schemeClr val="bg1"/>
                </a:solidFill>
              </a:defRPr>
            </a:lvl1pPr>
          </a:lstStyle>
          <a:p>
            <a:pPr lvl="0"/>
            <a:r>
              <a:rPr lang="en-US" dirty="0"/>
              <a:t># or icon</a:t>
            </a:r>
          </a:p>
        </p:txBody>
      </p:sp>
      <p:sp>
        <p:nvSpPr>
          <p:cNvPr id="17" name="Title Placeholder 1">
            <a:extLst>
              <a:ext uri="{FF2B5EF4-FFF2-40B4-BE49-F238E27FC236}">
                <a16:creationId xmlns:a16="http://schemas.microsoft.com/office/drawing/2014/main" id="{0699C541-032D-EF41-B00B-FBEF6B446E8C}"/>
              </a:ext>
            </a:extLst>
          </p:cNvPr>
          <p:cNvSpPr>
            <a:spLocks noGrp="1"/>
          </p:cNvSpPr>
          <p:nvPr>
            <p:ph type="title" hasCustomPrompt="1"/>
          </p:nvPr>
        </p:nvSpPr>
        <p:spPr>
          <a:xfrm>
            <a:off x="622931" y="1522808"/>
            <a:ext cx="3761985" cy="1042971"/>
          </a:xfrm>
          <a:prstGeom prst="rect">
            <a:avLst/>
          </a:prstGeom>
        </p:spPr>
        <p:txBody>
          <a:bodyPr vert="horz" lIns="0" tIns="0" rIns="0" bIns="0" rtlCol="0" anchor="t" anchorCtr="0">
            <a:noAutofit/>
          </a:bodyPr>
          <a:lstStyle/>
          <a:p>
            <a:r>
              <a:rPr lang="en-US" dirty="0"/>
              <a:t>Click to edit master title slide</a:t>
            </a:r>
          </a:p>
        </p:txBody>
      </p:sp>
      <p:sp>
        <p:nvSpPr>
          <p:cNvPr id="18" name="Text Placeholder 2">
            <a:extLst>
              <a:ext uri="{FF2B5EF4-FFF2-40B4-BE49-F238E27FC236}">
                <a16:creationId xmlns:a16="http://schemas.microsoft.com/office/drawing/2014/main" id="{0A5CEAF7-99AC-E841-ADD2-2CE161D90BB4}"/>
              </a:ext>
            </a:extLst>
          </p:cNvPr>
          <p:cNvSpPr>
            <a:spLocks noGrp="1"/>
          </p:cNvSpPr>
          <p:nvPr>
            <p:ph type="body" sz="quarter" idx="19" hasCustomPrompt="1"/>
          </p:nvPr>
        </p:nvSpPr>
        <p:spPr>
          <a:xfrm>
            <a:off x="609598" y="1132232"/>
            <a:ext cx="3775317" cy="225820"/>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19" name="Text Placeholder 10">
            <a:extLst>
              <a:ext uri="{FF2B5EF4-FFF2-40B4-BE49-F238E27FC236}">
                <a16:creationId xmlns:a16="http://schemas.microsoft.com/office/drawing/2014/main" id="{2245ADBF-9266-8C41-88C0-FBE8232A5776}"/>
              </a:ext>
            </a:extLst>
          </p:cNvPr>
          <p:cNvSpPr>
            <a:spLocks noGrp="1"/>
          </p:cNvSpPr>
          <p:nvPr>
            <p:ph type="body" sz="quarter" idx="20" hasCustomPrompt="1"/>
          </p:nvPr>
        </p:nvSpPr>
        <p:spPr>
          <a:xfrm>
            <a:off x="8789158" y="1528549"/>
            <a:ext cx="2983742" cy="286603"/>
          </a:xfrm>
        </p:spPr>
        <p:txBody>
          <a:bodyPr/>
          <a:lstStyle>
            <a:lvl1pPr>
              <a:defRPr sz="1400" b="1" i="0">
                <a:solidFill>
                  <a:schemeClr val="accent3"/>
                </a:solidFill>
                <a:latin typeface="Avenir Medium" panose="02000503020000020003" pitchFamily="2" charset="0"/>
              </a:defRPr>
            </a:lvl1pPr>
          </a:lstStyle>
          <a:p>
            <a:pPr lvl="0"/>
            <a:r>
              <a:rPr lang="en-US" dirty="0"/>
              <a:t>Header</a:t>
            </a:r>
          </a:p>
        </p:txBody>
      </p:sp>
      <p:sp>
        <p:nvSpPr>
          <p:cNvPr id="23" name="Text Placeholder 10">
            <a:extLst>
              <a:ext uri="{FF2B5EF4-FFF2-40B4-BE49-F238E27FC236}">
                <a16:creationId xmlns:a16="http://schemas.microsoft.com/office/drawing/2014/main" id="{190049B1-CDCA-A94D-AFCD-57B7BBAFFED3}"/>
              </a:ext>
            </a:extLst>
          </p:cNvPr>
          <p:cNvSpPr>
            <a:spLocks noGrp="1"/>
          </p:cNvSpPr>
          <p:nvPr>
            <p:ph type="body" sz="quarter" idx="21"/>
          </p:nvPr>
        </p:nvSpPr>
        <p:spPr>
          <a:xfrm>
            <a:off x="8789158" y="3507473"/>
            <a:ext cx="2983742" cy="943308"/>
          </a:xfrm>
        </p:spPr>
        <p:txBody>
          <a:bodyPr/>
          <a:lstStyle>
            <a:lvl1pPr>
              <a:defRPr sz="1400">
                <a:solidFill>
                  <a:schemeClr val="bg1"/>
                </a:solidFill>
              </a:defRPr>
            </a:lvl1pPr>
          </a:lstStyle>
          <a:p>
            <a:pPr lvl="0"/>
            <a:r>
              <a:rPr lang="en-US" dirty="0"/>
              <a:t>Click to edit Master text styles</a:t>
            </a:r>
          </a:p>
        </p:txBody>
      </p:sp>
      <p:sp>
        <p:nvSpPr>
          <p:cNvPr id="24" name="Text Placeholder 10">
            <a:extLst>
              <a:ext uri="{FF2B5EF4-FFF2-40B4-BE49-F238E27FC236}">
                <a16:creationId xmlns:a16="http://schemas.microsoft.com/office/drawing/2014/main" id="{808B5566-A142-224E-88A0-A601A85A0775}"/>
              </a:ext>
            </a:extLst>
          </p:cNvPr>
          <p:cNvSpPr>
            <a:spLocks noGrp="1"/>
          </p:cNvSpPr>
          <p:nvPr>
            <p:ph type="body" sz="quarter" idx="22" hasCustomPrompt="1"/>
          </p:nvPr>
        </p:nvSpPr>
        <p:spPr>
          <a:xfrm>
            <a:off x="7710062" y="3020394"/>
            <a:ext cx="887025" cy="1268173"/>
          </a:xfrm>
        </p:spPr>
        <p:txBody>
          <a:bodyPr/>
          <a:lstStyle>
            <a:lvl1pPr algn="r">
              <a:lnSpc>
                <a:spcPct val="100000"/>
              </a:lnSpc>
              <a:spcAft>
                <a:spcPts val="600"/>
              </a:spcAft>
              <a:defRPr sz="2800">
                <a:solidFill>
                  <a:schemeClr val="bg1"/>
                </a:solidFill>
              </a:defRPr>
            </a:lvl1pPr>
          </a:lstStyle>
          <a:p>
            <a:pPr lvl="0"/>
            <a:r>
              <a:rPr lang="en-US" dirty="0"/>
              <a:t># or icon</a:t>
            </a:r>
          </a:p>
        </p:txBody>
      </p:sp>
      <p:sp>
        <p:nvSpPr>
          <p:cNvPr id="25" name="Text Placeholder 10">
            <a:extLst>
              <a:ext uri="{FF2B5EF4-FFF2-40B4-BE49-F238E27FC236}">
                <a16:creationId xmlns:a16="http://schemas.microsoft.com/office/drawing/2014/main" id="{F83A1680-0F9B-AB49-93BC-6765ABC3BF6F}"/>
              </a:ext>
            </a:extLst>
          </p:cNvPr>
          <p:cNvSpPr>
            <a:spLocks noGrp="1"/>
          </p:cNvSpPr>
          <p:nvPr>
            <p:ph type="body" sz="quarter" idx="23" hasCustomPrompt="1"/>
          </p:nvPr>
        </p:nvSpPr>
        <p:spPr>
          <a:xfrm>
            <a:off x="8789158" y="3166280"/>
            <a:ext cx="2983742" cy="286603"/>
          </a:xfrm>
        </p:spPr>
        <p:txBody>
          <a:bodyPr/>
          <a:lstStyle>
            <a:lvl1pPr>
              <a:defRPr sz="1400" b="1" i="0">
                <a:solidFill>
                  <a:schemeClr val="accent3"/>
                </a:solidFill>
                <a:latin typeface="Avenir Medium" panose="02000503020000020003" pitchFamily="2" charset="0"/>
              </a:defRPr>
            </a:lvl1pPr>
          </a:lstStyle>
          <a:p>
            <a:pPr lvl="0"/>
            <a:r>
              <a:rPr lang="en-US" dirty="0"/>
              <a:t>Header</a:t>
            </a:r>
          </a:p>
        </p:txBody>
      </p:sp>
      <p:sp>
        <p:nvSpPr>
          <p:cNvPr id="26" name="Text Placeholder 10">
            <a:extLst>
              <a:ext uri="{FF2B5EF4-FFF2-40B4-BE49-F238E27FC236}">
                <a16:creationId xmlns:a16="http://schemas.microsoft.com/office/drawing/2014/main" id="{99A1D665-7C7B-7F49-9D86-B2A277677667}"/>
              </a:ext>
            </a:extLst>
          </p:cNvPr>
          <p:cNvSpPr>
            <a:spLocks noGrp="1"/>
          </p:cNvSpPr>
          <p:nvPr>
            <p:ph type="body" sz="quarter" idx="24"/>
          </p:nvPr>
        </p:nvSpPr>
        <p:spPr>
          <a:xfrm>
            <a:off x="8789158" y="5131557"/>
            <a:ext cx="2983742" cy="943308"/>
          </a:xfrm>
        </p:spPr>
        <p:txBody>
          <a:bodyPr/>
          <a:lstStyle>
            <a:lvl1pPr>
              <a:defRPr sz="1400">
                <a:solidFill>
                  <a:schemeClr val="bg1"/>
                </a:solidFill>
              </a:defRPr>
            </a:lvl1pPr>
          </a:lstStyle>
          <a:p>
            <a:pPr lvl="0"/>
            <a:r>
              <a:rPr lang="en-US" dirty="0"/>
              <a:t>Click to edit Master text styles</a:t>
            </a:r>
          </a:p>
        </p:txBody>
      </p:sp>
      <p:sp>
        <p:nvSpPr>
          <p:cNvPr id="27" name="Text Placeholder 10">
            <a:extLst>
              <a:ext uri="{FF2B5EF4-FFF2-40B4-BE49-F238E27FC236}">
                <a16:creationId xmlns:a16="http://schemas.microsoft.com/office/drawing/2014/main" id="{C44C8C3D-60AC-D145-B04C-CF05E308D4D8}"/>
              </a:ext>
            </a:extLst>
          </p:cNvPr>
          <p:cNvSpPr>
            <a:spLocks noGrp="1"/>
          </p:cNvSpPr>
          <p:nvPr>
            <p:ph type="body" sz="quarter" idx="25" hasCustomPrompt="1"/>
          </p:nvPr>
        </p:nvSpPr>
        <p:spPr>
          <a:xfrm>
            <a:off x="7710062" y="4644478"/>
            <a:ext cx="887025" cy="1268173"/>
          </a:xfrm>
        </p:spPr>
        <p:txBody>
          <a:bodyPr/>
          <a:lstStyle>
            <a:lvl1pPr algn="r">
              <a:lnSpc>
                <a:spcPct val="100000"/>
              </a:lnSpc>
              <a:spcAft>
                <a:spcPts val="600"/>
              </a:spcAft>
              <a:defRPr sz="2800">
                <a:solidFill>
                  <a:schemeClr val="bg1"/>
                </a:solidFill>
              </a:defRPr>
            </a:lvl1pPr>
          </a:lstStyle>
          <a:p>
            <a:pPr lvl="0"/>
            <a:r>
              <a:rPr lang="en-US" dirty="0"/>
              <a:t># or icon</a:t>
            </a:r>
          </a:p>
        </p:txBody>
      </p:sp>
      <p:sp>
        <p:nvSpPr>
          <p:cNvPr id="28" name="Text Placeholder 10">
            <a:extLst>
              <a:ext uri="{FF2B5EF4-FFF2-40B4-BE49-F238E27FC236}">
                <a16:creationId xmlns:a16="http://schemas.microsoft.com/office/drawing/2014/main" id="{416B8549-12D8-D74D-A6EF-91B2506855EC}"/>
              </a:ext>
            </a:extLst>
          </p:cNvPr>
          <p:cNvSpPr>
            <a:spLocks noGrp="1"/>
          </p:cNvSpPr>
          <p:nvPr>
            <p:ph type="body" sz="quarter" idx="26" hasCustomPrompt="1"/>
          </p:nvPr>
        </p:nvSpPr>
        <p:spPr>
          <a:xfrm>
            <a:off x="8789158" y="4790364"/>
            <a:ext cx="2983742" cy="286603"/>
          </a:xfrm>
        </p:spPr>
        <p:txBody>
          <a:bodyPr/>
          <a:lstStyle>
            <a:lvl1pPr>
              <a:defRPr sz="1400" b="1" i="0">
                <a:solidFill>
                  <a:schemeClr val="accent3"/>
                </a:solidFill>
                <a:latin typeface="Avenir Medium" panose="02000503020000020003" pitchFamily="2" charset="0"/>
              </a:defRPr>
            </a:lvl1pPr>
          </a:lstStyle>
          <a:p>
            <a:pPr lvl="0"/>
            <a:r>
              <a:rPr lang="en-US" dirty="0"/>
              <a:t>Header</a:t>
            </a:r>
          </a:p>
        </p:txBody>
      </p:sp>
      <p:sp>
        <p:nvSpPr>
          <p:cNvPr id="30" name="Text Placeholder 2">
            <a:extLst>
              <a:ext uri="{FF2B5EF4-FFF2-40B4-BE49-F238E27FC236}">
                <a16:creationId xmlns:a16="http://schemas.microsoft.com/office/drawing/2014/main" id="{FF0B4F1C-B5DE-AD4E-8886-348120E18F1C}"/>
              </a:ext>
            </a:extLst>
          </p:cNvPr>
          <p:cNvSpPr>
            <a:spLocks noGrp="1"/>
          </p:cNvSpPr>
          <p:nvPr>
            <p:ph type="body" sz="quarter" idx="11"/>
          </p:nvPr>
        </p:nvSpPr>
        <p:spPr>
          <a:xfrm>
            <a:off x="609599" y="4221458"/>
            <a:ext cx="3761985" cy="202921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a:extLst>
              <a:ext uri="{FF2B5EF4-FFF2-40B4-BE49-F238E27FC236}">
                <a16:creationId xmlns:a16="http://schemas.microsoft.com/office/drawing/2014/main" id="{2A73223C-5CF1-6E46-BAA8-5A809ED8215A}"/>
              </a:ext>
            </a:extLst>
          </p:cNvPr>
          <p:cNvSpPr>
            <a:spLocks noGrp="1"/>
          </p:cNvSpPr>
          <p:nvPr>
            <p:ph type="body" sz="quarter" idx="27" hasCustomPrompt="1"/>
          </p:nvPr>
        </p:nvSpPr>
        <p:spPr>
          <a:xfrm>
            <a:off x="609599" y="3756451"/>
            <a:ext cx="3761985" cy="300251"/>
          </a:xfrm>
        </p:spPr>
        <p:txBody>
          <a:bodyPr/>
          <a:lstStyle>
            <a:lvl1pPr>
              <a:lnSpc>
                <a:spcPct val="100000"/>
              </a:lnSpc>
              <a:defRPr b="1" i="0">
                <a:solidFill>
                  <a:schemeClr val="accent1"/>
                </a:solidFill>
                <a:latin typeface="Avenir Medium" panose="02000503020000020003" pitchFamily="2"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Subhead</a:t>
            </a:r>
          </a:p>
        </p:txBody>
      </p:sp>
      <p:sp>
        <p:nvSpPr>
          <p:cNvPr id="21" name="TextBox 20">
            <a:extLst>
              <a:ext uri="{FF2B5EF4-FFF2-40B4-BE49-F238E27FC236}">
                <a16:creationId xmlns:a16="http://schemas.microsoft.com/office/drawing/2014/main" id="{EF751167-26C0-8848-96A5-9C4C0FF1DDD9}"/>
              </a:ext>
            </a:extLst>
          </p:cNvPr>
          <p:cNvSpPr txBox="1"/>
          <p:nvPr userDrawn="1"/>
        </p:nvSpPr>
        <p:spPr>
          <a:xfrm>
            <a:off x="11256328" y="6405794"/>
            <a:ext cx="519112" cy="338554"/>
          </a:xfrm>
          <a:prstGeom prst="rect">
            <a:avLst/>
          </a:prstGeom>
          <a:noFill/>
        </p:spPr>
        <p:txBody>
          <a:bodyPr wrap="square" tIns="91440" rIns="0" bIns="91440" rtlCol="0" anchor="ctr">
            <a:spAutoFit/>
          </a:bodyPr>
          <a:lstStyle/>
          <a:p>
            <a:pPr algn="r"/>
            <a:r>
              <a:rPr lang="en-US" sz="1000" b="0" i="0" dirty="0">
                <a:solidFill>
                  <a:schemeClr val="accent3"/>
                </a:solidFill>
                <a:latin typeface="Avenir Book" panose="02000503020000020003" pitchFamily="2" charset="0"/>
              </a:rPr>
              <a:t>| </a:t>
            </a:r>
            <a:r>
              <a:rPr lang="en-US" sz="1000" b="0" i="0" dirty="0">
                <a:solidFill>
                  <a:schemeClr val="bg1"/>
                </a:solidFill>
                <a:latin typeface="Avenir Book" panose="02000503020000020003" pitchFamily="2" charset="0"/>
              </a:rPr>
              <a:t>  </a:t>
            </a:r>
            <a:fld id="{FC30D1A9-19FB-C741-91B2-601A0BCF3E3C}" type="slidenum">
              <a:rPr lang="en-US" sz="1000" b="0" i="0" smtClean="0">
                <a:solidFill>
                  <a:schemeClr val="bg1"/>
                </a:solidFill>
                <a:latin typeface="Avenir Book" panose="02000503020000020003" pitchFamily="2" charset="0"/>
              </a:rPr>
              <a:pPr algn="r"/>
              <a:t>‹#›</a:t>
            </a:fld>
            <a:endParaRPr lang="en-US" sz="1000" b="0" i="0" dirty="0">
              <a:solidFill>
                <a:schemeClr val="bg1"/>
              </a:solidFill>
              <a:latin typeface="Avenir Book" panose="02000503020000020003" pitchFamily="2" charset="0"/>
            </a:endParaRPr>
          </a:p>
        </p:txBody>
      </p:sp>
      <p:sp>
        <p:nvSpPr>
          <p:cNvPr id="22" name="TextBox 21">
            <a:extLst>
              <a:ext uri="{FF2B5EF4-FFF2-40B4-BE49-F238E27FC236}">
                <a16:creationId xmlns:a16="http://schemas.microsoft.com/office/drawing/2014/main" id="{905565EE-23EA-CA46-B096-EA3E25E75E6B}"/>
              </a:ext>
            </a:extLst>
          </p:cNvPr>
          <p:cNvSpPr txBox="1"/>
          <p:nvPr userDrawn="1"/>
        </p:nvSpPr>
        <p:spPr>
          <a:xfrm>
            <a:off x="8331200" y="6405794"/>
            <a:ext cx="2925128" cy="338554"/>
          </a:xfrm>
          <a:prstGeom prst="rect">
            <a:avLst/>
          </a:prstGeom>
          <a:noFill/>
        </p:spPr>
        <p:txBody>
          <a:bodyPr wrap="square" tIns="91440" rIns="0" bIns="91440" rtlCol="0" anchor="ctr">
            <a:spAutoFit/>
          </a:bodyPr>
          <a:lstStyle/>
          <a:p>
            <a:pPr algn="r"/>
            <a:r>
              <a:rPr lang="en-US" sz="1000" b="0" i="0" dirty="0">
                <a:solidFill>
                  <a:schemeClr val="bg1"/>
                </a:solidFill>
                <a:latin typeface="Avenir" panose="02000503020000020003" pitchFamily="2" charset="0"/>
              </a:rPr>
              <a:t>Sentinel Initiative</a:t>
            </a:r>
          </a:p>
        </p:txBody>
      </p:sp>
      <p:sp>
        <p:nvSpPr>
          <p:cNvPr id="32" name="Text Placeholder 4">
            <a:extLst>
              <a:ext uri="{FF2B5EF4-FFF2-40B4-BE49-F238E27FC236}">
                <a16:creationId xmlns:a16="http://schemas.microsoft.com/office/drawing/2014/main" id="{5415B727-65F5-DB49-A18B-335893A3456F}"/>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2835890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no conten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F3295D3-CF68-E849-A239-050ECEC28C3F}"/>
              </a:ext>
            </a:extLst>
          </p:cNvPr>
          <p:cNvSpPr/>
          <p:nvPr userDrawn="1"/>
        </p:nvSpPr>
        <p:spPr>
          <a:xfrm>
            <a:off x="6053847" y="-62346"/>
            <a:ext cx="6138153" cy="6982691"/>
          </a:xfrm>
          <a:prstGeom prst="rect">
            <a:avLst/>
          </a:prstGeom>
          <a:gradFill flip="none" rotWithShape="1">
            <a:gsLst>
              <a:gs pos="3000">
                <a:schemeClr val="accent1"/>
              </a:gs>
              <a:gs pos="96000">
                <a:srgbClr val="4757A0"/>
              </a:gs>
            </a:gsLst>
            <a:lin ang="135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9" name="Picture Placeholder 8">
            <a:extLst>
              <a:ext uri="{FF2B5EF4-FFF2-40B4-BE49-F238E27FC236}">
                <a16:creationId xmlns:a16="http://schemas.microsoft.com/office/drawing/2014/main" id="{681A0DD4-CF75-DE4B-9924-614478112FCA}"/>
              </a:ext>
            </a:extLst>
          </p:cNvPr>
          <p:cNvSpPr>
            <a:spLocks noGrp="1"/>
          </p:cNvSpPr>
          <p:nvPr>
            <p:ph type="pic" sz="quarter" idx="12"/>
          </p:nvPr>
        </p:nvSpPr>
        <p:spPr>
          <a:xfrm>
            <a:off x="4597807" y="1108786"/>
            <a:ext cx="2920185" cy="2494224"/>
          </a:xfrm>
        </p:spPr>
        <p:txBody>
          <a:bodyPr/>
          <a:lstStyle/>
          <a:p>
            <a:endParaRPr lang="en-US" dirty="0"/>
          </a:p>
        </p:txBody>
      </p:sp>
      <p:sp>
        <p:nvSpPr>
          <p:cNvPr id="23" name="Text Placeholder 10">
            <a:extLst>
              <a:ext uri="{FF2B5EF4-FFF2-40B4-BE49-F238E27FC236}">
                <a16:creationId xmlns:a16="http://schemas.microsoft.com/office/drawing/2014/main" id="{190049B1-CDCA-A94D-AFCD-57B7BBAFFED3}"/>
              </a:ext>
            </a:extLst>
          </p:cNvPr>
          <p:cNvSpPr>
            <a:spLocks noGrp="1"/>
          </p:cNvSpPr>
          <p:nvPr>
            <p:ph type="body" sz="quarter" idx="21"/>
          </p:nvPr>
        </p:nvSpPr>
        <p:spPr>
          <a:xfrm>
            <a:off x="7730883" y="4097643"/>
            <a:ext cx="1904436" cy="1702655"/>
          </a:xfrm>
        </p:spPr>
        <p:txBody>
          <a:bodyPr/>
          <a:lstStyle>
            <a:lvl1pPr>
              <a:defRPr sz="1400">
                <a:solidFill>
                  <a:schemeClr val="bg1"/>
                </a:solidFill>
              </a:defRPr>
            </a:lvl1pPr>
          </a:lstStyle>
          <a:p>
            <a:pPr lvl="0"/>
            <a:r>
              <a:rPr lang="en-US" dirty="0"/>
              <a:t>Click to edit Master text styles</a:t>
            </a:r>
          </a:p>
        </p:txBody>
      </p:sp>
      <p:sp>
        <p:nvSpPr>
          <p:cNvPr id="24" name="Text Placeholder 10">
            <a:extLst>
              <a:ext uri="{FF2B5EF4-FFF2-40B4-BE49-F238E27FC236}">
                <a16:creationId xmlns:a16="http://schemas.microsoft.com/office/drawing/2014/main" id="{808B5566-A142-224E-88A0-A601A85A0775}"/>
              </a:ext>
            </a:extLst>
          </p:cNvPr>
          <p:cNvSpPr>
            <a:spLocks noGrp="1"/>
          </p:cNvSpPr>
          <p:nvPr>
            <p:ph type="body" sz="quarter" idx="22" hasCustomPrompt="1"/>
          </p:nvPr>
        </p:nvSpPr>
        <p:spPr>
          <a:xfrm>
            <a:off x="7730883" y="2504254"/>
            <a:ext cx="887025" cy="943308"/>
          </a:xfrm>
        </p:spPr>
        <p:txBody>
          <a:bodyPr anchor="b"/>
          <a:lstStyle>
            <a:lvl1pPr algn="l">
              <a:lnSpc>
                <a:spcPct val="100000"/>
              </a:lnSpc>
              <a:spcAft>
                <a:spcPts val="600"/>
              </a:spcAft>
              <a:defRPr sz="2800">
                <a:solidFill>
                  <a:schemeClr val="bg1"/>
                </a:solidFill>
              </a:defRPr>
            </a:lvl1pPr>
          </a:lstStyle>
          <a:p>
            <a:pPr lvl="0"/>
            <a:r>
              <a:rPr lang="en-US" dirty="0"/>
              <a:t># or icon</a:t>
            </a:r>
          </a:p>
        </p:txBody>
      </p:sp>
      <p:sp>
        <p:nvSpPr>
          <p:cNvPr id="25" name="Text Placeholder 10">
            <a:extLst>
              <a:ext uri="{FF2B5EF4-FFF2-40B4-BE49-F238E27FC236}">
                <a16:creationId xmlns:a16="http://schemas.microsoft.com/office/drawing/2014/main" id="{F83A1680-0F9B-AB49-93BC-6765ABC3BF6F}"/>
              </a:ext>
            </a:extLst>
          </p:cNvPr>
          <p:cNvSpPr>
            <a:spLocks noGrp="1"/>
          </p:cNvSpPr>
          <p:nvPr>
            <p:ph type="body" sz="quarter" idx="23" hasCustomPrompt="1"/>
          </p:nvPr>
        </p:nvSpPr>
        <p:spPr>
          <a:xfrm>
            <a:off x="7730883" y="3756451"/>
            <a:ext cx="1904436" cy="286603"/>
          </a:xfrm>
        </p:spPr>
        <p:txBody>
          <a:bodyPr/>
          <a:lstStyle>
            <a:lvl1pPr>
              <a:defRPr sz="1400" b="1" i="0">
                <a:solidFill>
                  <a:schemeClr val="accent3"/>
                </a:solidFill>
                <a:latin typeface="Avenir Medium" panose="02000503020000020003" pitchFamily="2" charset="0"/>
              </a:defRPr>
            </a:lvl1pPr>
          </a:lstStyle>
          <a:p>
            <a:pPr lvl="0"/>
            <a:r>
              <a:rPr lang="en-US" dirty="0"/>
              <a:t>Header</a:t>
            </a:r>
          </a:p>
        </p:txBody>
      </p:sp>
      <p:sp>
        <p:nvSpPr>
          <p:cNvPr id="22" name="Picture Placeholder 8">
            <a:extLst>
              <a:ext uri="{FF2B5EF4-FFF2-40B4-BE49-F238E27FC236}">
                <a16:creationId xmlns:a16="http://schemas.microsoft.com/office/drawing/2014/main" id="{39F6596F-7F67-F848-8539-A680F90C983D}"/>
              </a:ext>
            </a:extLst>
          </p:cNvPr>
          <p:cNvSpPr>
            <a:spLocks noGrp="1"/>
          </p:cNvSpPr>
          <p:nvPr>
            <p:ph type="pic" sz="quarter" idx="28"/>
          </p:nvPr>
        </p:nvSpPr>
        <p:spPr>
          <a:xfrm>
            <a:off x="4597807" y="3756451"/>
            <a:ext cx="2920185" cy="2494224"/>
          </a:xfrm>
        </p:spPr>
        <p:txBody>
          <a:bodyPr/>
          <a:lstStyle/>
          <a:p>
            <a:endParaRPr lang="en-US" dirty="0"/>
          </a:p>
        </p:txBody>
      </p:sp>
      <p:sp>
        <p:nvSpPr>
          <p:cNvPr id="30" name="Text Placeholder 10">
            <a:extLst>
              <a:ext uri="{FF2B5EF4-FFF2-40B4-BE49-F238E27FC236}">
                <a16:creationId xmlns:a16="http://schemas.microsoft.com/office/drawing/2014/main" id="{E99278BF-88AA-7446-99A4-B84F91ABAA0D}"/>
              </a:ext>
            </a:extLst>
          </p:cNvPr>
          <p:cNvSpPr>
            <a:spLocks noGrp="1"/>
          </p:cNvSpPr>
          <p:nvPr>
            <p:ph type="body" sz="quarter" idx="29"/>
          </p:nvPr>
        </p:nvSpPr>
        <p:spPr>
          <a:xfrm>
            <a:off x="9873582" y="4097643"/>
            <a:ext cx="1904436" cy="1702655"/>
          </a:xfrm>
        </p:spPr>
        <p:txBody>
          <a:bodyPr/>
          <a:lstStyle>
            <a:lvl1pPr>
              <a:defRPr sz="1400">
                <a:solidFill>
                  <a:schemeClr val="bg1"/>
                </a:solidFill>
              </a:defRPr>
            </a:lvl1pPr>
          </a:lstStyle>
          <a:p>
            <a:pPr lvl="0"/>
            <a:r>
              <a:rPr lang="en-US" dirty="0"/>
              <a:t>Click to edit Master text styles</a:t>
            </a:r>
          </a:p>
        </p:txBody>
      </p:sp>
      <p:sp>
        <p:nvSpPr>
          <p:cNvPr id="31" name="Text Placeholder 10">
            <a:extLst>
              <a:ext uri="{FF2B5EF4-FFF2-40B4-BE49-F238E27FC236}">
                <a16:creationId xmlns:a16="http://schemas.microsoft.com/office/drawing/2014/main" id="{F78CBFAF-9D7E-FB4F-A54B-0F05CB4C7A59}"/>
              </a:ext>
            </a:extLst>
          </p:cNvPr>
          <p:cNvSpPr>
            <a:spLocks noGrp="1"/>
          </p:cNvSpPr>
          <p:nvPr>
            <p:ph type="body" sz="quarter" idx="30" hasCustomPrompt="1"/>
          </p:nvPr>
        </p:nvSpPr>
        <p:spPr>
          <a:xfrm>
            <a:off x="9873582" y="3756451"/>
            <a:ext cx="1904436" cy="286603"/>
          </a:xfrm>
        </p:spPr>
        <p:txBody>
          <a:bodyPr/>
          <a:lstStyle>
            <a:lvl1pPr>
              <a:defRPr sz="1400" b="1" i="0">
                <a:solidFill>
                  <a:schemeClr val="accent3"/>
                </a:solidFill>
                <a:latin typeface="Avenir Medium" panose="02000503020000020003" pitchFamily="2" charset="0"/>
              </a:defRPr>
            </a:lvl1pPr>
          </a:lstStyle>
          <a:p>
            <a:pPr lvl="0"/>
            <a:r>
              <a:rPr lang="en-US" dirty="0"/>
              <a:t>Header</a:t>
            </a:r>
          </a:p>
        </p:txBody>
      </p:sp>
      <p:cxnSp>
        <p:nvCxnSpPr>
          <p:cNvPr id="6" name="Straight Connector 5">
            <a:extLst>
              <a:ext uri="{FF2B5EF4-FFF2-40B4-BE49-F238E27FC236}">
                <a16:creationId xmlns:a16="http://schemas.microsoft.com/office/drawing/2014/main" id="{BD61DA80-9B86-2342-8706-D8545A030C5F}"/>
              </a:ext>
            </a:extLst>
          </p:cNvPr>
          <p:cNvCxnSpPr/>
          <p:nvPr userDrawn="1"/>
        </p:nvCxnSpPr>
        <p:spPr>
          <a:xfrm>
            <a:off x="7730883" y="3603010"/>
            <a:ext cx="190443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E6A759-0502-6240-94D6-BADB38D0D8AC}"/>
              </a:ext>
            </a:extLst>
          </p:cNvPr>
          <p:cNvCxnSpPr/>
          <p:nvPr userDrawn="1"/>
        </p:nvCxnSpPr>
        <p:spPr>
          <a:xfrm>
            <a:off x="9873582" y="3603010"/>
            <a:ext cx="190443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7785C735-C384-8149-A5D8-53005EB1E028}"/>
              </a:ext>
            </a:extLst>
          </p:cNvPr>
          <p:cNvSpPr>
            <a:spLocks noGrp="1"/>
          </p:cNvSpPr>
          <p:nvPr>
            <p:ph type="body" sz="quarter" idx="31" hasCustomPrompt="1"/>
          </p:nvPr>
        </p:nvSpPr>
        <p:spPr>
          <a:xfrm>
            <a:off x="9859934" y="2504254"/>
            <a:ext cx="887025" cy="943308"/>
          </a:xfrm>
        </p:spPr>
        <p:txBody>
          <a:bodyPr anchor="b"/>
          <a:lstStyle>
            <a:lvl1pPr algn="l">
              <a:lnSpc>
                <a:spcPct val="100000"/>
              </a:lnSpc>
              <a:spcAft>
                <a:spcPts val="600"/>
              </a:spcAft>
              <a:defRPr sz="2800">
                <a:solidFill>
                  <a:schemeClr val="bg1"/>
                </a:solidFill>
              </a:defRPr>
            </a:lvl1pPr>
          </a:lstStyle>
          <a:p>
            <a:pPr lvl="0"/>
            <a:r>
              <a:rPr lang="en-US" dirty="0"/>
              <a:t># or icon</a:t>
            </a:r>
          </a:p>
        </p:txBody>
      </p:sp>
      <p:sp>
        <p:nvSpPr>
          <p:cNvPr id="21" name="Title Placeholder 1">
            <a:extLst>
              <a:ext uri="{FF2B5EF4-FFF2-40B4-BE49-F238E27FC236}">
                <a16:creationId xmlns:a16="http://schemas.microsoft.com/office/drawing/2014/main" id="{6303EE92-3EEA-D545-9F6D-E1507807AFF8}"/>
              </a:ext>
            </a:extLst>
          </p:cNvPr>
          <p:cNvSpPr>
            <a:spLocks noGrp="1"/>
          </p:cNvSpPr>
          <p:nvPr>
            <p:ph type="title" hasCustomPrompt="1"/>
          </p:nvPr>
        </p:nvSpPr>
        <p:spPr>
          <a:xfrm>
            <a:off x="622931" y="1522808"/>
            <a:ext cx="3761985" cy="1042971"/>
          </a:xfrm>
          <a:prstGeom prst="rect">
            <a:avLst/>
          </a:prstGeom>
        </p:spPr>
        <p:txBody>
          <a:bodyPr vert="horz" lIns="0" tIns="0" rIns="0" bIns="0" rtlCol="0" anchor="t" anchorCtr="0">
            <a:noAutofit/>
          </a:bodyPr>
          <a:lstStyle/>
          <a:p>
            <a:r>
              <a:rPr lang="en-US" dirty="0"/>
              <a:t>Click to edit master title slide</a:t>
            </a:r>
          </a:p>
        </p:txBody>
      </p:sp>
      <p:sp>
        <p:nvSpPr>
          <p:cNvPr id="27" name="Text Placeholder 2">
            <a:extLst>
              <a:ext uri="{FF2B5EF4-FFF2-40B4-BE49-F238E27FC236}">
                <a16:creationId xmlns:a16="http://schemas.microsoft.com/office/drawing/2014/main" id="{3DE40C10-2F19-344C-A3D6-ED7FC3845AA2}"/>
              </a:ext>
            </a:extLst>
          </p:cNvPr>
          <p:cNvSpPr>
            <a:spLocks noGrp="1"/>
          </p:cNvSpPr>
          <p:nvPr>
            <p:ph type="body" sz="quarter" idx="11"/>
          </p:nvPr>
        </p:nvSpPr>
        <p:spPr>
          <a:xfrm>
            <a:off x="609599" y="4221458"/>
            <a:ext cx="3761985" cy="202921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2">
            <a:extLst>
              <a:ext uri="{FF2B5EF4-FFF2-40B4-BE49-F238E27FC236}">
                <a16:creationId xmlns:a16="http://schemas.microsoft.com/office/drawing/2014/main" id="{4B6EAB9C-48D4-6E4C-B06E-756D09685F61}"/>
              </a:ext>
            </a:extLst>
          </p:cNvPr>
          <p:cNvSpPr>
            <a:spLocks noGrp="1"/>
          </p:cNvSpPr>
          <p:nvPr>
            <p:ph type="body" sz="quarter" idx="27" hasCustomPrompt="1"/>
          </p:nvPr>
        </p:nvSpPr>
        <p:spPr>
          <a:xfrm>
            <a:off x="609599" y="3756451"/>
            <a:ext cx="3761985" cy="300251"/>
          </a:xfrm>
        </p:spPr>
        <p:txBody>
          <a:bodyPr/>
          <a:lstStyle>
            <a:lvl1pPr>
              <a:lnSpc>
                <a:spcPct val="100000"/>
              </a:lnSpc>
              <a:defRPr b="1" i="0">
                <a:solidFill>
                  <a:schemeClr val="accent1"/>
                </a:solidFill>
                <a:latin typeface="Avenir Medium" panose="02000503020000020003" pitchFamily="2"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Subhead</a:t>
            </a:r>
          </a:p>
        </p:txBody>
      </p:sp>
      <p:sp>
        <p:nvSpPr>
          <p:cNvPr id="37" name="TextBox 36">
            <a:extLst>
              <a:ext uri="{FF2B5EF4-FFF2-40B4-BE49-F238E27FC236}">
                <a16:creationId xmlns:a16="http://schemas.microsoft.com/office/drawing/2014/main" id="{7829CDFA-A968-6D46-A853-5DCB20EB2100}"/>
              </a:ext>
            </a:extLst>
          </p:cNvPr>
          <p:cNvSpPr txBox="1"/>
          <p:nvPr userDrawn="1"/>
        </p:nvSpPr>
        <p:spPr>
          <a:xfrm>
            <a:off x="11256328" y="6405794"/>
            <a:ext cx="519112" cy="338554"/>
          </a:xfrm>
          <a:prstGeom prst="rect">
            <a:avLst/>
          </a:prstGeom>
          <a:noFill/>
        </p:spPr>
        <p:txBody>
          <a:bodyPr wrap="square" tIns="91440" rIns="0" bIns="91440" rtlCol="0" anchor="ctr">
            <a:spAutoFit/>
          </a:bodyPr>
          <a:lstStyle/>
          <a:p>
            <a:pPr algn="r"/>
            <a:r>
              <a:rPr lang="en-US" sz="1000" b="0" i="0" dirty="0">
                <a:solidFill>
                  <a:schemeClr val="accent3"/>
                </a:solidFill>
                <a:latin typeface="Avenir Book" panose="02000503020000020003" pitchFamily="2" charset="0"/>
              </a:rPr>
              <a:t>| </a:t>
            </a:r>
            <a:r>
              <a:rPr lang="en-US" sz="1000" b="0" i="0" dirty="0">
                <a:solidFill>
                  <a:schemeClr val="bg1"/>
                </a:solidFill>
                <a:latin typeface="Avenir Book" panose="02000503020000020003" pitchFamily="2" charset="0"/>
              </a:rPr>
              <a:t>  </a:t>
            </a:r>
            <a:fld id="{FC30D1A9-19FB-C741-91B2-601A0BCF3E3C}" type="slidenum">
              <a:rPr lang="en-US" sz="1000" b="0" i="0" smtClean="0">
                <a:solidFill>
                  <a:schemeClr val="bg1"/>
                </a:solidFill>
                <a:latin typeface="Avenir Book" panose="02000503020000020003" pitchFamily="2" charset="0"/>
              </a:rPr>
              <a:pPr algn="r"/>
              <a:t>‹#›</a:t>
            </a:fld>
            <a:endParaRPr lang="en-US" sz="1000" b="0" i="0" dirty="0">
              <a:solidFill>
                <a:schemeClr val="bg1"/>
              </a:solidFill>
              <a:latin typeface="Avenir Book" panose="02000503020000020003" pitchFamily="2" charset="0"/>
            </a:endParaRPr>
          </a:p>
        </p:txBody>
      </p:sp>
      <p:sp>
        <p:nvSpPr>
          <p:cNvPr id="38" name="TextBox 37">
            <a:extLst>
              <a:ext uri="{FF2B5EF4-FFF2-40B4-BE49-F238E27FC236}">
                <a16:creationId xmlns:a16="http://schemas.microsoft.com/office/drawing/2014/main" id="{DCDE9319-C971-0444-907F-F81E78053B27}"/>
              </a:ext>
            </a:extLst>
          </p:cNvPr>
          <p:cNvSpPr txBox="1"/>
          <p:nvPr userDrawn="1"/>
        </p:nvSpPr>
        <p:spPr>
          <a:xfrm>
            <a:off x="8331200" y="6405794"/>
            <a:ext cx="2925128" cy="338554"/>
          </a:xfrm>
          <a:prstGeom prst="rect">
            <a:avLst/>
          </a:prstGeom>
          <a:noFill/>
        </p:spPr>
        <p:txBody>
          <a:bodyPr wrap="square" tIns="91440" rIns="0" bIns="91440" rtlCol="0" anchor="ctr">
            <a:spAutoFit/>
          </a:bodyPr>
          <a:lstStyle/>
          <a:p>
            <a:pPr algn="r"/>
            <a:r>
              <a:rPr lang="en-US" sz="1000" b="0" i="0" dirty="0">
                <a:solidFill>
                  <a:schemeClr val="bg1"/>
                </a:solidFill>
                <a:latin typeface="Avenir" panose="02000503020000020003" pitchFamily="2" charset="0"/>
              </a:rPr>
              <a:t>Sentinel Initiative</a:t>
            </a:r>
          </a:p>
        </p:txBody>
      </p:sp>
      <p:sp>
        <p:nvSpPr>
          <p:cNvPr id="20" name="Text Placeholder 2">
            <a:extLst>
              <a:ext uri="{FF2B5EF4-FFF2-40B4-BE49-F238E27FC236}">
                <a16:creationId xmlns:a16="http://schemas.microsoft.com/office/drawing/2014/main" id="{B578D08C-1297-1D43-87D3-9EC174DD1196}"/>
              </a:ext>
            </a:extLst>
          </p:cNvPr>
          <p:cNvSpPr>
            <a:spLocks noGrp="1"/>
          </p:cNvSpPr>
          <p:nvPr>
            <p:ph type="body" sz="quarter" idx="19" hasCustomPrompt="1"/>
          </p:nvPr>
        </p:nvSpPr>
        <p:spPr>
          <a:xfrm>
            <a:off x="609598" y="1132232"/>
            <a:ext cx="3775317" cy="225820"/>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26" name="Text Placeholder 4">
            <a:extLst>
              <a:ext uri="{FF2B5EF4-FFF2-40B4-BE49-F238E27FC236}">
                <a16:creationId xmlns:a16="http://schemas.microsoft.com/office/drawing/2014/main" id="{20908A3A-04A4-544E-B1AC-5DCDC1737F2E}"/>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16630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6E1854-F4EF-4241-876F-44BC9D630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836" y="-65881"/>
            <a:ext cx="12399818" cy="6975904"/>
          </a:xfrm>
          <a:prstGeom prst="rect">
            <a:avLst/>
          </a:prstGeom>
        </p:spPr>
      </p:pic>
      <p:sp>
        <p:nvSpPr>
          <p:cNvPr id="13" name="Rectangle 12">
            <a:extLst>
              <a:ext uri="{FF2B5EF4-FFF2-40B4-BE49-F238E27FC236}">
                <a16:creationId xmlns:a16="http://schemas.microsoft.com/office/drawing/2014/main" id="{CD372116-658A-074D-8D31-C4A2B09F1706}"/>
              </a:ext>
            </a:extLst>
          </p:cNvPr>
          <p:cNvSpPr/>
          <p:nvPr userDrawn="1"/>
        </p:nvSpPr>
        <p:spPr>
          <a:xfrm>
            <a:off x="-110836" y="-65880"/>
            <a:ext cx="12399818" cy="6975903"/>
          </a:xfrm>
          <a:prstGeom prst="rect">
            <a:avLst/>
          </a:prstGeom>
          <a:gradFill flip="none" rotWithShape="1">
            <a:gsLst>
              <a:gs pos="3000">
                <a:schemeClr val="accent1"/>
              </a:gs>
              <a:gs pos="97000">
                <a:srgbClr val="4757A0">
                  <a:alpha val="5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5" name="Text Placeholder 10">
            <a:extLst>
              <a:ext uri="{FF2B5EF4-FFF2-40B4-BE49-F238E27FC236}">
                <a16:creationId xmlns:a16="http://schemas.microsoft.com/office/drawing/2014/main" id="{949C1B03-3117-EE4B-96DD-E3A0B6A7E409}"/>
              </a:ext>
            </a:extLst>
          </p:cNvPr>
          <p:cNvSpPr>
            <a:spLocks noGrp="1"/>
          </p:cNvSpPr>
          <p:nvPr>
            <p:ph type="body" sz="quarter" idx="10" hasCustomPrompt="1"/>
          </p:nvPr>
        </p:nvSpPr>
        <p:spPr>
          <a:xfrm>
            <a:off x="576072" y="2468354"/>
            <a:ext cx="9583928" cy="1939521"/>
          </a:xfrm>
        </p:spPr>
        <p:txBody>
          <a:bodyPr anchor="t" anchorCtr="0"/>
          <a:lstStyle>
            <a:lvl1pPr marL="420624" indent="-420624">
              <a:lnSpc>
                <a:spcPts val="4500"/>
              </a:lnSpc>
              <a:spcAft>
                <a:spcPts val="0"/>
              </a:spcAft>
              <a:buNone/>
              <a:defRPr sz="4000" b="1" i="0" kern="400" baseline="0">
                <a:solidFill>
                  <a:schemeClr val="bg1"/>
                </a:solidFill>
                <a:latin typeface="Avenir Black" panose="02000503020000020003" pitchFamily="2" charset="0"/>
              </a:defRPr>
            </a:lvl1pPr>
            <a:lvl2pPr marL="274320" indent="0">
              <a:lnSpc>
                <a:spcPts val="3600"/>
              </a:lnSpc>
              <a:spcBef>
                <a:spcPts val="0"/>
              </a:spcBef>
              <a:spcAft>
                <a:spcPts val="0"/>
              </a:spcAft>
              <a:buNone/>
              <a:defRPr sz="3200">
                <a:solidFill>
                  <a:schemeClr val="bg1"/>
                </a:solidFill>
                <a:latin typeface="Arial Black" panose="020B0A04020102020204" pitchFamily="34" charset="0"/>
              </a:defRPr>
            </a:lvl2pPr>
            <a:lvl3pPr marL="548640" indent="0">
              <a:lnSpc>
                <a:spcPts val="3600"/>
              </a:lnSpc>
              <a:spcAft>
                <a:spcPts val="0"/>
              </a:spcAft>
              <a:buNone/>
              <a:defRPr sz="3200">
                <a:solidFill>
                  <a:schemeClr val="bg1"/>
                </a:solidFill>
                <a:latin typeface="Arial Black" panose="020B0A04020102020204" pitchFamily="34" charset="0"/>
              </a:defRPr>
            </a:lvl3pPr>
            <a:lvl4pPr marL="822960" indent="0">
              <a:buNone/>
              <a:defRPr/>
            </a:lvl4pPr>
            <a:lvl5pPr marL="1097280" indent="0">
              <a:buNone/>
              <a:defRPr/>
            </a:lvl5pPr>
          </a:lstStyle>
          <a:p>
            <a:pPr lvl="0"/>
            <a:r>
              <a:rPr lang="en-US" dirty="0"/>
              <a:t>“ Click here to enter quote text. Enter a space after the quote mark and the text will indent automatically.”</a:t>
            </a:r>
          </a:p>
        </p:txBody>
      </p:sp>
      <p:sp>
        <p:nvSpPr>
          <p:cNvPr id="6" name="Text Placeholder 12">
            <a:extLst>
              <a:ext uri="{FF2B5EF4-FFF2-40B4-BE49-F238E27FC236}">
                <a16:creationId xmlns:a16="http://schemas.microsoft.com/office/drawing/2014/main" id="{A988443B-D23B-7044-9BD2-ABACB8A1DF2C}"/>
              </a:ext>
            </a:extLst>
          </p:cNvPr>
          <p:cNvSpPr>
            <a:spLocks noGrp="1"/>
          </p:cNvSpPr>
          <p:nvPr>
            <p:ph type="body" sz="quarter" idx="11" hasCustomPrompt="1"/>
          </p:nvPr>
        </p:nvSpPr>
        <p:spPr>
          <a:xfrm>
            <a:off x="996696" y="4657386"/>
            <a:ext cx="9163304" cy="274320"/>
          </a:xfrm>
        </p:spPr>
        <p:txBody>
          <a:bodyPr/>
          <a:lstStyle>
            <a:lvl1pPr marL="0" indent="0">
              <a:lnSpc>
                <a:spcPct val="100000"/>
              </a:lnSpc>
              <a:spcAft>
                <a:spcPts val="0"/>
              </a:spcAft>
              <a:buNone/>
              <a:defRPr sz="1400" b="0" i="0" kern="400" spc="80" baseline="0">
                <a:solidFill>
                  <a:schemeClr val="bg1"/>
                </a:solidFill>
                <a:latin typeface="Avenir Book" panose="02000503020000020003" pitchFamily="2" charset="0"/>
              </a:defRPr>
            </a:lvl1pPr>
          </a:lstStyle>
          <a:p>
            <a:pPr lvl="0"/>
            <a:r>
              <a:rPr lang="en-US" dirty="0"/>
              <a:t>ENTER FIRSTNAME LASTNAME  |  COMPANY</a:t>
            </a:r>
          </a:p>
        </p:txBody>
      </p:sp>
      <p:cxnSp>
        <p:nvCxnSpPr>
          <p:cNvPr id="8" name="Straight Connector 7">
            <a:extLst>
              <a:ext uri="{FF2B5EF4-FFF2-40B4-BE49-F238E27FC236}">
                <a16:creationId xmlns:a16="http://schemas.microsoft.com/office/drawing/2014/main" id="{F6639C4A-2ECC-FB46-A903-53138221ABC4}"/>
              </a:ext>
            </a:extLst>
          </p:cNvPr>
          <p:cNvCxnSpPr>
            <a:cxnSpLocks/>
          </p:cNvCxnSpPr>
          <p:nvPr userDrawn="1"/>
        </p:nvCxnSpPr>
        <p:spPr>
          <a:xfrm>
            <a:off x="996696" y="2105699"/>
            <a:ext cx="2127504"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1BAC759-E132-4E4A-B368-4D69BB9AE815}"/>
              </a:ext>
            </a:extLst>
          </p:cNvPr>
          <p:cNvSpPr txBox="1"/>
          <p:nvPr userDrawn="1"/>
        </p:nvSpPr>
        <p:spPr>
          <a:xfrm>
            <a:off x="11256328" y="6405794"/>
            <a:ext cx="519112" cy="338554"/>
          </a:xfrm>
          <a:prstGeom prst="rect">
            <a:avLst/>
          </a:prstGeom>
          <a:noFill/>
        </p:spPr>
        <p:txBody>
          <a:bodyPr wrap="square" tIns="91440" rIns="0" bIns="91440" rtlCol="0" anchor="ctr">
            <a:spAutoFit/>
          </a:bodyPr>
          <a:lstStyle/>
          <a:p>
            <a:pPr algn="r"/>
            <a:r>
              <a:rPr lang="en-US" sz="1000" b="0" i="0" dirty="0">
                <a:solidFill>
                  <a:schemeClr val="accent3"/>
                </a:solidFill>
                <a:latin typeface="Avenir Book" panose="02000503020000020003" pitchFamily="2" charset="0"/>
              </a:rPr>
              <a:t>| </a:t>
            </a:r>
            <a:r>
              <a:rPr lang="en-US" sz="1000" b="0" i="0" dirty="0">
                <a:latin typeface="Avenir Book" panose="02000503020000020003" pitchFamily="2" charset="0"/>
              </a:rPr>
              <a:t>  </a:t>
            </a:r>
            <a:fld id="{FC30D1A9-19FB-C741-91B2-601A0BCF3E3C}" type="slidenum">
              <a:rPr lang="en-US" sz="1000" b="0" i="0" smtClean="0">
                <a:solidFill>
                  <a:schemeClr val="bg1"/>
                </a:solidFill>
                <a:latin typeface="Avenir Book" panose="02000503020000020003" pitchFamily="2" charset="0"/>
              </a:rPr>
              <a:pPr algn="r"/>
              <a:t>‹#›</a:t>
            </a:fld>
            <a:endParaRPr lang="en-US" sz="1000" b="0" i="0" dirty="0">
              <a:solidFill>
                <a:schemeClr val="bg1"/>
              </a:solidFill>
              <a:latin typeface="Avenir Book" panose="02000503020000020003" pitchFamily="2" charset="0"/>
            </a:endParaRPr>
          </a:p>
        </p:txBody>
      </p:sp>
      <p:sp>
        <p:nvSpPr>
          <p:cNvPr id="10" name="TextBox 9">
            <a:extLst>
              <a:ext uri="{FF2B5EF4-FFF2-40B4-BE49-F238E27FC236}">
                <a16:creationId xmlns:a16="http://schemas.microsoft.com/office/drawing/2014/main" id="{E5F90FB0-F5D1-6E44-ABC1-B7CF89149B08}"/>
              </a:ext>
            </a:extLst>
          </p:cNvPr>
          <p:cNvSpPr txBox="1"/>
          <p:nvPr userDrawn="1"/>
        </p:nvSpPr>
        <p:spPr>
          <a:xfrm>
            <a:off x="8331200" y="6405794"/>
            <a:ext cx="2925128" cy="338554"/>
          </a:xfrm>
          <a:prstGeom prst="rect">
            <a:avLst/>
          </a:prstGeom>
          <a:noFill/>
        </p:spPr>
        <p:txBody>
          <a:bodyPr wrap="square" tIns="91440" rIns="0" bIns="91440" rtlCol="0" anchor="ctr">
            <a:spAutoFit/>
          </a:bodyPr>
          <a:lstStyle/>
          <a:p>
            <a:pPr algn="r"/>
            <a:r>
              <a:rPr lang="en-US" sz="1000" b="0" i="0" dirty="0">
                <a:solidFill>
                  <a:schemeClr val="bg1"/>
                </a:solidFill>
                <a:latin typeface="Avenir" panose="02000503020000020003" pitchFamily="2" charset="0"/>
              </a:rPr>
              <a:t>Sentinel Initiative</a:t>
            </a:r>
          </a:p>
        </p:txBody>
      </p:sp>
    </p:spTree>
    <p:extLst>
      <p:ext uri="{BB962C8B-B14F-4D97-AF65-F5344CB8AC3E}">
        <p14:creationId xmlns:p14="http://schemas.microsoft.com/office/powerpoint/2010/main" val="343042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6E1854-F4EF-4241-876F-44BC9D630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836" y="-58383"/>
            <a:ext cx="12399818" cy="6960908"/>
          </a:xfrm>
          <a:prstGeom prst="rect">
            <a:avLst/>
          </a:prstGeom>
        </p:spPr>
      </p:pic>
      <p:sp>
        <p:nvSpPr>
          <p:cNvPr id="13" name="Rectangle 12">
            <a:extLst>
              <a:ext uri="{FF2B5EF4-FFF2-40B4-BE49-F238E27FC236}">
                <a16:creationId xmlns:a16="http://schemas.microsoft.com/office/drawing/2014/main" id="{CD372116-658A-074D-8D31-C4A2B09F1706}"/>
              </a:ext>
            </a:extLst>
          </p:cNvPr>
          <p:cNvSpPr/>
          <p:nvPr userDrawn="1"/>
        </p:nvSpPr>
        <p:spPr>
          <a:xfrm>
            <a:off x="-110836" y="-58909"/>
            <a:ext cx="12399818" cy="6961434"/>
          </a:xfrm>
          <a:prstGeom prst="rect">
            <a:avLst/>
          </a:prstGeom>
          <a:gradFill flip="none" rotWithShape="1">
            <a:gsLst>
              <a:gs pos="3000">
                <a:schemeClr val="accent1"/>
              </a:gs>
              <a:gs pos="97000">
                <a:srgbClr val="4757A0">
                  <a:alpha val="31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6639C4A-2ECC-FB46-A903-53138221ABC4}"/>
              </a:ext>
            </a:extLst>
          </p:cNvPr>
          <p:cNvCxnSpPr>
            <a:cxnSpLocks/>
          </p:cNvCxnSpPr>
          <p:nvPr userDrawn="1"/>
        </p:nvCxnSpPr>
        <p:spPr>
          <a:xfrm>
            <a:off x="609600" y="5214977"/>
            <a:ext cx="6807200"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1BAC759-E132-4E4A-B368-4D69BB9AE815}"/>
              </a:ext>
            </a:extLst>
          </p:cNvPr>
          <p:cNvSpPr txBox="1"/>
          <p:nvPr userDrawn="1"/>
        </p:nvSpPr>
        <p:spPr>
          <a:xfrm>
            <a:off x="11256328" y="6405794"/>
            <a:ext cx="519112" cy="338554"/>
          </a:xfrm>
          <a:prstGeom prst="rect">
            <a:avLst/>
          </a:prstGeom>
          <a:noFill/>
        </p:spPr>
        <p:txBody>
          <a:bodyPr wrap="square" tIns="91440" rIns="0" bIns="91440" rtlCol="0" anchor="ctr">
            <a:spAutoFit/>
          </a:bodyPr>
          <a:lstStyle/>
          <a:p>
            <a:pPr algn="r"/>
            <a:r>
              <a:rPr lang="en-US" sz="1000" b="0" i="0" dirty="0">
                <a:solidFill>
                  <a:schemeClr val="accent3"/>
                </a:solidFill>
                <a:latin typeface="Avenir Book" panose="02000503020000020003" pitchFamily="2" charset="0"/>
              </a:rPr>
              <a:t>| </a:t>
            </a:r>
            <a:r>
              <a:rPr lang="en-US" sz="1000" b="0" i="0" dirty="0">
                <a:latin typeface="Avenir Book" panose="02000503020000020003" pitchFamily="2" charset="0"/>
              </a:rPr>
              <a:t>  </a:t>
            </a:r>
            <a:fld id="{FC30D1A9-19FB-C741-91B2-601A0BCF3E3C}" type="slidenum">
              <a:rPr lang="en-US" sz="1000" b="0" i="0" smtClean="0">
                <a:solidFill>
                  <a:schemeClr val="bg1"/>
                </a:solidFill>
                <a:latin typeface="Avenir Book" panose="02000503020000020003" pitchFamily="2" charset="0"/>
              </a:rPr>
              <a:pPr algn="r"/>
              <a:t>‹#›</a:t>
            </a:fld>
            <a:endParaRPr lang="en-US" sz="1000" b="0" i="0" dirty="0">
              <a:solidFill>
                <a:schemeClr val="bg1"/>
              </a:solidFill>
              <a:latin typeface="Avenir Book" panose="02000503020000020003" pitchFamily="2" charset="0"/>
            </a:endParaRPr>
          </a:p>
        </p:txBody>
      </p:sp>
      <p:sp>
        <p:nvSpPr>
          <p:cNvPr id="10" name="TextBox 9">
            <a:extLst>
              <a:ext uri="{FF2B5EF4-FFF2-40B4-BE49-F238E27FC236}">
                <a16:creationId xmlns:a16="http://schemas.microsoft.com/office/drawing/2014/main" id="{E5F90FB0-F5D1-6E44-ABC1-B7CF89149B08}"/>
              </a:ext>
            </a:extLst>
          </p:cNvPr>
          <p:cNvSpPr txBox="1"/>
          <p:nvPr userDrawn="1"/>
        </p:nvSpPr>
        <p:spPr>
          <a:xfrm>
            <a:off x="8331200" y="6405794"/>
            <a:ext cx="2925128" cy="338554"/>
          </a:xfrm>
          <a:prstGeom prst="rect">
            <a:avLst/>
          </a:prstGeom>
          <a:noFill/>
        </p:spPr>
        <p:txBody>
          <a:bodyPr wrap="square" tIns="91440" rIns="0" bIns="91440" rtlCol="0" anchor="ctr">
            <a:spAutoFit/>
          </a:bodyPr>
          <a:lstStyle/>
          <a:p>
            <a:pPr algn="r"/>
            <a:r>
              <a:rPr lang="en-US" sz="1000" b="0" i="0" dirty="0">
                <a:solidFill>
                  <a:schemeClr val="bg1"/>
                </a:solidFill>
                <a:latin typeface="Avenir" panose="02000503020000020003" pitchFamily="2" charset="0"/>
              </a:rPr>
              <a:t>Sentinel Initiative</a:t>
            </a:r>
          </a:p>
        </p:txBody>
      </p:sp>
      <p:sp>
        <p:nvSpPr>
          <p:cNvPr id="3" name="Text Placeholder 2">
            <a:extLst>
              <a:ext uri="{FF2B5EF4-FFF2-40B4-BE49-F238E27FC236}">
                <a16:creationId xmlns:a16="http://schemas.microsoft.com/office/drawing/2014/main" id="{32884D6A-BDD6-BA4D-B618-0B3093B7A56D}"/>
              </a:ext>
            </a:extLst>
          </p:cNvPr>
          <p:cNvSpPr>
            <a:spLocks noGrp="1"/>
          </p:cNvSpPr>
          <p:nvPr>
            <p:ph type="body" sz="quarter" idx="10" hasCustomPrompt="1"/>
          </p:nvPr>
        </p:nvSpPr>
        <p:spPr>
          <a:xfrm>
            <a:off x="609600" y="2164082"/>
            <a:ext cx="6807200" cy="3050895"/>
          </a:xfrm>
        </p:spPr>
        <p:txBody>
          <a:bodyPr anchor="b"/>
          <a:lstStyle>
            <a:lvl1pPr>
              <a:defRPr sz="6000" b="1" i="0">
                <a:solidFill>
                  <a:schemeClr val="bg1"/>
                </a:solidFill>
                <a:latin typeface="Avenir Black" panose="02000503020000020003" pitchFamily="2" charset="0"/>
              </a:defRPr>
            </a:lvl1pPr>
          </a:lstStyle>
          <a:p>
            <a:pPr lvl="0"/>
            <a:r>
              <a:rPr lang="en-US" dirty="0"/>
              <a:t>Click to add text</a:t>
            </a:r>
          </a:p>
        </p:txBody>
      </p:sp>
      <p:sp>
        <p:nvSpPr>
          <p:cNvPr id="14" name="Text Placeholder 10">
            <a:extLst>
              <a:ext uri="{FF2B5EF4-FFF2-40B4-BE49-F238E27FC236}">
                <a16:creationId xmlns:a16="http://schemas.microsoft.com/office/drawing/2014/main" id="{B0603784-93EC-DE4E-B724-BFEDA5B58CF2}"/>
              </a:ext>
            </a:extLst>
          </p:cNvPr>
          <p:cNvSpPr>
            <a:spLocks noGrp="1"/>
          </p:cNvSpPr>
          <p:nvPr>
            <p:ph type="body" sz="quarter" idx="21"/>
          </p:nvPr>
        </p:nvSpPr>
        <p:spPr>
          <a:xfrm>
            <a:off x="609600" y="5406044"/>
            <a:ext cx="6807200" cy="831273"/>
          </a:xfrm>
        </p:spPr>
        <p:txBody>
          <a:bodyPr/>
          <a:lstStyle>
            <a:lvl1pPr>
              <a:defRPr sz="1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30849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DA49-3E9D-C045-84A1-E93D6F6DF53B}"/>
              </a:ext>
            </a:extLst>
          </p:cNvPr>
          <p:cNvSpPr>
            <a:spLocks noGrp="1"/>
          </p:cNvSpPr>
          <p:nvPr>
            <p:ph type="title" hasCustomPrompt="1"/>
          </p:nvPr>
        </p:nvSpPr>
        <p:spPr>
          <a:xfrm>
            <a:off x="381000" y="1767840"/>
            <a:ext cx="11391900" cy="1793240"/>
          </a:xfrm>
        </p:spPr>
        <p:txBody>
          <a:bodyPr anchor="b"/>
          <a:lstStyle>
            <a:lvl1pPr algn="ctr">
              <a:defRPr sz="5400">
                <a:solidFill>
                  <a:schemeClr val="tx1"/>
                </a:solidFill>
              </a:defRPr>
            </a:lvl1pPr>
          </a:lstStyle>
          <a:p>
            <a:r>
              <a:rPr lang="en-US" dirty="0"/>
              <a:t>Click to enter document header</a:t>
            </a:r>
          </a:p>
        </p:txBody>
      </p:sp>
      <p:sp>
        <p:nvSpPr>
          <p:cNvPr id="10" name="Text Placeholder 9">
            <a:extLst>
              <a:ext uri="{FF2B5EF4-FFF2-40B4-BE49-F238E27FC236}">
                <a16:creationId xmlns:a16="http://schemas.microsoft.com/office/drawing/2014/main" id="{E7F6EDBF-C49F-564E-9912-8246C2FF0B82}"/>
              </a:ext>
            </a:extLst>
          </p:cNvPr>
          <p:cNvSpPr>
            <a:spLocks noGrp="1"/>
          </p:cNvSpPr>
          <p:nvPr>
            <p:ph type="body" sz="quarter" idx="10" hasCustomPrompt="1"/>
          </p:nvPr>
        </p:nvSpPr>
        <p:spPr>
          <a:xfrm>
            <a:off x="381000" y="3640138"/>
            <a:ext cx="11391900" cy="586422"/>
          </a:xfrm>
        </p:spPr>
        <p:txBody>
          <a:bodyPr/>
          <a:lstStyle>
            <a:lvl1pPr marL="0" indent="0" algn="ctr">
              <a:buNone/>
              <a:tabLst/>
              <a:defRPr b="0" i="0">
                <a:solidFill>
                  <a:schemeClr val="accent1"/>
                </a:solidFill>
                <a:latin typeface="Avenir Medium" panose="02000503020000020003" pitchFamily="2" charset="0"/>
              </a:defRPr>
            </a:lvl1pPr>
          </a:lstStyle>
          <a:p>
            <a:r>
              <a:rPr lang="en-US" sz="1800" b="0" dirty="0"/>
              <a:t>Click to enter document subhead</a:t>
            </a:r>
          </a:p>
        </p:txBody>
      </p:sp>
      <p:sp>
        <p:nvSpPr>
          <p:cNvPr id="16" name="Rectangle 15">
            <a:extLst>
              <a:ext uri="{FF2B5EF4-FFF2-40B4-BE49-F238E27FC236}">
                <a16:creationId xmlns:a16="http://schemas.microsoft.com/office/drawing/2014/main" id="{3699FC0C-8A8E-8C49-A157-94B6246B181D}"/>
              </a:ext>
            </a:extLst>
          </p:cNvPr>
          <p:cNvSpPr/>
          <p:nvPr userDrawn="1"/>
        </p:nvSpPr>
        <p:spPr>
          <a:xfrm>
            <a:off x="9855200" y="6400800"/>
            <a:ext cx="2336800" cy="4572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7BAB694-F89C-3946-9DCD-05D04DFCA2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7216"/>
          <a:stretch/>
        </p:blipFill>
        <p:spPr>
          <a:xfrm>
            <a:off x="-110836" y="-64957"/>
            <a:ext cx="12399818" cy="1588957"/>
          </a:xfrm>
          <a:prstGeom prst="rect">
            <a:avLst/>
          </a:prstGeom>
        </p:spPr>
      </p:pic>
      <p:sp>
        <p:nvSpPr>
          <p:cNvPr id="14" name="Rectangle 13">
            <a:extLst>
              <a:ext uri="{FF2B5EF4-FFF2-40B4-BE49-F238E27FC236}">
                <a16:creationId xmlns:a16="http://schemas.microsoft.com/office/drawing/2014/main" id="{79A661B8-1F5B-E84C-8385-9429C4A19FF1}"/>
              </a:ext>
            </a:extLst>
          </p:cNvPr>
          <p:cNvSpPr/>
          <p:nvPr userDrawn="1"/>
        </p:nvSpPr>
        <p:spPr>
          <a:xfrm>
            <a:off x="-110836" y="-62346"/>
            <a:ext cx="12399818" cy="1586345"/>
          </a:xfrm>
          <a:prstGeom prst="rect">
            <a:avLst/>
          </a:prstGeom>
          <a:gradFill flip="none" rotWithShape="1">
            <a:gsLst>
              <a:gs pos="0">
                <a:schemeClr val="accent1">
                  <a:alpha val="80000"/>
                </a:schemeClr>
              </a:gs>
              <a:gs pos="96000">
                <a:srgbClr val="4757A0">
                  <a:alpha val="5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F8725040-457C-D64E-9720-85CBCD45DC6B}"/>
              </a:ext>
            </a:extLst>
          </p:cNvPr>
          <p:cNvSpPr>
            <a:spLocks noGrp="1"/>
          </p:cNvSpPr>
          <p:nvPr>
            <p:ph type="body" sz="quarter" idx="11" hasCustomPrompt="1"/>
          </p:nvPr>
        </p:nvSpPr>
        <p:spPr>
          <a:xfrm>
            <a:off x="381000" y="4974277"/>
            <a:ext cx="11391900" cy="457200"/>
          </a:xfrm>
        </p:spPr>
        <p:txBody>
          <a:bodyPr/>
          <a:lstStyle>
            <a:lvl1pPr algn="ctr">
              <a:defRPr sz="1400"/>
            </a:lvl1pPr>
          </a:lstStyle>
          <a:p>
            <a:pPr lvl="0"/>
            <a:r>
              <a:rPr lang="en-US" dirty="0"/>
              <a:t>Insert Author Affiliation</a:t>
            </a:r>
          </a:p>
        </p:txBody>
      </p:sp>
      <p:sp>
        <p:nvSpPr>
          <p:cNvPr id="19" name="Text Placeholder 3">
            <a:extLst>
              <a:ext uri="{FF2B5EF4-FFF2-40B4-BE49-F238E27FC236}">
                <a16:creationId xmlns:a16="http://schemas.microsoft.com/office/drawing/2014/main" id="{1992B828-DFCA-5D47-9972-89C8FA6B8EA0}"/>
              </a:ext>
            </a:extLst>
          </p:cNvPr>
          <p:cNvSpPr>
            <a:spLocks noGrp="1"/>
          </p:cNvSpPr>
          <p:nvPr>
            <p:ph type="body" sz="quarter" idx="12" hasCustomPrompt="1"/>
          </p:nvPr>
        </p:nvSpPr>
        <p:spPr>
          <a:xfrm>
            <a:off x="9987280" y="6461759"/>
            <a:ext cx="1785620" cy="197791"/>
          </a:xfrm>
        </p:spPr>
        <p:txBody>
          <a:bodyPr/>
          <a:lstStyle>
            <a:lvl1pPr algn="r">
              <a:defRPr sz="1200" b="0" i="0">
                <a:latin typeface="Avenir Book" panose="02000503020000020003" pitchFamily="2" charset="0"/>
              </a:defRPr>
            </a:lvl1pPr>
          </a:lstStyle>
          <a:p>
            <a:pPr algn="r"/>
            <a:r>
              <a:rPr lang="en-US" sz="1200" b="0" i="0" dirty="0">
                <a:solidFill>
                  <a:schemeClr val="bg2">
                    <a:lumMod val="50000"/>
                  </a:schemeClr>
                </a:solidFill>
                <a:latin typeface="Avenir" panose="02000503020000020003" pitchFamily="2" charset="0"/>
              </a:rPr>
              <a:t>Insert Date 00/00/00</a:t>
            </a:r>
          </a:p>
        </p:txBody>
      </p:sp>
      <p:pic>
        <p:nvPicPr>
          <p:cNvPr id="13" name="Picture 12">
            <a:extLst>
              <a:ext uri="{FF2B5EF4-FFF2-40B4-BE49-F238E27FC236}">
                <a16:creationId xmlns:a16="http://schemas.microsoft.com/office/drawing/2014/main" id="{02011D61-E5E2-2748-B1A7-84AEE642E6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 y="290219"/>
            <a:ext cx="2119498" cy="814682"/>
          </a:xfrm>
          <a:prstGeom prst="rect">
            <a:avLst/>
          </a:prstGeom>
        </p:spPr>
      </p:pic>
    </p:spTree>
    <p:extLst>
      <p:ext uri="{BB962C8B-B14F-4D97-AF65-F5344CB8AC3E}">
        <p14:creationId xmlns:p14="http://schemas.microsoft.com/office/powerpoint/2010/main" val="140764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AE8F1E2-9C47-4547-9C27-E0220C073A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907" r="57396"/>
          <a:stretch/>
        </p:blipFill>
        <p:spPr>
          <a:xfrm>
            <a:off x="-110836" y="-62346"/>
            <a:ext cx="3686956" cy="6982690"/>
          </a:xfrm>
          <a:prstGeom prst="rect">
            <a:avLst/>
          </a:prstGeom>
        </p:spPr>
      </p:pic>
      <p:sp>
        <p:nvSpPr>
          <p:cNvPr id="23" name="Rectangle 22">
            <a:extLst>
              <a:ext uri="{FF2B5EF4-FFF2-40B4-BE49-F238E27FC236}">
                <a16:creationId xmlns:a16="http://schemas.microsoft.com/office/drawing/2014/main" id="{CF90C586-7CBD-1042-9C90-33FBEEA5D031}"/>
              </a:ext>
            </a:extLst>
          </p:cNvPr>
          <p:cNvSpPr/>
          <p:nvPr userDrawn="1"/>
        </p:nvSpPr>
        <p:spPr>
          <a:xfrm>
            <a:off x="-110836" y="-62346"/>
            <a:ext cx="3686955" cy="6982691"/>
          </a:xfrm>
          <a:prstGeom prst="rect">
            <a:avLst/>
          </a:prstGeom>
          <a:gradFill flip="none" rotWithShape="1">
            <a:gsLst>
              <a:gs pos="3000">
                <a:schemeClr val="accent1"/>
              </a:gs>
              <a:gs pos="97000">
                <a:srgbClr val="4757A0">
                  <a:alpha val="5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1ACE0B6-B334-6448-BCDB-AA606FC42F4E}"/>
              </a:ext>
            </a:extLst>
          </p:cNvPr>
          <p:cNvSpPr>
            <a:spLocks noGrp="1"/>
          </p:cNvSpPr>
          <p:nvPr>
            <p:ph type="title" hasCustomPrompt="1"/>
          </p:nvPr>
        </p:nvSpPr>
        <p:spPr>
          <a:xfrm>
            <a:off x="4422530" y="1629507"/>
            <a:ext cx="6608762" cy="638433"/>
          </a:xfrm>
        </p:spPr>
        <p:txBody>
          <a:bodyPr/>
          <a:lstStyle>
            <a:lvl1pPr>
              <a:lnSpc>
                <a:spcPct val="100000"/>
              </a:lnSpc>
              <a:defRPr sz="5400"/>
            </a:lvl1pPr>
          </a:lstStyle>
          <a:p>
            <a:r>
              <a:rPr lang="en-US" dirty="0"/>
              <a:t>Enter “Thank You”</a:t>
            </a:r>
          </a:p>
        </p:txBody>
      </p:sp>
      <p:sp>
        <p:nvSpPr>
          <p:cNvPr id="13" name="Text Placeholder 12">
            <a:extLst>
              <a:ext uri="{FF2B5EF4-FFF2-40B4-BE49-F238E27FC236}">
                <a16:creationId xmlns:a16="http://schemas.microsoft.com/office/drawing/2014/main" id="{25E92CC3-61BB-1243-8A9A-A34FE077306C}"/>
              </a:ext>
            </a:extLst>
          </p:cNvPr>
          <p:cNvSpPr>
            <a:spLocks noGrp="1"/>
          </p:cNvSpPr>
          <p:nvPr>
            <p:ph type="body" sz="quarter" idx="10" hasCustomPrompt="1"/>
          </p:nvPr>
        </p:nvSpPr>
        <p:spPr>
          <a:xfrm>
            <a:off x="4422775" y="2713016"/>
            <a:ext cx="3103563" cy="232312"/>
          </a:xfrm>
        </p:spPr>
        <p:txBody>
          <a:bodyPr/>
          <a:lstStyle>
            <a:lvl1pPr>
              <a:defRPr b="1" i="0">
                <a:latin typeface="Avenir Book" panose="02000503020000020003" pitchFamily="2" charset="0"/>
              </a:defRPr>
            </a:lvl1pPr>
          </a:lstStyle>
          <a:p>
            <a:pPr lvl="0"/>
            <a:r>
              <a:rPr lang="en-US" dirty="0" err="1"/>
              <a:t>Firstname</a:t>
            </a:r>
            <a:r>
              <a:rPr lang="en-US" dirty="0"/>
              <a:t> </a:t>
            </a:r>
            <a:r>
              <a:rPr lang="en-US" dirty="0" err="1"/>
              <a:t>Lastname</a:t>
            </a:r>
            <a:endParaRPr lang="en-US" dirty="0"/>
          </a:p>
          <a:p>
            <a:pPr lvl="0"/>
            <a:endParaRPr lang="en-US" dirty="0"/>
          </a:p>
        </p:txBody>
      </p:sp>
      <p:sp>
        <p:nvSpPr>
          <p:cNvPr id="14" name="Text Placeholder 12">
            <a:extLst>
              <a:ext uri="{FF2B5EF4-FFF2-40B4-BE49-F238E27FC236}">
                <a16:creationId xmlns:a16="http://schemas.microsoft.com/office/drawing/2014/main" id="{147BE8B6-CC2E-C14E-ACDB-E4DC6F9D5039}"/>
              </a:ext>
            </a:extLst>
          </p:cNvPr>
          <p:cNvSpPr>
            <a:spLocks noGrp="1"/>
          </p:cNvSpPr>
          <p:nvPr>
            <p:ph type="body" sz="quarter" idx="11" hasCustomPrompt="1"/>
          </p:nvPr>
        </p:nvSpPr>
        <p:spPr>
          <a:xfrm>
            <a:off x="4422775" y="3003960"/>
            <a:ext cx="3103563" cy="680605"/>
          </a:xfrm>
        </p:spPr>
        <p:txBody>
          <a:bodyPr/>
          <a:lstStyle>
            <a:lvl1pPr>
              <a:defRPr sz="1200" b="0" i="0">
                <a:solidFill>
                  <a:schemeClr val="tx1">
                    <a:lumMod val="50000"/>
                    <a:lumOff val="50000"/>
                  </a:schemeClr>
                </a:solidFill>
                <a:latin typeface="Avenir Book" panose="02000503020000020003" pitchFamily="2" charset="0"/>
              </a:defRPr>
            </a:lvl1pPr>
          </a:lstStyle>
          <a:p>
            <a:pPr lvl="0"/>
            <a:r>
              <a:rPr lang="en-US" dirty="0"/>
              <a:t>Title goes here</a:t>
            </a:r>
            <a:br>
              <a:rPr lang="en-US" dirty="0"/>
            </a:br>
            <a:r>
              <a:rPr lang="en-US" dirty="0"/>
              <a:t>Contact: </a:t>
            </a:r>
            <a:r>
              <a:rPr lang="en-US" dirty="0" err="1"/>
              <a:t>emailaddress@company.com</a:t>
            </a:r>
            <a:endParaRPr lang="en-US" dirty="0"/>
          </a:p>
          <a:p>
            <a:pPr lvl="0"/>
            <a:endParaRPr lang="en-US" dirty="0"/>
          </a:p>
        </p:txBody>
      </p:sp>
      <p:sp>
        <p:nvSpPr>
          <p:cNvPr id="15" name="Text Placeholder 12">
            <a:extLst>
              <a:ext uri="{FF2B5EF4-FFF2-40B4-BE49-F238E27FC236}">
                <a16:creationId xmlns:a16="http://schemas.microsoft.com/office/drawing/2014/main" id="{2A6B69D5-34EF-2D4D-BFD7-6FE26CBDBC56}"/>
              </a:ext>
            </a:extLst>
          </p:cNvPr>
          <p:cNvSpPr>
            <a:spLocks noGrp="1"/>
          </p:cNvSpPr>
          <p:nvPr>
            <p:ph type="body" sz="quarter" idx="12" hasCustomPrompt="1"/>
          </p:nvPr>
        </p:nvSpPr>
        <p:spPr>
          <a:xfrm>
            <a:off x="4422775" y="3946070"/>
            <a:ext cx="3103563" cy="232312"/>
          </a:xfrm>
        </p:spPr>
        <p:txBody>
          <a:bodyPr/>
          <a:lstStyle>
            <a:lvl1pPr>
              <a:defRPr b="1" i="0">
                <a:latin typeface="Avenir Book" panose="02000503020000020003" pitchFamily="2" charset="0"/>
              </a:defRPr>
            </a:lvl1pPr>
          </a:lstStyle>
          <a:p>
            <a:pPr lvl="0"/>
            <a:r>
              <a:rPr lang="en-US" dirty="0" err="1"/>
              <a:t>Firstname</a:t>
            </a:r>
            <a:r>
              <a:rPr lang="en-US" dirty="0"/>
              <a:t> </a:t>
            </a:r>
            <a:r>
              <a:rPr lang="en-US" dirty="0" err="1"/>
              <a:t>Lastname</a:t>
            </a:r>
            <a:endParaRPr lang="en-US" dirty="0"/>
          </a:p>
          <a:p>
            <a:pPr lvl="0"/>
            <a:endParaRPr lang="en-US" dirty="0"/>
          </a:p>
        </p:txBody>
      </p:sp>
      <p:sp>
        <p:nvSpPr>
          <p:cNvPr id="16" name="Text Placeholder 12">
            <a:extLst>
              <a:ext uri="{FF2B5EF4-FFF2-40B4-BE49-F238E27FC236}">
                <a16:creationId xmlns:a16="http://schemas.microsoft.com/office/drawing/2014/main" id="{CB7D673B-DDF1-5B46-90D1-1983548F2332}"/>
              </a:ext>
            </a:extLst>
          </p:cNvPr>
          <p:cNvSpPr>
            <a:spLocks noGrp="1"/>
          </p:cNvSpPr>
          <p:nvPr>
            <p:ph type="body" sz="quarter" idx="13" hasCustomPrompt="1"/>
          </p:nvPr>
        </p:nvSpPr>
        <p:spPr>
          <a:xfrm>
            <a:off x="4422775" y="4237014"/>
            <a:ext cx="3103563" cy="680605"/>
          </a:xfrm>
        </p:spPr>
        <p:txBody>
          <a:bodyPr/>
          <a:lstStyle>
            <a:lvl1pPr>
              <a:defRPr sz="1200" b="0" i="0">
                <a:solidFill>
                  <a:schemeClr val="tx1">
                    <a:lumMod val="50000"/>
                    <a:lumOff val="50000"/>
                  </a:schemeClr>
                </a:solidFill>
                <a:latin typeface="Avenir Book" panose="02000503020000020003" pitchFamily="2" charset="0"/>
              </a:defRPr>
            </a:lvl1pPr>
          </a:lstStyle>
          <a:p>
            <a:pPr lvl="0"/>
            <a:r>
              <a:rPr lang="en-US" dirty="0"/>
              <a:t>Title goes here</a:t>
            </a:r>
            <a:br>
              <a:rPr lang="en-US" dirty="0"/>
            </a:br>
            <a:r>
              <a:rPr lang="en-US" dirty="0"/>
              <a:t>Contact: </a:t>
            </a:r>
            <a:r>
              <a:rPr lang="en-US" dirty="0" err="1"/>
              <a:t>emailaddress@company.com</a:t>
            </a:r>
            <a:endParaRPr lang="en-US" dirty="0"/>
          </a:p>
          <a:p>
            <a:pPr lvl="0"/>
            <a:endParaRPr lang="en-US" dirty="0"/>
          </a:p>
        </p:txBody>
      </p:sp>
      <p:sp>
        <p:nvSpPr>
          <p:cNvPr id="17" name="Text Placeholder 12">
            <a:extLst>
              <a:ext uri="{FF2B5EF4-FFF2-40B4-BE49-F238E27FC236}">
                <a16:creationId xmlns:a16="http://schemas.microsoft.com/office/drawing/2014/main" id="{D28F0873-E69F-D34F-9555-2CE16A581AA6}"/>
              </a:ext>
            </a:extLst>
          </p:cNvPr>
          <p:cNvSpPr>
            <a:spLocks noGrp="1"/>
          </p:cNvSpPr>
          <p:nvPr>
            <p:ph type="body" sz="quarter" idx="14" hasCustomPrompt="1"/>
          </p:nvPr>
        </p:nvSpPr>
        <p:spPr>
          <a:xfrm>
            <a:off x="7927975" y="2713016"/>
            <a:ext cx="3103563" cy="232312"/>
          </a:xfrm>
        </p:spPr>
        <p:txBody>
          <a:bodyPr/>
          <a:lstStyle>
            <a:lvl1pPr>
              <a:defRPr b="1" i="0">
                <a:latin typeface="Avenir Book" panose="02000503020000020003" pitchFamily="2" charset="0"/>
              </a:defRPr>
            </a:lvl1pPr>
          </a:lstStyle>
          <a:p>
            <a:pPr lvl="0"/>
            <a:r>
              <a:rPr lang="en-US" dirty="0" err="1"/>
              <a:t>Firstname</a:t>
            </a:r>
            <a:r>
              <a:rPr lang="en-US" dirty="0"/>
              <a:t> </a:t>
            </a:r>
            <a:r>
              <a:rPr lang="en-US" dirty="0" err="1"/>
              <a:t>Lastname</a:t>
            </a:r>
            <a:endParaRPr lang="en-US" dirty="0"/>
          </a:p>
          <a:p>
            <a:pPr lvl="0"/>
            <a:endParaRPr lang="en-US" dirty="0"/>
          </a:p>
        </p:txBody>
      </p:sp>
      <p:sp>
        <p:nvSpPr>
          <p:cNvPr id="18" name="Text Placeholder 12">
            <a:extLst>
              <a:ext uri="{FF2B5EF4-FFF2-40B4-BE49-F238E27FC236}">
                <a16:creationId xmlns:a16="http://schemas.microsoft.com/office/drawing/2014/main" id="{67FF6FB3-51AC-C642-850C-76D24E22BBE2}"/>
              </a:ext>
            </a:extLst>
          </p:cNvPr>
          <p:cNvSpPr>
            <a:spLocks noGrp="1"/>
          </p:cNvSpPr>
          <p:nvPr>
            <p:ph type="body" sz="quarter" idx="15" hasCustomPrompt="1"/>
          </p:nvPr>
        </p:nvSpPr>
        <p:spPr>
          <a:xfrm>
            <a:off x="7927975" y="3003960"/>
            <a:ext cx="3103563" cy="680605"/>
          </a:xfrm>
        </p:spPr>
        <p:txBody>
          <a:bodyPr/>
          <a:lstStyle>
            <a:lvl1pPr>
              <a:defRPr sz="1200" b="0" i="0">
                <a:solidFill>
                  <a:schemeClr val="tx1">
                    <a:lumMod val="50000"/>
                    <a:lumOff val="50000"/>
                  </a:schemeClr>
                </a:solidFill>
                <a:latin typeface="Avenir Book" panose="02000503020000020003" pitchFamily="2" charset="0"/>
              </a:defRPr>
            </a:lvl1pPr>
          </a:lstStyle>
          <a:p>
            <a:pPr lvl="0"/>
            <a:r>
              <a:rPr lang="en-US" dirty="0"/>
              <a:t>Title goes here</a:t>
            </a:r>
            <a:br>
              <a:rPr lang="en-US" dirty="0"/>
            </a:br>
            <a:r>
              <a:rPr lang="en-US" dirty="0"/>
              <a:t>Contact: </a:t>
            </a:r>
            <a:r>
              <a:rPr lang="en-US" dirty="0" err="1"/>
              <a:t>emailaddress@company.com</a:t>
            </a:r>
            <a:endParaRPr lang="en-US" dirty="0"/>
          </a:p>
          <a:p>
            <a:pPr lvl="0"/>
            <a:endParaRPr lang="en-US" dirty="0"/>
          </a:p>
        </p:txBody>
      </p:sp>
      <p:sp>
        <p:nvSpPr>
          <p:cNvPr id="19" name="Text Placeholder 12">
            <a:extLst>
              <a:ext uri="{FF2B5EF4-FFF2-40B4-BE49-F238E27FC236}">
                <a16:creationId xmlns:a16="http://schemas.microsoft.com/office/drawing/2014/main" id="{6A9F4E8E-AAB6-5A4C-9203-D6F8D2696410}"/>
              </a:ext>
            </a:extLst>
          </p:cNvPr>
          <p:cNvSpPr>
            <a:spLocks noGrp="1"/>
          </p:cNvSpPr>
          <p:nvPr>
            <p:ph type="body" sz="quarter" idx="16" hasCustomPrompt="1"/>
          </p:nvPr>
        </p:nvSpPr>
        <p:spPr>
          <a:xfrm>
            <a:off x="7927975" y="3946070"/>
            <a:ext cx="3103563" cy="232312"/>
          </a:xfrm>
        </p:spPr>
        <p:txBody>
          <a:bodyPr/>
          <a:lstStyle>
            <a:lvl1pPr>
              <a:defRPr b="1" i="0">
                <a:latin typeface="Avenir Book" panose="02000503020000020003" pitchFamily="2" charset="0"/>
              </a:defRPr>
            </a:lvl1pPr>
          </a:lstStyle>
          <a:p>
            <a:pPr lvl="0"/>
            <a:r>
              <a:rPr lang="en-US" dirty="0" err="1"/>
              <a:t>Firstname</a:t>
            </a:r>
            <a:r>
              <a:rPr lang="en-US" dirty="0"/>
              <a:t> </a:t>
            </a:r>
            <a:r>
              <a:rPr lang="en-US" dirty="0" err="1"/>
              <a:t>Lastname</a:t>
            </a:r>
            <a:endParaRPr lang="en-US" dirty="0"/>
          </a:p>
          <a:p>
            <a:pPr lvl="0"/>
            <a:endParaRPr lang="en-US" dirty="0"/>
          </a:p>
        </p:txBody>
      </p:sp>
      <p:sp>
        <p:nvSpPr>
          <p:cNvPr id="20" name="Text Placeholder 12">
            <a:extLst>
              <a:ext uri="{FF2B5EF4-FFF2-40B4-BE49-F238E27FC236}">
                <a16:creationId xmlns:a16="http://schemas.microsoft.com/office/drawing/2014/main" id="{9619CFBA-4951-9E48-B0BA-0CC453463545}"/>
              </a:ext>
            </a:extLst>
          </p:cNvPr>
          <p:cNvSpPr>
            <a:spLocks noGrp="1"/>
          </p:cNvSpPr>
          <p:nvPr>
            <p:ph type="body" sz="quarter" idx="17" hasCustomPrompt="1"/>
          </p:nvPr>
        </p:nvSpPr>
        <p:spPr>
          <a:xfrm>
            <a:off x="7927975" y="4237014"/>
            <a:ext cx="3103563" cy="680605"/>
          </a:xfrm>
        </p:spPr>
        <p:txBody>
          <a:bodyPr/>
          <a:lstStyle>
            <a:lvl1pPr>
              <a:defRPr sz="1200" b="0" i="0">
                <a:solidFill>
                  <a:schemeClr val="tx1">
                    <a:lumMod val="50000"/>
                    <a:lumOff val="50000"/>
                  </a:schemeClr>
                </a:solidFill>
                <a:latin typeface="Avenir Book" panose="02000503020000020003" pitchFamily="2" charset="0"/>
              </a:defRPr>
            </a:lvl1pPr>
          </a:lstStyle>
          <a:p>
            <a:pPr lvl="0"/>
            <a:r>
              <a:rPr lang="en-US" dirty="0"/>
              <a:t>Title goes here</a:t>
            </a:r>
            <a:br>
              <a:rPr lang="en-US" dirty="0"/>
            </a:br>
            <a:r>
              <a:rPr lang="en-US" dirty="0"/>
              <a:t>Contact: </a:t>
            </a:r>
            <a:r>
              <a:rPr lang="en-US" dirty="0" err="1"/>
              <a:t>emailaddress@company.com</a:t>
            </a:r>
            <a:endParaRPr lang="en-US" dirty="0"/>
          </a:p>
          <a:p>
            <a:pPr lvl="0"/>
            <a:endParaRPr lang="en-US" dirty="0"/>
          </a:p>
        </p:txBody>
      </p:sp>
      <p:sp>
        <p:nvSpPr>
          <p:cNvPr id="21" name="Text Placeholder 12">
            <a:extLst>
              <a:ext uri="{FF2B5EF4-FFF2-40B4-BE49-F238E27FC236}">
                <a16:creationId xmlns:a16="http://schemas.microsoft.com/office/drawing/2014/main" id="{F275B0A6-6C7B-AC43-8F7E-F468BC417055}"/>
              </a:ext>
            </a:extLst>
          </p:cNvPr>
          <p:cNvSpPr>
            <a:spLocks noGrp="1"/>
          </p:cNvSpPr>
          <p:nvPr>
            <p:ph type="body" sz="quarter" idx="18" hasCustomPrompt="1"/>
          </p:nvPr>
        </p:nvSpPr>
        <p:spPr>
          <a:xfrm>
            <a:off x="4422775" y="5553196"/>
            <a:ext cx="6608763" cy="680605"/>
          </a:xfrm>
        </p:spPr>
        <p:txBody>
          <a:bodyPr/>
          <a:lstStyle>
            <a:lvl1pPr>
              <a:defRPr sz="1000" b="0" i="0">
                <a:solidFill>
                  <a:schemeClr val="tx1">
                    <a:lumMod val="50000"/>
                    <a:lumOff val="50000"/>
                  </a:schemeClr>
                </a:solidFill>
                <a:latin typeface="Avenir Book" panose="02000503020000020003" pitchFamily="2" charset="0"/>
              </a:defRPr>
            </a:lvl1pPr>
          </a:lstStyle>
          <a:p>
            <a:pPr lvl="0"/>
            <a:r>
              <a:rPr lang="en-US" dirty="0"/>
              <a:t>Additional Info</a:t>
            </a:r>
          </a:p>
          <a:p>
            <a:pPr lvl="0"/>
            <a:endParaRPr lang="en-US" dirty="0"/>
          </a:p>
        </p:txBody>
      </p:sp>
      <p:pic>
        <p:nvPicPr>
          <p:cNvPr id="25" name="Picture 24">
            <a:extLst>
              <a:ext uri="{FF2B5EF4-FFF2-40B4-BE49-F238E27FC236}">
                <a16:creationId xmlns:a16="http://schemas.microsoft.com/office/drawing/2014/main" id="{F924F901-3B6B-9149-92CA-454AAA6268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 y="290219"/>
            <a:ext cx="2119498" cy="814682"/>
          </a:xfrm>
          <a:prstGeom prst="rect">
            <a:avLst/>
          </a:prstGeom>
        </p:spPr>
      </p:pic>
    </p:spTree>
    <p:extLst>
      <p:ext uri="{BB962C8B-B14F-4D97-AF65-F5344CB8AC3E}">
        <p14:creationId xmlns:p14="http://schemas.microsoft.com/office/powerpoint/2010/main" val="1035798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12880" cy="923330"/>
          </a:xfrm>
        </p:spPr>
        <p:txBody>
          <a:bodyPr/>
          <a:lstStyle>
            <a:lvl1pPr>
              <a:lnSpc>
                <a:spcPts val="4000"/>
              </a:lnSpc>
              <a:defRPr sz="3600" kern="400" baseline="0">
                <a:latin typeface="+mj-lt"/>
              </a:defRPr>
            </a:lvl1pPr>
          </a:lstStyle>
          <a:p>
            <a:r>
              <a:rPr lang="en-US" dirty="0"/>
              <a:t>Click to Enter One or </a:t>
            </a:r>
            <a:br>
              <a:rPr lang="en-US" dirty="0"/>
            </a:br>
            <a:r>
              <a:rPr lang="en-US" dirty="0"/>
              <a:t>Two-Line Slide Title</a:t>
            </a:r>
          </a:p>
        </p:txBody>
      </p:sp>
      <p:sp>
        <p:nvSpPr>
          <p:cNvPr id="3" name="Text Placeholder 4">
            <a:extLst>
              <a:ext uri="{FF2B5EF4-FFF2-40B4-BE49-F238E27FC236}">
                <a16:creationId xmlns:a16="http://schemas.microsoft.com/office/drawing/2014/main" id="{B7751058-308C-4027-B973-BC23E749EEB4}"/>
              </a:ext>
            </a:extLst>
          </p:cNvPr>
          <p:cNvSpPr>
            <a:spLocks noGrp="1"/>
          </p:cNvSpPr>
          <p:nvPr>
            <p:ph type="body" sz="quarter" idx="10" hasCustomPrompt="1"/>
          </p:nvPr>
        </p:nvSpPr>
        <p:spPr>
          <a:xfrm>
            <a:off x="274320" y="6659880"/>
            <a:ext cx="10643129" cy="198120"/>
          </a:xfrm>
        </p:spPr>
        <p:txBody>
          <a:bodyPr/>
          <a:lstStyle>
            <a:lvl1pPr marL="0" indent="0">
              <a:lnSpc>
                <a:spcPct val="100000"/>
              </a:lnSpc>
              <a:spcAft>
                <a:spcPts val="0"/>
              </a:spcAft>
              <a:buNone/>
              <a:defRPr sz="900"/>
            </a:lvl1pPr>
          </a:lstStyle>
          <a:p>
            <a:pPr lvl="0"/>
            <a:r>
              <a:rPr lang="en-US" dirty="0"/>
              <a:t>Reference(s)</a:t>
            </a:r>
          </a:p>
        </p:txBody>
      </p:sp>
    </p:spTree>
    <p:extLst>
      <p:ext uri="{BB962C8B-B14F-4D97-AF65-F5344CB8AC3E}">
        <p14:creationId xmlns:p14="http://schemas.microsoft.com/office/powerpoint/2010/main" val="3906683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F0F3-26A7-4888-B00D-0CBB421A8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6FDA9-BFF4-450A-A5AE-1CC9540D9C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3DA95-D1D3-46BE-B99E-09B44DF00856}"/>
              </a:ext>
            </a:extLst>
          </p:cNvPr>
          <p:cNvSpPr>
            <a:spLocks noGrp="1"/>
          </p:cNvSpPr>
          <p:nvPr>
            <p:ph type="dt" sz="half" idx="10"/>
          </p:nvPr>
        </p:nvSpPr>
        <p:spPr/>
        <p:txBody>
          <a:bodyPr/>
          <a:lstStyle/>
          <a:p>
            <a:fld id="{2693D0C1-61A7-47E8-9904-C5481643CCE3}" type="datetime1">
              <a:rPr lang="en-US" smtClean="0"/>
              <a:t>4/28/22</a:t>
            </a:fld>
            <a:endParaRPr lang="en-US" dirty="0"/>
          </a:p>
        </p:txBody>
      </p:sp>
      <p:sp>
        <p:nvSpPr>
          <p:cNvPr id="5" name="Footer Placeholder 4">
            <a:extLst>
              <a:ext uri="{FF2B5EF4-FFF2-40B4-BE49-F238E27FC236}">
                <a16:creationId xmlns:a16="http://schemas.microsoft.com/office/drawing/2014/main" id="{99CB0399-1F3B-4D28-B798-F71A06071C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AD1A1-3D41-4020-A8D4-C9EC53239454}"/>
              </a:ext>
            </a:extLst>
          </p:cNvPr>
          <p:cNvSpPr>
            <a:spLocks noGrp="1"/>
          </p:cNvSpPr>
          <p:nvPr>
            <p:ph type="sldNum" sz="quarter" idx="12"/>
          </p:nvPr>
        </p:nvSpPr>
        <p:spPr/>
        <p:txBody>
          <a:bodyPr/>
          <a:lstStyle/>
          <a:p>
            <a:fld id="{B18A44F8-0775-482A-A0BA-BA70E1BF58F2}" type="slidenum">
              <a:rPr lang="en-US" smtClean="0"/>
              <a:t>‹#›</a:t>
            </a:fld>
            <a:endParaRPr lang="en-US" dirty="0"/>
          </a:p>
        </p:txBody>
      </p:sp>
    </p:spTree>
    <p:extLst>
      <p:ext uri="{BB962C8B-B14F-4D97-AF65-F5344CB8AC3E}">
        <p14:creationId xmlns:p14="http://schemas.microsoft.com/office/powerpoint/2010/main" val="1667473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Content 2.0">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786382-8FB2-9842-8E49-91C2AEDE13B7}"/>
              </a:ext>
            </a:extLst>
          </p:cNvPr>
          <p:cNvSpPr>
            <a:spLocks noGrp="1"/>
          </p:cNvSpPr>
          <p:nvPr>
            <p:ph type="body" sz="quarter" idx="11"/>
          </p:nvPr>
        </p:nvSpPr>
        <p:spPr>
          <a:xfrm>
            <a:off x="910541" y="1965961"/>
            <a:ext cx="10671859" cy="2007729"/>
          </a:xfrm>
        </p:spPr>
        <p:txBody>
          <a:bodyPr/>
          <a:lstStyle>
            <a:lvl1pPr>
              <a:spcBef>
                <a:spcPts val="1400"/>
              </a:spcBef>
              <a:defRPr/>
            </a:lvl1pPr>
            <a:lvl2pPr>
              <a:spcBef>
                <a:spcPts val="800"/>
              </a:spcBef>
              <a:defRPr sz="2600"/>
            </a:lvl2pPr>
            <a:lvl3pPr>
              <a:defRPr sz="2600"/>
            </a:lvl3pPr>
            <a:lvl4pPr>
              <a:defRPr sz="2600"/>
            </a:lvl4pPr>
            <a:lvl5pPr>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EEBE1E8-479A-2F4B-97FF-AB0E37247280}"/>
              </a:ext>
            </a:extLst>
          </p:cNvPr>
          <p:cNvSpPr>
            <a:spLocks noGrp="1"/>
          </p:cNvSpPr>
          <p:nvPr>
            <p:ph type="title"/>
          </p:nvPr>
        </p:nvSpPr>
        <p:spPr>
          <a:xfrm>
            <a:off x="910541" y="840767"/>
            <a:ext cx="10669256" cy="91011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01B15E-6EDE-4E41-B095-5ED2135898E7}"/>
              </a:ext>
            </a:extLst>
          </p:cNvPr>
          <p:cNvSpPr>
            <a:spLocks noGrp="1"/>
          </p:cNvSpPr>
          <p:nvPr>
            <p:ph type="sldNum" sz="quarter" idx="10"/>
          </p:nvPr>
        </p:nvSpPr>
        <p:spPr>
          <a:xfrm>
            <a:off x="9334542" y="6493398"/>
            <a:ext cx="2641397" cy="273476"/>
          </a:xfrm>
        </p:spPr>
        <p:txBody>
          <a:bodyPr/>
          <a:lstStyle/>
          <a:p>
            <a:fld id="{AEDC795A-356B-4DAE-942E-B5E9A3337360}" type="slidenum">
              <a:rPr lang="en-US" smtClean="0"/>
              <a:pPr/>
              <a:t>‹#›</a:t>
            </a:fld>
            <a:endParaRPr lang="en-US" dirty="0"/>
          </a:p>
        </p:txBody>
      </p:sp>
    </p:spTree>
    <p:extLst>
      <p:ext uri="{BB962C8B-B14F-4D97-AF65-F5344CB8AC3E}">
        <p14:creationId xmlns:p14="http://schemas.microsoft.com/office/powerpoint/2010/main" val="3564356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E1E8-479A-2F4B-97FF-AB0E37247280}"/>
              </a:ext>
            </a:extLst>
          </p:cNvPr>
          <p:cNvSpPr>
            <a:spLocks noGrp="1"/>
          </p:cNvSpPr>
          <p:nvPr>
            <p:ph type="title"/>
          </p:nvPr>
        </p:nvSpPr>
        <p:spPr>
          <a:xfrm>
            <a:off x="910541" y="840767"/>
            <a:ext cx="10669256" cy="91011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01B15E-6EDE-4E41-B095-5ED2135898E7}"/>
              </a:ext>
            </a:extLst>
          </p:cNvPr>
          <p:cNvSpPr>
            <a:spLocks noGrp="1"/>
          </p:cNvSpPr>
          <p:nvPr>
            <p:ph type="sldNum" sz="quarter" idx="10"/>
          </p:nvPr>
        </p:nvSpPr>
        <p:spPr/>
        <p:txBody>
          <a:bodyPr/>
          <a:lstStyle/>
          <a:p>
            <a:fld id="{AEDC795A-356B-4DAE-942E-B5E9A3337360}" type="slidenum">
              <a:rPr lang="en-US" smtClean="0"/>
              <a:pPr/>
              <a:t>‹#›</a:t>
            </a:fld>
            <a:endParaRPr lang="en-US" dirty="0"/>
          </a:p>
        </p:txBody>
      </p:sp>
    </p:spTree>
    <p:extLst>
      <p:ext uri="{BB962C8B-B14F-4D97-AF65-F5344CB8AC3E}">
        <p14:creationId xmlns:p14="http://schemas.microsoft.com/office/powerpoint/2010/main" val="216403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E2ABE2-1158-D84B-9A08-EC313B6DC072}"/>
              </a:ext>
            </a:extLst>
          </p:cNvPr>
          <p:cNvSpPr>
            <a:spLocks noGrp="1"/>
          </p:cNvSpPr>
          <p:nvPr>
            <p:ph type="dt" sz="half" idx="10"/>
          </p:nvPr>
        </p:nvSpPr>
        <p:spPr/>
        <p:txBody>
          <a:bodyPr/>
          <a:lstStyle/>
          <a:p>
            <a:fld id="{AAC59DAD-04D5-4F24-B459-9D6D36BB27C5}" type="datetime1">
              <a:rPr lang="en-US" smtClean="0"/>
              <a:t>4/28/22</a:t>
            </a:fld>
            <a:endParaRPr lang="en-US" dirty="0"/>
          </a:p>
        </p:txBody>
      </p:sp>
      <p:sp>
        <p:nvSpPr>
          <p:cNvPr id="3" name="Footer Placeholder 2">
            <a:extLst>
              <a:ext uri="{FF2B5EF4-FFF2-40B4-BE49-F238E27FC236}">
                <a16:creationId xmlns:a16="http://schemas.microsoft.com/office/drawing/2014/main" id="{556FDFE2-EB79-9E4E-8001-33B6281321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905B8A-5D64-6644-BAB6-737DF89E92D1}"/>
              </a:ext>
            </a:extLst>
          </p:cNvPr>
          <p:cNvSpPr>
            <a:spLocks noGrp="1"/>
          </p:cNvSpPr>
          <p:nvPr>
            <p:ph type="sldNum" sz="quarter" idx="12"/>
          </p:nvPr>
        </p:nvSpPr>
        <p:spPr/>
        <p:txBody>
          <a:bodyPr/>
          <a:lstStyle/>
          <a:p>
            <a:fld id="{EE3467F4-D09A-324F-BF0F-63E0C09B59BC}" type="slidenum">
              <a:rPr lang="en-US" smtClean="0"/>
              <a:t>‹#›</a:t>
            </a:fld>
            <a:endParaRPr lang="en-US" dirty="0"/>
          </a:p>
        </p:txBody>
      </p:sp>
    </p:spTree>
    <p:extLst>
      <p:ext uri="{BB962C8B-B14F-4D97-AF65-F5344CB8AC3E}">
        <p14:creationId xmlns:p14="http://schemas.microsoft.com/office/powerpoint/2010/main" val="3229404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12880" cy="923330"/>
          </a:xfrm>
        </p:spPr>
        <p:txBody>
          <a:bodyPr/>
          <a:lstStyle>
            <a:lvl1pPr>
              <a:lnSpc>
                <a:spcPts val="4000"/>
              </a:lnSpc>
              <a:defRPr sz="4000" kern="400" baseline="0">
                <a:latin typeface="+mj-lt"/>
              </a:defRPr>
            </a:lvl1pPr>
          </a:lstStyle>
          <a:p>
            <a:r>
              <a:rPr lang="en-US" dirty="0"/>
              <a:t>Click to Enter One or </a:t>
            </a:r>
            <a:br>
              <a:rPr lang="en-US" dirty="0"/>
            </a:br>
            <a:r>
              <a:rPr lang="en-US" dirty="0"/>
              <a:t>Two-Line Slide Title</a:t>
            </a:r>
          </a:p>
        </p:txBody>
      </p:sp>
      <p:sp>
        <p:nvSpPr>
          <p:cNvPr id="3" name="Content Placeholder 2"/>
          <p:cNvSpPr>
            <a:spLocks noGrp="1"/>
          </p:cNvSpPr>
          <p:nvPr>
            <p:ph idx="1" hasCustomPrompt="1"/>
          </p:nvPr>
        </p:nvSpPr>
        <p:spPr>
          <a:xfrm>
            <a:off x="274320" y="1517904"/>
            <a:ext cx="11612880" cy="5065776"/>
          </a:xfrm>
        </p:spPr>
        <p:txBody>
          <a:bodyPr/>
          <a:lstStyle>
            <a:lvl1pPr>
              <a:lnSpc>
                <a:spcPct val="100000"/>
              </a:lnSpc>
              <a:spcBef>
                <a:spcPts val="0"/>
              </a:spcBef>
              <a:spcAft>
                <a:spcPts val="1200"/>
              </a:spcAft>
              <a:defRPr kern="400" baseline="0"/>
            </a:lvl1pPr>
            <a:lvl2pPr>
              <a:lnSpc>
                <a:spcPct val="100000"/>
              </a:lnSpc>
              <a:spcBef>
                <a:spcPts val="0"/>
              </a:spcBef>
              <a:spcAft>
                <a:spcPts val="1200"/>
              </a:spcAft>
              <a:defRPr kern="400" baseline="0"/>
            </a:lvl2pPr>
            <a:lvl3pPr>
              <a:lnSpc>
                <a:spcPct val="100000"/>
              </a:lnSpc>
              <a:spcBef>
                <a:spcPts val="0"/>
              </a:spcBef>
              <a:spcAft>
                <a:spcPts val="1200"/>
              </a:spcAft>
              <a:defRPr kern="400" baseline="0"/>
            </a:lvl3pPr>
            <a:lvl4pPr>
              <a:lnSpc>
                <a:spcPct val="100000"/>
              </a:lnSpc>
              <a:spcBef>
                <a:spcPts val="0"/>
              </a:spcBef>
              <a:spcAft>
                <a:spcPts val="1200"/>
              </a:spcAft>
              <a:defRPr kern="400" baseline="0"/>
            </a:lvl4pPr>
            <a:lvl5pPr>
              <a:lnSpc>
                <a:spcPct val="100000"/>
              </a:lnSpc>
              <a:spcBef>
                <a:spcPts val="0"/>
              </a:spcBef>
              <a:spcAft>
                <a:spcPts val="1200"/>
              </a:spcAft>
              <a:defRPr kern="400" baseline="0"/>
            </a:lvl5pPr>
          </a:lstStyle>
          <a:p>
            <a:pPr lvl="0"/>
            <a:r>
              <a:rPr lang="en-US" dirty="0"/>
              <a:t>Click to edit text or click an icon to insert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89D25D7-AD6E-41C6-A9C9-E0373D27267B}"/>
              </a:ext>
            </a:extLst>
          </p:cNvPr>
          <p:cNvSpPr>
            <a:spLocks noGrp="1"/>
          </p:cNvSpPr>
          <p:nvPr>
            <p:ph type="body" sz="quarter" idx="10" hasCustomPrompt="1"/>
          </p:nvPr>
        </p:nvSpPr>
        <p:spPr>
          <a:xfrm>
            <a:off x="274320" y="6659880"/>
            <a:ext cx="10643129" cy="198120"/>
          </a:xfrm>
        </p:spPr>
        <p:txBody>
          <a:bodyPr/>
          <a:lstStyle>
            <a:lvl1pPr marL="0" indent="0">
              <a:lnSpc>
                <a:spcPct val="100000"/>
              </a:lnSpc>
              <a:spcAft>
                <a:spcPts val="0"/>
              </a:spcAft>
              <a:buNone/>
              <a:defRPr sz="900"/>
            </a:lvl1pPr>
          </a:lstStyle>
          <a:p>
            <a:pPr lvl="0"/>
            <a:r>
              <a:rPr lang="en-US" dirty="0"/>
              <a:t>Reference(s)</a:t>
            </a:r>
          </a:p>
        </p:txBody>
      </p:sp>
    </p:spTree>
    <p:extLst>
      <p:ext uri="{BB962C8B-B14F-4D97-AF65-F5344CB8AC3E}">
        <p14:creationId xmlns:p14="http://schemas.microsoft.com/office/powerpoint/2010/main" val="1425162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and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00354" cy="923330"/>
          </a:xfrm>
        </p:spPr>
        <p:txBody>
          <a:bodyPr/>
          <a:lstStyle>
            <a:lvl1pPr>
              <a:lnSpc>
                <a:spcPts val="4000"/>
              </a:lnSpc>
              <a:defRPr sz="4000" kern="400" baseline="0">
                <a:latin typeface="+mj-lt"/>
              </a:defRPr>
            </a:lvl1pPr>
          </a:lstStyle>
          <a:p>
            <a:r>
              <a:rPr lang="en-US" dirty="0"/>
              <a:t>Click to Enter One or </a:t>
            </a:r>
            <a:br>
              <a:rPr lang="en-US" dirty="0"/>
            </a:br>
            <a:r>
              <a:rPr lang="en-US" dirty="0"/>
              <a:t>Two-Line Slide Title</a:t>
            </a:r>
          </a:p>
        </p:txBody>
      </p:sp>
      <p:sp>
        <p:nvSpPr>
          <p:cNvPr id="3" name="Content Placeholder 2"/>
          <p:cNvSpPr>
            <a:spLocks noGrp="1"/>
          </p:cNvSpPr>
          <p:nvPr>
            <p:ph idx="1" hasCustomPrompt="1"/>
          </p:nvPr>
        </p:nvSpPr>
        <p:spPr>
          <a:xfrm>
            <a:off x="274320" y="1517904"/>
            <a:ext cx="4306147" cy="5065776"/>
          </a:xfrm>
        </p:spPr>
        <p:txBody>
          <a:bodyPr/>
          <a:lstStyle>
            <a:lvl1pPr>
              <a:lnSpc>
                <a:spcPct val="100000"/>
              </a:lnSpc>
              <a:spcBef>
                <a:spcPts val="0"/>
              </a:spcBef>
              <a:spcAft>
                <a:spcPts val="1200"/>
              </a:spcAft>
              <a:defRPr kern="400" baseline="0"/>
            </a:lvl1pPr>
            <a:lvl2pPr>
              <a:lnSpc>
                <a:spcPct val="100000"/>
              </a:lnSpc>
              <a:spcBef>
                <a:spcPts val="0"/>
              </a:spcBef>
              <a:spcAft>
                <a:spcPts val="1200"/>
              </a:spcAft>
              <a:defRPr kern="400" baseline="0"/>
            </a:lvl2pPr>
            <a:lvl3pPr>
              <a:lnSpc>
                <a:spcPct val="100000"/>
              </a:lnSpc>
              <a:spcBef>
                <a:spcPts val="0"/>
              </a:spcBef>
              <a:spcAft>
                <a:spcPts val="1200"/>
              </a:spcAft>
              <a:defRPr kern="400" baseline="0"/>
            </a:lvl3pPr>
            <a:lvl4pPr>
              <a:lnSpc>
                <a:spcPct val="100000"/>
              </a:lnSpc>
              <a:spcBef>
                <a:spcPts val="0"/>
              </a:spcBef>
              <a:spcAft>
                <a:spcPts val="1200"/>
              </a:spcAft>
              <a:defRPr kern="400" baseline="0"/>
            </a:lvl4pPr>
            <a:lvl5pPr>
              <a:lnSpc>
                <a:spcPct val="100000"/>
              </a:lnSpc>
              <a:spcBef>
                <a:spcPts val="0"/>
              </a:spcBef>
              <a:spcAft>
                <a:spcPts val="1200"/>
              </a:spcAft>
              <a:defRPr kern="400" baseline="0"/>
            </a:lvl5pPr>
          </a:lstStyle>
          <a:p>
            <a:pPr lvl="0"/>
            <a:r>
              <a:rPr lang="en-US" dirty="0"/>
              <a:t>Click to edit text or click an icon to insert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C5B0B899-7945-4686-8057-0B6E566656B9}"/>
              </a:ext>
            </a:extLst>
          </p:cNvPr>
          <p:cNvSpPr>
            <a:spLocks noGrp="1"/>
          </p:cNvSpPr>
          <p:nvPr>
            <p:ph idx="10"/>
          </p:nvPr>
        </p:nvSpPr>
        <p:spPr>
          <a:xfrm>
            <a:off x="4758266" y="1517903"/>
            <a:ext cx="7116407" cy="5065775"/>
          </a:xfrm>
        </p:spPr>
        <p:txBody>
          <a:bodyPr/>
          <a:lstStyle>
            <a:lvl1pPr marL="0" indent="0">
              <a:lnSpc>
                <a:spcPct val="100000"/>
              </a:lnSpc>
              <a:spcBef>
                <a:spcPts val="0"/>
              </a:spcBef>
              <a:spcAft>
                <a:spcPts val="1200"/>
              </a:spcAft>
              <a:buNone/>
              <a:defRPr kern="400" baseline="0"/>
            </a:lvl1pPr>
            <a:lvl2pPr>
              <a:lnSpc>
                <a:spcPct val="100000"/>
              </a:lnSpc>
              <a:spcBef>
                <a:spcPts val="0"/>
              </a:spcBef>
              <a:spcAft>
                <a:spcPts val="1200"/>
              </a:spcAft>
              <a:defRPr kern="400" baseline="0"/>
            </a:lvl2pPr>
            <a:lvl3pPr>
              <a:lnSpc>
                <a:spcPct val="100000"/>
              </a:lnSpc>
              <a:spcBef>
                <a:spcPts val="0"/>
              </a:spcBef>
              <a:spcAft>
                <a:spcPts val="1200"/>
              </a:spcAft>
              <a:defRPr kern="400" baseline="0"/>
            </a:lvl3pPr>
            <a:lvl4pPr>
              <a:lnSpc>
                <a:spcPct val="100000"/>
              </a:lnSpc>
              <a:spcBef>
                <a:spcPts val="0"/>
              </a:spcBef>
              <a:spcAft>
                <a:spcPts val="1200"/>
              </a:spcAft>
              <a:defRPr kern="400" baseline="0"/>
            </a:lvl4pPr>
            <a:lvl5pPr>
              <a:lnSpc>
                <a:spcPct val="100000"/>
              </a:lnSpc>
              <a:spcBef>
                <a:spcPts val="0"/>
              </a:spcBef>
              <a:spcAft>
                <a:spcPts val="1200"/>
              </a:spcAft>
              <a:defRPr kern="400" baseline="0"/>
            </a:lvl5pPr>
          </a:lstStyle>
          <a:p>
            <a:pPr lvl="0"/>
            <a:endParaRPr lang="en-US" dirty="0"/>
          </a:p>
        </p:txBody>
      </p:sp>
      <p:sp>
        <p:nvSpPr>
          <p:cNvPr id="5" name="Text Placeholder 4">
            <a:extLst>
              <a:ext uri="{FF2B5EF4-FFF2-40B4-BE49-F238E27FC236}">
                <a16:creationId xmlns:a16="http://schemas.microsoft.com/office/drawing/2014/main" id="{EA6CDE80-22F2-4959-8292-1DCB4321B85B}"/>
              </a:ext>
            </a:extLst>
          </p:cNvPr>
          <p:cNvSpPr>
            <a:spLocks noGrp="1"/>
          </p:cNvSpPr>
          <p:nvPr>
            <p:ph type="body" sz="quarter" idx="11" hasCustomPrompt="1"/>
          </p:nvPr>
        </p:nvSpPr>
        <p:spPr>
          <a:xfrm>
            <a:off x="274320" y="6659880"/>
            <a:ext cx="10643129" cy="198120"/>
          </a:xfrm>
        </p:spPr>
        <p:txBody>
          <a:bodyPr/>
          <a:lstStyle>
            <a:lvl1pPr marL="0" indent="0">
              <a:lnSpc>
                <a:spcPct val="100000"/>
              </a:lnSpc>
              <a:spcAft>
                <a:spcPts val="0"/>
              </a:spcAft>
              <a:buNone/>
              <a:defRPr sz="900"/>
            </a:lvl1pPr>
          </a:lstStyle>
          <a:p>
            <a:pPr lvl="0"/>
            <a:r>
              <a:rPr lang="en-US" dirty="0"/>
              <a:t>Reference(s)</a:t>
            </a:r>
          </a:p>
        </p:txBody>
      </p:sp>
    </p:spTree>
    <p:extLst>
      <p:ext uri="{BB962C8B-B14F-4D97-AF65-F5344CB8AC3E}">
        <p14:creationId xmlns:p14="http://schemas.microsoft.com/office/powerpoint/2010/main" val="137850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9E722D2-40B5-7949-A909-2AF803E6FD11}"/>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
        <p:nvSpPr>
          <p:cNvPr id="8" name="Text Placeholder 7">
            <a:extLst>
              <a:ext uri="{FF2B5EF4-FFF2-40B4-BE49-F238E27FC236}">
                <a16:creationId xmlns:a16="http://schemas.microsoft.com/office/drawing/2014/main" id="{802CD703-C29E-5140-8437-A97D4CE59830}"/>
              </a:ext>
            </a:extLst>
          </p:cNvPr>
          <p:cNvSpPr>
            <a:spLocks noGrp="1"/>
          </p:cNvSpPr>
          <p:nvPr>
            <p:ph type="body" sz="quarter" idx="11"/>
          </p:nvPr>
        </p:nvSpPr>
        <p:spPr>
          <a:xfrm>
            <a:off x="6173856" y="3474641"/>
            <a:ext cx="5599044" cy="27737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AB5EF208-F73A-8B4F-AC46-A974293709AB}"/>
              </a:ext>
            </a:extLst>
          </p:cNvPr>
          <p:cNvSpPr>
            <a:spLocks noGrp="1"/>
          </p:cNvSpPr>
          <p:nvPr>
            <p:ph type="pic" sz="quarter" idx="13"/>
          </p:nvPr>
        </p:nvSpPr>
        <p:spPr>
          <a:xfrm>
            <a:off x="-92764" y="-92764"/>
            <a:ext cx="5830956" cy="6950764"/>
          </a:xfrm>
        </p:spPr>
        <p:txBody>
          <a:bodyPr/>
          <a:lstStyle/>
          <a:p>
            <a:endParaRPr lang="en-US" dirty="0"/>
          </a:p>
        </p:txBody>
      </p:sp>
      <p:sp>
        <p:nvSpPr>
          <p:cNvPr id="9" name="Text Placeholder 7">
            <a:extLst>
              <a:ext uri="{FF2B5EF4-FFF2-40B4-BE49-F238E27FC236}">
                <a16:creationId xmlns:a16="http://schemas.microsoft.com/office/drawing/2014/main" id="{093A0A28-9E1F-3443-B804-E191B679910A}"/>
              </a:ext>
            </a:extLst>
          </p:cNvPr>
          <p:cNvSpPr>
            <a:spLocks noGrp="1"/>
          </p:cNvSpPr>
          <p:nvPr>
            <p:ph type="body" sz="quarter" idx="14" hasCustomPrompt="1"/>
          </p:nvPr>
        </p:nvSpPr>
        <p:spPr>
          <a:xfrm>
            <a:off x="6173856" y="3025550"/>
            <a:ext cx="5599044" cy="357810"/>
          </a:xfrm>
        </p:spPr>
        <p:txBody>
          <a:bodyPr/>
          <a:lstStyle>
            <a:lvl1pPr>
              <a:defRPr b="1" i="0">
                <a:solidFill>
                  <a:schemeClr val="accent1"/>
                </a:solidFill>
                <a:latin typeface="Avenir Medium" panose="02000503020000020003" pitchFamily="2" charset="0"/>
              </a:defRPr>
            </a:lvl1pPr>
          </a:lstStyle>
          <a:p>
            <a:pPr lvl="0"/>
            <a:r>
              <a:rPr lang="en-US" dirty="0"/>
              <a:t>Section Subhead</a:t>
            </a:r>
          </a:p>
        </p:txBody>
      </p:sp>
      <p:sp>
        <p:nvSpPr>
          <p:cNvPr id="10" name="Title Placeholder 1">
            <a:extLst>
              <a:ext uri="{FF2B5EF4-FFF2-40B4-BE49-F238E27FC236}">
                <a16:creationId xmlns:a16="http://schemas.microsoft.com/office/drawing/2014/main" id="{FF957964-CD72-3645-B546-36583E8B0230}"/>
              </a:ext>
            </a:extLst>
          </p:cNvPr>
          <p:cNvSpPr>
            <a:spLocks noGrp="1"/>
          </p:cNvSpPr>
          <p:nvPr>
            <p:ph type="title" hasCustomPrompt="1"/>
          </p:nvPr>
        </p:nvSpPr>
        <p:spPr>
          <a:xfrm>
            <a:off x="6157292" y="1522808"/>
            <a:ext cx="5615607" cy="1207140"/>
          </a:xfrm>
          <a:prstGeom prst="rect">
            <a:avLst/>
          </a:prstGeom>
        </p:spPr>
        <p:txBody>
          <a:bodyPr vert="horz" lIns="0" tIns="0" rIns="0" bIns="0" rtlCol="0" anchor="t" anchorCtr="0">
            <a:noAutofit/>
          </a:bodyPr>
          <a:lstStyle>
            <a:lvl1pPr>
              <a:defRPr sz="4000"/>
            </a:lvl1pPr>
          </a:lstStyle>
          <a:p>
            <a:r>
              <a:rPr lang="en-US" dirty="0"/>
              <a:t>Click to edit section title</a:t>
            </a:r>
          </a:p>
        </p:txBody>
      </p:sp>
      <p:sp>
        <p:nvSpPr>
          <p:cNvPr id="11" name="Text Placeholder 2">
            <a:extLst>
              <a:ext uri="{FF2B5EF4-FFF2-40B4-BE49-F238E27FC236}">
                <a16:creationId xmlns:a16="http://schemas.microsoft.com/office/drawing/2014/main" id="{298CF176-E9B7-B348-9AE1-5EC0814E7B0E}"/>
              </a:ext>
            </a:extLst>
          </p:cNvPr>
          <p:cNvSpPr>
            <a:spLocks noGrp="1"/>
          </p:cNvSpPr>
          <p:nvPr>
            <p:ph type="body" sz="quarter" idx="19" hasCustomPrompt="1"/>
          </p:nvPr>
        </p:nvSpPr>
        <p:spPr>
          <a:xfrm>
            <a:off x="6157294" y="1132232"/>
            <a:ext cx="4003916" cy="225820"/>
          </a:xfrm>
        </p:spPr>
        <p:txBody>
          <a:bodyPr/>
          <a:lstStyle>
            <a:lvl1pPr>
              <a:defRPr sz="1050" b="0" i="0" spc="150" baseline="0">
                <a:solidFill>
                  <a:schemeClr val="bg1">
                    <a:lumMod val="50000"/>
                  </a:schemeClr>
                </a:solidFill>
                <a:latin typeface="Avenir Book" panose="02000503020000020003" pitchFamily="2" charset="0"/>
              </a:defRPr>
            </a:lvl1pPr>
          </a:lstStyle>
          <a:p>
            <a:pPr lvl="0"/>
            <a:r>
              <a:rPr lang="en-US" dirty="0"/>
              <a:t>BREADCRUMBS</a:t>
            </a:r>
          </a:p>
        </p:txBody>
      </p:sp>
    </p:spTree>
    <p:extLst>
      <p:ext uri="{BB962C8B-B14F-4D97-AF65-F5344CB8AC3E}">
        <p14:creationId xmlns:p14="http://schemas.microsoft.com/office/powerpoint/2010/main" val="397933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A499AD-2882-E546-9B78-0F172C164E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268" t="2163" r="14780" b="7026"/>
          <a:stretch/>
        </p:blipFill>
        <p:spPr>
          <a:xfrm>
            <a:off x="5711686" y="-69274"/>
            <a:ext cx="6692349" cy="6982691"/>
          </a:xfrm>
          <a:prstGeom prst="rect">
            <a:avLst/>
          </a:prstGeom>
        </p:spPr>
      </p:pic>
      <p:sp>
        <p:nvSpPr>
          <p:cNvPr id="19" name="Rectangle 18">
            <a:extLst>
              <a:ext uri="{FF2B5EF4-FFF2-40B4-BE49-F238E27FC236}">
                <a16:creationId xmlns:a16="http://schemas.microsoft.com/office/drawing/2014/main" id="{71D8590A-E365-9743-821E-1A334C518C0D}"/>
              </a:ext>
            </a:extLst>
          </p:cNvPr>
          <p:cNvSpPr/>
          <p:nvPr userDrawn="1"/>
        </p:nvSpPr>
        <p:spPr>
          <a:xfrm>
            <a:off x="5711686" y="-69274"/>
            <a:ext cx="6692348" cy="6982691"/>
          </a:xfrm>
          <a:prstGeom prst="rect">
            <a:avLst/>
          </a:prstGeom>
          <a:gradFill flip="none" rotWithShape="1">
            <a:gsLst>
              <a:gs pos="3000">
                <a:schemeClr val="accent1"/>
              </a:gs>
              <a:gs pos="97000">
                <a:srgbClr val="4757A0">
                  <a:alpha val="5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4" name="Picture Placeholder 3">
            <a:extLst>
              <a:ext uri="{FF2B5EF4-FFF2-40B4-BE49-F238E27FC236}">
                <a16:creationId xmlns:a16="http://schemas.microsoft.com/office/drawing/2014/main" id="{AB5EF208-F73A-8B4F-AC46-A974293709AB}"/>
              </a:ext>
            </a:extLst>
          </p:cNvPr>
          <p:cNvSpPr>
            <a:spLocks noGrp="1"/>
          </p:cNvSpPr>
          <p:nvPr>
            <p:ph type="pic" sz="quarter" idx="13"/>
          </p:nvPr>
        </p:nvSpPr>
        <p:spPr>
          <a:xfrm>
            <a:off x="1149543" y="1132232"/>
            <a:ext cx="3377603" cy="4320279"/>
          </a:xfrm>
        </p:spPr>
        <p:txBody>
          <a:bodyPr/>
          <a:lstStyle/>
          <a:p>
            <a:endParaRPr lang="en-US" dirty="0"/>
          </a:p>
        </p:txBody>
      </p:sp>
      <p:sp>
        <p:nvSpPr>
          <p:cNvPr id="12" name="TextBox 11">
            <a:extLst>
              <a:ext uri="{FF2B5EF4-FFF2-40B4-BE49-F238E27FC236}">
                <a16:creationId xmlns:a16="http://schemas.microsoft.com/office/drawing/2014/main" id="{95BFD32F-BD54-E346-884E-A0495EB825A0}"/>
              </a:ext>
            </a:extLst>
          </p:cNvPr>
          <p:cNvSpPr txBox="1"/>
          <p:nvPr userDrawn="1"/>
        </p:nvSpPr>
        <p:spPr>
          <a:xfrm>
            <a:off x="11256328" y="6405794"/>
            <a:ext cx="519112" cy="338554"/>
          </a:xfrm>
          <a:prstGeom prst="rect">
            <a:avLst/>
          </a:prstGeom>
          <a:noFill/>
        </p:spPr>
        <p:txBody>
          <a:bodyPr wrap="square" tIns="91440" rIns="0" bIns="91440" rtlCol="0" anchor="ctr">
            <a:spAutoFit/>
          </a:bodyPr>
          <a:lstStyle/>
          <a:p>
            <a:pPr algn="r"/>
            <a:r>
              <a:rPr lang="en-US" sz="1000" b="0" i="0" dirty="0">
                <a:solidFill>
                  <a:schemeClr val="accent3"/>
                </a:solidFill>
                <a:latin typeface="Avenir Book" panose="02000503020000020003" pitchFamily="2" charset="0"/>
              </a:rPr>
              <a:t>| </a:t>
            </a:r>
            <a:r>
              <a:rPr lang="en-US" sz="1000" b="0" i="0" dirty="0">
                <a:latin typeface="Avenir Book" panose="02000503020000020003" pitchFamily="2" charset="0"/>
              </a:rPr>
              <a:t>  </a:t>
            </a:r>
            <a:fld id="{FC30D1A9-19FB-C741-91B2-601A0BCF3E3C}" type="slidenum">
              <a:rPr lang="en-US" sz="1000" b="0" i="0" smtClean="0">
                <a:solidFill>
                  <a:schemeClr val="bg1"/>
                </a:solidFill>
                <a:latin typeface="Avenir Book" panose="02000503020000020003" pitchFamily="2" charset="0"/>
              </a:rPr>
              <a:pPr algn="r"/>
              <a:t>‹#›</a:t>
            </a:fld>
            <a:endParaRPr lang="en-US" sz="1000" b="0" i="0" dirty="0">
              <a:solidFill>
                <a:schemeClr val="bg1"/>
              </a:solidFill>
              <a:latin typeface="Avenir Book" panose="02000503020000020003" pitchFamily="2" charset="0"/>
            </a:endParaRPr>
          </a:p>
        </p:txBody>
      </p:sp>
      <p:sp>
        <p:nvSpPr>
          <p:cNvPr id="13" name="TextBox 12">
            <a:extLst>
              <a:ext uri="{FF2B5EF4-FFF2-40B4-BE49-F238E27FC236}">
                <a16:creationId xmlns:a16="http://schemas.microsoft.com/office/drawing/2014/main" id="{6439F258-8275-9D47-B13F-704957728766}"/>
              </a:ext>
            </a:extLst>
          </p:cNvPr>
          <p:cNvSpPr txBox="1"/>
          <p:nvPr userDrawn="1"/>
        </p:nvSpPr>
        <p:spPr>
          <a:xfrm>
            <a:off x="8331200" y="6405794"/>
            <a:ext cx="2925128" cy="338554"/>
          </a:xfrm>
          <a:prstGeom prst="rect">
            <a:avLst/>
          </a:prstGeom>
          <a:noFill/>
        </p:spPr>
        <p:txBody>
          <a:bodyPr wrap="square" tIns="91440" rIns="0" bIns="91440" rtlCol="0" anchor="ctr">
            <a:spAutoFit/>
          </a:bodyPr>
          <a:lstStyle/>
          <a:p>
            <a:pPr algn="r"/>
            <a:r>
              <a:rPr lang="en-US" sz="1000" b="0" i="0" dirty="0">
                <a:solidFill>
                  <a:schemeClr val="bg1"/>
                </a:solidFill>
                <a:latin typeface="Avenir" panose="02000503020000020003" pitchFamily="2" charset="0"/>
              </a:rPr>
              <a:t>Sentinel Initiative</a:t>
            </a:r>
          </a:p>
        </p:txBody>
      </p:sp>
      <p:sp>
        <p:nvSpPr>
          <p:cNvPr id="14" name="Text Placeholder 7">
            <a:extLst>
              <a:ext uri="{FF2B5EF4-FFF2-40B4-BE49-F238E27FC236}">
                <a16:creationId xmlns:a16="http://schemas.microsoft.com/office/drawing/2014/main" id="{34968DDD-636D-1F4D-B6D0-2C0C95CB24EC}"/>
              </a:ext>
            </a:extLst>
          </p:cNvPr>
          <p:cNvSpPr>
            <a:spLocks noGrp="1"/>
          </p:cNvSpPr>
          <p:nvPr>
            <p:ph type="body" sz="quarter" idx="11"/>
          </p:nvPr>
        </p:nvSpPr>
        <p:spPr>
          <a:xfrm>
            <a:off x="6173856" y="3474641"/>
            <a:ext cx="5599044" cy="277375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a:extLst>
              <a:ext uri="{FF2B5EF4-FFF2-40B4-BE49-F238E27FC236}">
                <a16:creationId xmlns:a16="http://schemas.microsoft.com/office/drawing/2014/main" id="{8A9D06C7-FFA1-7840-B06D-B5A64D146F3B}"/>
              </a:ext>
            </a:extLst>
          </p:cNvPr>
          <p:cNvSpPr>
            <a:spLocks noGrp="1"/>
          </p:cNvSpPr>
          <p:nvPr>
            <p:ph type="body" sz="quarter" idx="14" hasCustomPrompt="1"/>
          </p:nvPr>
        </p:nvSpPr>
        <p:spPr>
          <a:xfrm>
            <a:off x="6173856" y="3025550"/>
            <a:ext cx="5599044" cy="357810"/>
          </a:xfrm>
        </p:spPr>
        <p:txBody>
          <a:bodyPr/>
          <a:lstStyle>
            <a:lvl1pPr>
              <a:defRPr b="1" i="0">
                <a:solidFill>
                  <a:schemeClr val="accent3"/>
                </a:solidFill>
                <a:latin typeface="Avenir Medium" panose="02000503020000020003" pitchFamily="2" charset="0"/>
              </a:defRPr>
            </a:lvl1pPr>
          </a:lstStyle>
          <a:p>
            <a:pPr lvl="0"/>
            <a:r>
              <a:rPr lang="en-US" dirty="0"/>
              <a:t>Section Subhead</a:t>
            </a:r>
          </a:p>
        </p:txBody>
      </p:sp>
      <p:sp>
        <p:nvSpPr>
          <p:cNvPr id="16" name="Title Placeholder 1">
            <a:extLst>
              <a:ext uri="{FF2B5EF4-FFF2-40B4-BE49-F238E27FC236}">
                <a16:creationId xmlns:a16="http://schemas.microsoft.com/office/drawing/2014/main" id="{1AE57940-63F2-6448-BEF1-9958EA8C8324}"/>
              </a:ext>
            </a:extLst>
          </p:cNvPr>
          <p:cNvSpPr>
            <a:spLocks noGrp="1"/>
          </p:cNvSpPr>
          <p:nvPr>
            <p:ph type="title" hasCustomPrompt="1"/>
          </p:nvPr>
        </p:nvSpPr>
        <p:spPr>
          <a:xfrm>
            <a:off x="6157292" y="1522808"/>
            <a:ext cx="5615607" cy="1207140"/>
          </a:xfrm>
          <a:prstGeom prst="rect">
            <a:avLst/>
          </a:prstGeom>
        </p:spPr>
        <p:txBody>
          <a:bodyPr vert="horz" lIns="0" tIns="0" rIns="0" bIns="0" rtlCol="0" anchor="t" anchorCtr="0">
            <a:noAutofit/>
          </a:bodyPr>
          <a:lstStyle>
            <a:lvl1pPr>
              <a:defRPr sz="4000">
                <a:solidFill>
                  <a:schemeClr val="bg1"/>
                </a:solidFill>
              </a:defRPr>
            </a:lvl1pPr>
          </a:lstStyle>
          <a:p>
            <a:r>
              <a:rPr lang="en-US" dirty="0"/>
              <a:t>Click to edit section title</a:t>
            </a:r>
          </a:p>
        </p:txBody>
      </p:sp>
      <p:sp>
        <p:nvSpPr>
          <p:cNvPr id="17" name="Text Placeholder 2">
            <a:extLst>
              <a:ext uri="{FF2B5EF4-FFF2-40B4-BE49-F238E27FC236}">
                <a16:creationId xmlns:a16="http://schemas.microsoft.com/office/drawing/2014/main" id="{4C0ECF7D-CB91-3343-A0A5-6086D7CBA028}"/>
              </a:ext>
            </a:extLst>
          </p:cNvPr>
          <p:cNvSpPr>
            <a:spLocks noGrp="1"/>
          </p:cNvSpPr>
          <p:nvPr>
            <p:ph type="body" sz="quarter" idx="19" hasCustomPrompt="1"/>
          </p:nvPr>
        </p:nvSpPr>
        <p:spPr>
          <a:xfrm>
            <a:off x="6157294" y="1132232"/>
            <a:ext cx="4003916" cy="225820"/>
          </a:xfrm>
        </p:spPr>
        <p:txBody>
          <a:bodyPr/>
          <a:lstStyle>
            <a:lvl1pPr>
              <a:defRPr sz="1050" b="0" i="0" spc="150" baseline="0">
                <a:solidFill>
                  <a:schemeClr val="bg1"/>
                </a:solidFill>
                <a:latin typeface="Avenir Book" panose="02000503020000020003" pitchFamily="2" charset="0"/>
              </a:defRPr>
            </a:lvl1pPr>
          </a:lstStyle>
          <a:p>
            <a:pPr lvl="0"/>
            <a:r>
              <a:rPr lang="en-US" dirty="0"/>
              <a:t>BREADCRUMBS</a:t>
            </a:r>
          </a:p>
        </p:txBody>
      </p:sp>
      <p:sp>
        <p:nvSpPr>
          <p:cNvPr id="18" name="Text Placeholder 4">
            <a:extLst>
              <a:ext uri="{FF2B5EF4-FFF2-40B4-BE49-F238E27FC236}">
                <a16:creationId xmlns:a16="http://schemas.microsoft.com/office/drawing/2014/main" id="{3CC16969-39BA-5347-B5AF-85EDF6DD6346}"/>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1382630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0699C541-032D-EF41-B00B-FBEF6B446E8C}"/>
              </a:ext>
            </a:extLst>
          </p:cNvPr>
          <p:cNvSpPr>
            <a:spLocks noGrp="1"/>
          </p:cNvSpPr>
          <p:nvPr>
            <p:ph type="title" hasCustomPrompt="1"/>
          </p:nvPr>
        </p:nvSpPr>
        <p:spPr>
          <a:xfrm>
            <a:off x="609600" y="1522808"/>
            <a:ext cx="2054088" cy="1240226"/>
          </a:xfrm>
          <a:prstGeom prst="rect">
            <a:avLst/>
          </a:prstGeom>
        </p:spPr>
        <p:txBody>
          <a:bodyPr vert="horz" lIns="0" tIns="0" rIns="0" bIns="0" rtlCol="0" anchor="t" anchorCtr="0">
            <a:noAutofit/>
          </a:bodyPr>
          <a:lstStyle>
            <a:lvl1pPr>
              <a:defRPr b="1" i="0">
                <a:latin typeface="Avenir Black" panose="02000503020000020003" pitchFamily="2" charset="0"/>
              </a:defRPr>
            </a:lvl1pPr>
          </a:lstStyle>
          <a:p>
            <a:r>
              <a:rPr lang="en-US" dirty="0"/>
              <a:t>Contents</a:t>
            </a:r>
          </a:p>
        </p:txBody>
      </p:sp>
      <p:sp>
        <p:nvSpPr>
          <p:cNvPr id="32" name="TextBox 31">
            <a:extLst>
              <a:ext uri="{FF2B5EF4-FFF2-40B4-BE49-F238E27FC236}">
                <a16:creationId xmlns:a16="http://schemas.microsoft.com/office/drawing/2014/main" id="{404E4D5E-0E88-AC40-A303-B4EAFE6763EC}"/>
              </a:ext>
            </a:extLst>
          </p:cNvPr>
          <p:cNvSpPr txBox="1"/>
          <p:nvPr userDrawn="1"/>
        </p:nvSpPr>
        <p:spPr>
          <a:xfrm>
            <a:off x="11256328" y="6405794"/>
            <a:ext cx="519112" cy="338554"/>
          </a:xfrm>
          <a:prstGeom prst="rect">
            <a:avLst/>
          </a:prstGeom>
          <a:noFill/>
        </p:spPr>
        <p:txBody>
          <a:bodyPr wrap="square" tIns="91440" rIns="0" bIns="91440" rtlCol="0" anchor="ctr">
            <a:spAutoFit/>
          </a:bodyPr>
          <a:lstStyle/>
          <a:p>
            <a:pPr algn="r"/>
            <a:r>
              <a:rPr lang="en-US" sz="1000" b="0" i="0" dirty="0">
                <a:solidFill>
                  <a:schemeClr val="accent2"/>
                </a:solidFill>
                <a:latin typeface="Avenir Book" panose="02000503020000020003" pitchFamily="2" charset="0"/>
              </a:rPr>
              <a:t>|</a:t>
            </a:r>
            <a:r>
              <a:rPr lang="en-US" sz="1000" b="0" i="0" dirty="0">
                <a:latin typeface="Avenir Book" panose="02000503020000020003" pitchFamily="2" charset="0"/>
              </a:rPr>
              <a:t>   </a:t>
            </a:r>
            <a:fld id="{FC30D1A9-19FB-C741-91B2-601A0BCF3E3C}" type="slidenum">
              <a:rPr lang="en-US" sz="1000" b="0" i="0" smtClean="0">
                <a:solidFill>
                  <a:schemeClr val="bg2">
                    <a:lumMod val="50000"/>
                  </a:schemeClr>
                </a:solidFill>
                <a:latin typeface="Avenir Book" panose="02000503020000020003" pitchFamily="2" charset="0"/>
              </a:rPr>
              <a:pPr algn="r"/>
              <a:t>‹#›</a:t>
            </a:fld>
            <a:endParaRPr lang="en-US" sz="1000" b="0" i="0" dirty="0">
              <a:solidFill>
                <a:schemeClr val="bg2">
                  <a:lumMod val="50000"/>
                </a:schemeClr>
              </a:solidFill>
              <a:latin typeface="Avenir Book" panose="02000503020000020003" pitchFamily="2" charset="0"/>
            </a:endParaRPr>
          </a:p>
        </p:txBody>
      </p:sp>
      <p:sp>
        <p:nvSpPr>
          <p:cNvPr id="33" name="TextBox 32">
            <a:extLst>
              <a:ext uri="{FF2B5EF4-FFF2-40B4-BE49-F238E27FC236}">
                <a16:creationId xmlns:a16="http://schemas.microsoft.com/office/drawing/2014/main" id="{0846D822-39B4-904B-AF23-7CC5D3452C99}"/>
              </a:ext>
            </a:extLst>
          </p:cNvPr>
          <p:cNvSpPr txBox="1"/>
          <p:nvPr userDrawn="1"/>
        </p:nvSpPr>
        <p:spPr>
          <a:xfrm>
            <a:off x="8331200" y="6405794"/>
            <a:ext cx="2925128" cy="338554"/>
          </a:xfrm>
          <a:prstGeom prst="rect">
            <a:avLst/>
          </a:prstGeom>
          <a:noFill/>
        </p:spPr>
        <p:txBody>
          <a:bodyPr wrap="square" tIns="91440" rIns="0" bIns="91440" rtlCol="0" anchor="ctr">
            <a:spAutoFit/>
          </a:bodyPr>
          <a:lstStyle/>
          <a:p>
            <a:pPr algn="r"/>
            <a:r>
              <a:rPr lang="en-US" sz="1000" b="0" i="0" dirty="0">
                <a:solidFill>
                  <a:schemeClr val="bg2">
                    <a:lumMod val="50000"/>
                  </a:schemeClr>
                </a:solidFill>
                <a:latin typeface="Avenir" panose="02000503020000020003" pitchFamily="2" charset="0"/>
              </a:rPr>
              <a:t>Sentinel Initiative</a:t>
            </a:r>
          </a:p>
        </p:txBody>
      </p:sp>
      <p:sp>
        <p:nvSpPr>
          <p:cNvPr id="45" name="Text Placeholder 10">
            <a:extLst>
              <a:ext uri="{FF2B5EF4-FFF2-40B4-BE49-F238E27FC236}">
                <a16:creationId xmlns:a16="http://schemas.microsoft.com/office/drawing/2014/main" id="{40D9CFD2-DBA5-9D4B-A550-CA28DF90EE1C}"/>
              </a:ext>
            </a:extLst>
          </p:cNvPr>
          <p:cNvSpPr>
            <a:spLocks noGrp="1"/>
          </p:cNvSpPr>
          <p:nvPr>
            <p:ph type="body" sz="quarter" idx="33"/>
          </p:nvPr>
        </p:nvSpPr>
        <p:spPr>
          <a:xfrm>
            <a:off x="8454435" y="1898330"/>
            <a:ext cx="3300243" cy="441192"/>
          </a:xfrm>
        </p:spPr>
        <p:txBody>
          <a:bodyPr/>
          <a:lstStyle>
            <a:lvl1pPr>
              <a:defRPr sz="1200"/>
            </a:lvl1pPr>
          </a:lstStyle>
          <a:p>
            <a:pPr lvl="0"/>
            <a:r>
              <a:rPr lang="en-US" dirty="0"/>
              <a:t>Click to edit Master text styles</a:t>
            </a:r>
          </a:p>
        </p:txBody>
      </p:sp>
      <p:sp>
        <p:nvSpPr>
          <p:cNvPr id="46" name="Text Placeholder 10">
            <a:extLst>
              <a:ext uri="{FF2B5EF4-FFF2-40B4-BE49-F238E27FC236}">
                <a16:creationId xmlns:a16="http://schemas.microsoft.com/office/drawing/2014/main" id="{E3AA9A9D-9A2B-934E-8C97-DD586AA8439A}"/>
              </a:ext>
            </a:extLst>
          </p:cNvPr>
          <p:cNvSpPr>
            <a:spLocks noGrp="1"/>
          </p:cNvSpPr>
          <p:nvPr>
            <p:ph type="body" sz="quarter" idx="34" hasCustomPrompt="1"/>
          </p:nvPr>
        </p:nvSpPr>
        <p:spPr>
          <a:xfrm>
            <a:off x="7669695" y="1502634"/>
            <a:ext cx="634187" cy="836887"/>
          </a:xfrm>
        </p:spPr>
        <p:txBody>
          <a:bodyPr/>
          <a:lstStyle>
            <a:lvl1pPr algn="r">
              <a:lnSpc>
                <a:spcPct val="100000"/>
              </a:lnSpc>
              <a:spcAft>
                <a:spcPts val="600"/>
              </a:spcAft>
              <a:defRPr sz="2800"/>
            </a:lvl1pPr>
          </a:lstStyle>
          <a:p>
            <a:pPr lvl="0"/>
            <a:r>
              <a:rPr lang="en-US" dirty="0"/>
              <a:t>#</a:t>
            </a:r>
          </a:p>
        </p:txBody>
      </p:sp>
      <p:sp>
        <p:nvSpPr>
          <p:cNvPr id="47" name="Text Placeholder 10">
            <a:extLst>
              <a:ext uri="{FF2B5EF4-FFF2-40B4-BE49-F238E27FC236}">
                <a16:creationId xmlns:a16="http://schemas.microsoft.com/office/drawing/2014/main" id="{514F54BC-1D09-5B47-8BA4-B1D26BECA136}"/>
              </a:ext>
            </a:extLst>
          </p:cNvPr>
          <p:cNvSpPr>
            <a:spLocks noGrp="1"/>
          </p:cNvSpPr>
          <p:nvPr>
            <p:ph type="body" sz="quarter" idx="35" hasCustomPrompt="1"/>
          </p:nvPr>
        </p:nvSpPr>
        <p:spPr>
          <a:xfrm>
            <a:off x="8454435" y="1559775"/>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48" name="Text Placeholder 10">
            <a:extLst>
              <a:ext uri="{FF2B5EF4-FFF2-40B4-BE49-F238E27FC236}">
                <a16:creationId xmlns:a16="http://schemas.microsoft.com/office/drawing/2014/main" id="{5BAE707B-372A-564A-AD51-06C4AA809BBF}"/>
              </a:ext>
            </a:extLst>
          </p:cNvPr>
          <p:cNvSpPr>
            <a:spLocks noGrp="1"/>
          </p:cNvSpPr>
          <p:nvPr>
            <p:ph type="body" sz="quarter" idx="36"/>
          </p:nvPr>
        </p:nvSpPr>
        <p:spPr>
          <a:xfrm>
            <a:off x="8454435" y="2763035"/>
            <a:ext cx="3300243" cy="441192"/>
          </a:xfrm>
        </p:spPr>
        <p:txBody>
          <a:bodyPr/>
          <a:lstStyle>
            <a:lvl1pPr>
              <a:defRPr sz="1200"/>
            </a:lvl1pPr>
          </a:lstStyle>
          <a:p>
            <a:pPr lvl="0"/>
            <a:r>
              <a:rPr lang="en-US" dirty="0"/>
              <a:t>Click to edit Master text styles</a:t>
            </a:r>
          </a:p>
        </p:txBody>
      </p:sp>
      <p:sp>
        <p:nvSpPr>
          <p:cNvPr id="49" name="Text Placeholder 10">
            <a:extLst>
              <a:ext uri="{FF2B5EF4-FFF2-40B4-BE49-F238E27FC236}">
                <a16:creationId xmlns:a16="http://schemas.microsoft.com/office/drawing/2014/main" id="{D2DC69D0-8DC2-8D4D-88FF-F344A46D2DE7}"/>
              </a:ext>
            </a:extLst>
          </p:cNvPr>
          <p:cNvSpPr>
            <a:spLocks noGrp="1"/>
          </p:cNvSpPr>
          <p:nvPr>
            <p:ph type="body" sz="quarter" idx="37" hasCustomPrompt="1"/>
          </p:nvPr>
        </p:nvSpPr>
        <p:spPr>
          <a:xfrm>
            <a:off x="7669695" y="2367339"/>
            <a:ext cx="634187" cy="836887"/>
          </a:xfrm>
        </p:spPr>
        <p:txBody>
          <a:bodyPr/>
          <a:lstStyle>
            <a:lvl1pPr algn="r">
              <a:lnSpc>
                <a:spcPct val="100000"/>
              </a:lnSpc>
              <a:spcAft>
                <a:spcPts val="600"/>
              </a:spcAft>
              <a:defRPr sz="2800"/>
            </a:lvl1pPr>
          </a:lstStyle>
          <a:p>
            <a:pPr lvl="0"/>
            <a:r>
              <a:rPr lang="en-US" dirty="0"/>
              <a:t>#</a:t>
            </a:r>
          </a:p>
        </p:txBody>
      </p:sp>
      <p:sp>
        <p:nvSpPr>
          <p:cNvPr id="50" name="Text Placeholder 10">
            <a:extLst>
              <a:ext uri="{FF2B5EF4-FFF2-40B4-BE49-F238E27FC236}">
                <a16:creationId xmlns:a16="http://schemas.microsoft.com/office/drawing/2014/main" id="{ED47E86A-1863-AA4D-BFC7-7794640C3516}"/>
              </a:ext>
            </a:extLst>
          </p:cNvPr>
          <p:cNvSpPr>
            <a:spLocks noGrp="1"/>
          </p:cNvSpPr>
          <p:nvPr>
            <p:ph type="body" sz="quarter" idx="38" hasCustomPrompt="1"/>
          </p:nvPr>
        </p:nvSpPr>
        <p:spPr>
          <a:xfrm>
            <a:off x="8454435" y="2424480"/>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51" name="Text Placeholder 10">
            <a:extLst>
              <a:ext uri="{FF2B5EF4-FFF2-40B4-BE49-F238E27FC236}">
                <a16:creationId xmlns:a16="http://schemas.microsoft.com/office/drawing/2014/main" id="{2B487EA3-18C5-0C42-96A3-0B9366D6792A}"/>
              </a:ext>
            </a:extLst>
          </p:cNvPr>
          <p:cNvSpPr>
            <a:spLocks noGrp="1"/>
          </p:cNvSpPr>
          <p:nvPr>
            <p:ph type="body" sz="quarter" idx="39"/>
          </p:nvPr>
        </p:nvSpPr>
        <p:spPr>
          <a:xfrm>
            <a:off x="8454435" y="3627740"/>
            <a:ext cx="3300243" cy="441192"/>
          </a:xfrm>
        </p:spPr>
        <p:txBody>
          <a:bodyPr/>
          <a:lstStyle>
            <a:lvl1pPr>
              <a:defRPr sz="1200"/>
            </a:lvl1pPr>
          </a:lstStyle>
          <a:p>
            <a:pPr lvl="0"/>
            <a:r>
              <a:rPr lang="en-US" dirty="0"/>
              <a:t>Click to edit Master text styles</a:t>
            </a:r>
          </a:p>
        </p:txBody>
      </p:sp>
      <p:sp>
        <p:nvSpPr>
          <p:cNvPr id="52" name="Text Placeholder 10">
            <a:extLst>
              <a:ext uri="{FF2B5EF4-FFF2-40B4-BE49-F238E27FC236}">
                <a16:creationId xmlns:a16="http://schemas.microsoft.com/office/drawing/2014/main" id="{020D3020-2A3B-8A43-803E-9547E7DB1627}"/>
              </a:ext>
            </a:extLst>
          </p:cNvPr>
          <p:cNvSpPr>
            <a:spLocks noGrp="1"/>
          </p:cNvSpPr>
          <p:nvPr>
            <p:ph type="body" sz="quarter" idx="40" hasCustomPrompt="1"/>
          </p:nvPr>
        </p:nvSpPr>
        <p:spPr>
          <a:xfrm>
            <a:off x="7669695" y="3232044"/>
            <a:ext cx="634187" cy="836887"/>
          </a:xfrm>
        </p:spPr>
        <p:txBody>
          <a:bodyPr/>
          <a:lstStyle>
            <a:lvl1pPr algn="r">
              <a:lnSpc>
                <a:spcPct val="100000"/>
              </a:lnSpc>
              <a:spcAft>
                <a:spcPts val="600"/>
              </a:spcAft>
              <a:defRPr sz="2800"/>
            </a:lvl1pPr>
          </a:lstStyle>
          <a:p>
            <a:pPr lvl="0"/>
            <a:r>
              <a:rPr lang="en-US" dirty="0"/>
              <a:t>#</a:t>
            </a:r>
          </a:p>
        </p:txBody>
      </p:sp>
      <p:sp>
        <p:nvSpPr>
          <p:cNvPr id="53" name="Text Placeholder 10">
            <a:extLst>
              <a:ext uri="{FF2B5EF4-FFF2-40B4-BE49-F238E27FC236}">
                <a16:creationId xmlns:a16="http://schemas.microsoft.com/office/drawing/2014/main" id="{48B527F9-881B-6C48-91A4-12559867B22D}"/>
              </a:ext>
            </a:extLst>
          </p:cNvPr>
          <p:cNvSpPr>
            <a:spLocks noGrp="1"/>
          </p:cNvSpPr>
          <p:nvPr>
            <p:ph type="body" sz="quarter" idx="41" hasCustomPrompt="1"/>
          </p:nvPr>
        </p:nvSpPr>
        <p:spPr>
          <a:xfrm>
            <a:off x="8454435" y="3289185"/>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54" name="Text Placeholder 10">
            <a:extLst>
              <a:ext uri="{FF2B5EF4-FFF2-40B4-BE49-F238E27FC236}">
                <a16:creationId xmlns:a16="http://schemas.microsoft.com/office/drawing/2014/main" id="{87C5C905-7CD4-1A49-B99D-A4CC96760C7E}"/>
              </a:ext>
            </a:extLst>
          </p:cNvPr>
          <p:cNvSpPr>
            <a:spLocks noGrp="1"/>
          </p:cNvSpPr>
          <p:nvPr>
            <p:ph type="body" sz="quarter" idx="42"/>
          </p:nvPr>
        </p:nvSpPr>
        <p:spPr>
          <a:xfrm>
            <a:off x="8454435" y="4492445"/>
            <a:ext cx="3300243" cy="441192"/>
          </a:xfrm>
        </p:spPr>
        <p:txBody>
          <a:bodyPr/>
          <a:lstStyle>
            <a:lvl1pPr>
              <a:defRPr sz="1200"/>
            </a:lvl1pPr>
          </a:lstStyle>
          <a:p>
            <a:pPr lvl="0"/>
            <a:r>
              <a:rPr lang="en-US" dirty="0"/>
              <a:t>Click to edit Master text styles</a:t>
            </a:r>
          </a:p>
        </p:txBody>
      </p:sp>
      <p:sp>
        <p:nvSpPr>
          <p:cNvPr id="55" name="Text Placeholder 10">
            <a:extLst>
              <a:ext uri="{FF2B5EF4-FFF2-40B4-BE49-F238E27FC236}">
                <a16:creationId xmlns:a16="http://schemas.microsoft.com/office/drawing/2014/main" id="{EC3E55BF-2D8F-DE43-9C7E-5CB6B3C5228F}"/>
              </a:ext>
            </a:extLst>
          </p:cNvPr>
          <p:cNvSpPr>
            <a:spLocks noGrp="1"/>
          </p:cNvSpPr>
          <p:nvPr>
            <p:ph type="body" sz="quarter" idx="43" hasCustomPrompt="1"/>
          </p:nvPr>
        </p:nvSpPr>
        <p:spPr>
          <a:xfrm>
            <a:off x="7669695" y="4096749"/>
            <a:ext cx="634187" cy="836887"/>
          </a:xfrm>
        </p:spPr>
        <p:txBody>
          <a:bodyPr/>
          <a:lstStyle>
            <a:lvl1pPr algn="r">
              <a:lnSpc>
                <a:spcPct val="100000"/>
              </a:lnSpc>
              <a:spcAft>
                <a:spcPts val="600"/>
              </a:spcAft>
              <a:defRPr sz="2800"/>
            </a:lvl1pPr>
          </a:lstStyle>
          <a:p>
            <a:pPr lvl="0"/>
            <a:r>
              <a:rPr lang="en-US" dirty="0"/>
              <a:t>#</a:t>
            </a:r>
          </a:p>
        </p:txBody>
      </p:sp>
      <p:sp>
        <p:nvSpPr>
          <p:cNvPr id="56" name="Text Placeholder 10">
            <a:extLst>
              <a:ext uri="{FF2B5EF4-FFF2-40B4-BE49-F238E27FC236}">
                <a16:creationId xmlns:a16="http://schemas.microsoft.com/office/drawing/2014/main" id="{56CCA176-336A-3A44-B810-22F8C3BD1CF4}"/>
              </a:ext>
            </a:extLst>
          </p:cNvPr>
          <p:cNvSpPr>
            <a:spLocks noGrp="1"/>
          </p:cNvSpPr>
          <p:nvPr>
            <p:ph type="body" sz="quarter" idx="44" hasCustomPrompt="1"/>
          </p:nvPr>
        </p:nvSpPr>
        <p:spPr>
          <a:xfrm>
            <a:off x="8454435" y="4153890"/>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57" name="Text Placeholder 10">
            <a:extLst>
              <a:ext uri="{FF2B5EF4-FFF2-40B4-BE49-F238E27FC236}">
                <a16:creationId xmlns:a16="http://schemas.microsoft.com/office/drawing/2014/main" id="{7830E12D-76A6-324E-80C3-32F1E9B9AC63}"/>
              </a:ext>
            </a:extLst>
          </p:cNvPr>
          <p:cNvSpPr>
            <a:spLocks noGrp="1"/>
          </p:cNvSpPr>
          <p:nvPr>
            <p:ph type="body" sz="quarter" idx="45"/>
          </p:nvPr>
        </p:nvSpPr>
        <p:spPr>
          <a:xfrm>
            <a:off x="8454435" y="5357148"/>
            <a:ext cx="3300243" cy="441192"/>
          </a:xfrm>
        </p:spPr>
        <p:txBody>
          <a:bodyPr/>
          <a:lstStyle>
            <a:lvl1pPr>
              <a:defRPr sz="1200"/>
            </a:lvl1pPr>
          </a:lstStyle>
          <a:p>
            <a:pPr lvl="0"/>
            <a:r>
              <a:rPr lang="en-US" dirty="0"/>
              <a:t>Click to edit Master text styles</a:t>
            </a:r>
          </a:p>
        </p:txBody>
      </p:sp>
      <p:sp>
        <p:nvSpPr>
          <p:cNvPr id="58" name="Text Placeholder 10">
            <a:extLst>
              <a:ext uri="{FF2B5EF4-FFF2-40B4-BE49-F238E27FC236}">
                <a16:creationId xmlns:a16="http://schemas.microsoft.com/office/drawing/2014/main" id="{0CC5D756-CD88-2F47-A527-8A1420A0CEC4}"/>
              </a:ext>
            </a:extLst>
          </p:cNvPr>
          <p:cNvSpPr>
            <a:spLocks noGrp="1"/>
          </p:cNvSpPr>
          <p:nvPr>
            <p:ph type="body" sz="quarter" idx="46" hasCustomPrompt="1"/>
          </p:nvPr>
        </p:nvSpPr>
        <p:spPr>
          <a:xfrm>
            <a:off x="7669695" y="4961452"/>
            <a:ext cx="634187" cy="836887"/>
          </a:xfrm>
        </p:spPr>
        <p:txBody>
          <a:bodyPr/>
          <a:lstStyle>
            <a:lvl1pPr algn="r">
              <a:lnSpc>
                <a:spcPct val="100000"/>
              </a:lnSpc>
              <a:spcAft>
                <a:spcPts val="600"/>
              </a:spcAft>
              <a:defRPr sz="2800"/>
            </a:lvl1pPr>
          </a:lstStyle>
          <a:p>
            <a:pPr lvl="0"/>
            <a:r>
              <a:rPr lang="en-US" dirty="0"/>
              <a:t>#</a:t>
            </a:r>
          </a:p>
        </p:txBody>
      </p:sp>
      <p:sp>
        <p:nvSpPr>
          <p:cNvPr id="59" name="Text Placeholder 10">
            <a:extLst>
              <a:ext uri="{FF2B5EF4-FFF2-40B4-BE49-F238E27FC236}">
                <a16:creationId xmlns:a16="http://schemas.microsoft.com/office/drawing/2014/main" id="{38EB8A8C-4684-724D-AD6D-891E1A408C56}"/>
              </a:ext>
            </a:extLst>
          </p:cNvPr>
          <p:cNvSpPr>
            <a:spLocks noGrp="1"/>
          </p:cNvSpPr>
          <p:nvPr>
            <p:ph type="body" sz="quarter" idx="47" hasCustomPrompt="1"/>
          </p:nvPr>
        </p:nvSpPr>
        <p:spPr>
          <a:xfrm>
            <a:off x="8454435" y="5018593"/>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60" name="Text Placeholder 10">
            <a:extLst>
              <a:ext uri="{FF2B5EF4-FFF2-40B4-BE49-F238E27FC236}">
                <a16:creationId xmlns:a16="http://schemas.microsoft.com/office/drawing/2014/main" id="{C3979D29-6737-2D46-8D2C-67D98E582315}"/>
              </a:ext>
            </a:extLst>
          </p:cNvPr>
          <p:cNvSpPr>
            <a:spLocks noGrp="1"/>
          </p:cNvSpPr>
          <p:nvPr>
            <p:ph type="body" sz="quarter" idx="48"/>
          </p:nvPr>
        </p:nvSpPr>
        <p:spPr>
          <a:xfrm>
            <a:off x="3908939" y="1898330"/>
            <a:ext cx="3300243" cy="441192"/>
          </a:xfrm>
        </p:spPr>
        <p:txBody>
          <a:bodyPr/>
          <a:lstStyle>
            <a:lvl1pPr>
              <a:defRPr sz="1200"/>
            </a:lvl1pPr>
          </a:lstStyle>
          <a:p>
            <a:pPr lvl="0"/>
            <a:r>
              <a:rPr lang="en-US" dirty="0"/>
              <a:t>Click to edit Master text styles</a:t>
            </a:r>
          </a:p>
        </p:txBody>
      </p:sp>
      <p:sp>
        <p:nvSpPr>
          <p:cNvPr id="61" name="Text Placeholder 10">
            <a:extLst>
              <a:ext uri="{FF2B5EF4-FFF2-40B4-BE49-F238E27FC236}">
                <a16:creationId xmlns:a16="http://schemas.microsoft.com/office/drawing/2014/main" id="{9B342C8D-E6BD-5649-8581-4201E5F794D6}"/>
              </a:ext>
            </a:extLst>
          </p:cNvPr>
          <p:cNvSpPr>
            <a:spLocks noGrp="1"/>
          </p:cNvSpPr>
          <p:nvPr>
            <p:ph type="body" sz="quarter" idx="49" hasCustomPrompt="1"/>
          </p:nvPr>
        </p:nvSpPr>
        <p:spPr>
          <a:xfrm>
            <a:off x="3124199" y="1502634"/>
            <a:ext cx="634187" cy="836887"/>
          </a:xfrm>
        </p:spPr>
        <p:txBody>
          <a:bodyPr/>
          <a:lstStyle>
            <a:lvl1pPr algn="r">
              <a:lnSpc>
                <a:spcPct val="100000"/>
              </a:lnSpc>
              <a:spcAft>
                <a:spcPts val="600"/>
              </a:spcAft>
              <a:defRPr sz="2800"/>
            </a:lvl1pPr>
          </a:lstStyle>
          <a:p>
            <a:pPr lvl="0"/>
            <a:r>
              <a:rPr lang="en-US" dirty="0"/>
              <a:t>#</a:t>
            </a:r>
          </a:p>
        </p:txBody>
      </p:sp>
      <p:sp>
        <p:nvSpPr>
          <p:cNvPr id="62" name="Text Placeholder 10">
            <a:extLst>
              <a:ext uri="{FF2B5EF4-FFF2-40B4-BE49-F238E27FC236}">
                <a16:creationId xmlns:a16="http://schemas.microsoft.com/office/drawing/2014/main" id="{1EE52328-1BAE-3F4B-964C-A4EF5AC4D1BA}"/>
              </a:ext>
            </a:extLst>
          </p:cNvPr>
          <p:cNvSpPr>
            <a:spLocks noGrp="1"/>
          </p:cNvSpPr>
          <p:nvPr>
            <p:ph type="body" sz="quarter" idx="50" hasCustomPrompt="1"/>
          </p:nvPr>
        </p:nvSpPr>
        <p:spPr>
          <a:xfrm>
            <a:off x="3908939" y="1559775"/>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63" name="Text Placeholder 10">
            <a:extLst>
              <a:ext uri="{FF2B5EF4-FFF2-40B4-BE49-F238E27FC236}">
                <a16:creationId xmlns:a16="http://schemas.microsoft.com/office/drawing/2014/main" id="{655BD273-6161-3843-88D7-F434BF4014C5}"/>
              </a:ext>
            </a:extLst>
          </p:cNvPr>
          <p:cNvSpPr>
            <a:spLocks noGrp="1"/>
          </p:cNvSpPr>
          <p:nvPr>
            <p:ph type="body" sz="quarter" idx="51"/>
          </p:nvPr>
        </p:nvSpPr>
        <p:spPr>
          <a:xfrm>
            <a:off x="3908939" y="2763035"/>
            <a:ext cx="3300243" cy="441192"/>
          </a:xfrm>
        </p:spPr>
        <p:txBody>
          <a:bodyPr/>
          <a:lstStyle>
            <a:lvl1pPr>
              <a:defRPr sz="1200"/>
            </a:lvl1pPr>
          </a:lstStyle>
          <a:p>
            <a:pPr lvl="0"/>
            <a:r>
              <a:rPr lang="en-US" dirty="0"/>
              <a:t>Click to edit Master text styles</a:t>
            </a:r>
          </a:p>
        </p:txBody>
      </p:sp>
      <p:sp>
        <p:nvSpPr>
          <p:cNvPr id="64" name="Text Placeholder 10">
            <a:extLst>
              <a:ext uri="{FF2B5EF4-FFF2-40B4-BE49-F238E27FC236}">
                <a16:creationId xmlns:a16="http://schemas.microsoft.com/office/drawing/2014/main" id="{3ECB47F0-75BB-844D-9D7D-E1BEF5E9A3AC}"/>
              </a:ext>
            </a:extLst>
          </p:cNvPr>
          <p:cNvSpPr>
            <a:spLocks noGrp="1"/>
          </p:cNvSpPr>
          <p:nvPr>
            <p:ph type="body" sz="quarter" idx="52" hasCustomPrompt="1"/>
          </p:nvPr>
        </p:nvSpPr>
        <p:spPr>
          <a:xfrm>
            <a:off x="3124199" y="2367339"/>
            <a:ext cx="634187" cy="836887"/>
          </a:xfrm>
        </p:spPr>
        <p:txBody>
          <a:bodyPr/>
          <a:lstStyle>
            <a:lvl1pPr algn="r">
              <a:lnSpc>
                <a:spcPct val="100000"/>
              </a:lnSpc>
              <a:spcAft>
                <a:spcPts val="600"/>
              </a:spcAft>
              <a:defRPr sz="2800"/>
            </a:lvl1pPr>
          </a:lstStyle>
          <a:p>
            <a:pPr lvl="0"/>
            <a:r>
              <a:rPr lang="en-US" dirty="0"/>
              <a:t>#</a:t>
            </a:r>
          </a:p>
        </p:txBody>
      </p:sp>
      <p:sp>
        <p:nvSpPr>
          <p:cNvPr id="65" name="Text Placeholder 10">
            <a:extLst>
              <a:ext uri="{FF2B5EF4-FFF2-40B4-BE49-F238E27FC236}">
                <a16:creationId xmlns:a16="http://schemas.microsoft.com/office/drawing/2014/main" id="{76E0473F-9484-6D4B-A56E-9A1A27DFEA8B}"/>
              </a:ext>
            </a:extLst>
          </p:cNvPr>
          <p:cNvSpPr>
            <a:spLocks noGrp="1"/>
          </p:cNvSpPr>
          <p:nvPr>
            <p:ph type="body" sz="quarter" idx="53" hasCustomPrompt="1"/>
          </p:nvPr>
        </p:nvSpPr>
        <p:spPr>
          <a:xfrm>
            <a:off x="3908939" y="2424480"/>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66" name="Text Placeholder 10">
            <a:extLst>
              <a:ext uri="{FF2B5EF4-FFF2-40B4-BE49-F238E27FC236}">
                <a16:creationId xmlns:a16="http://schemas.microsoft.com/office/drawing/2014/main" id="{B1BA21E3-5357-2A43-8207-1185B8A1A2EF}"/>
              </a:ext>
            </a:extLst>
          </p:cNvPr>
          <p:cNvSpPr>
            <a:spLocks noGrp="1"/>
          </p:cNvSpPr>
          <p:nvPr>
            <p:ph type="body" sz="quarter" idx="54"/>
          </p:nvPr>
        </p:nvSpPr>
        <p:spPr>
          <a:xfrm>
            <a:off x="3908939" y="3627740"/>
            <a:ext cx="3300243" cy="441192"/>
          </a:xfrm>
        </p:spPr>
        <p:txBody>
          <a:bodyPr/>
          <a:lstStyle>
            <a:lvl1pPr>
              <a:defRPr sz="1200"/>
            </a:lvl1pPr>
          </a:lstStyle>
          <a:p>
            <a:pPr lvl="0"/>
            <a:r>
              <a:rPr lang="en-US" dirty="0"/>
              <a:t>Click to edit Master text styles</a:t>
            </a:r>
          </a:p>
        </p:txBody>
      </p:sp>
      <p:sp>
        <p:nvSpPr>
          <p:cNvPr id="67" name="Text Placeholder 10">
            <a:extLst>
              <a:ext uri="{FF2B5EF4-FFF2-40B4-BE49-F238E27FC236}">
                <a16:creationId xmlns:a16="http://schemas.microsoft.com/office/drawing/2014/main" id="{D53F572E-4630-254B-97A5-1E9C5987E859}"/>
              </a:ext>
            </a:extLst>
          </p:cNvPr>
          <p:cNvSpPr>
            <a:spLocks noGrp="1"/>
          </p:cNvSpPr>
          <p:nvPr>
            <p:ph type="body" sz="quarter" idx="55" hasCustomPrompt="1"/>
          </p:nvPr>
        </p:nvSpPr>
        <p:spPr>
          <a:xfrm>
            <a:off x="3124199" y="3232044"/>
            <a:ext cx="634187" cy="836887"/>
          </a:xfrm>
        </p:spPr>
        <p:txBody>
          <a:bodyPr/>
          <a:lstStyle>
            <a:lvl1pPr algn="r">
              <a:lnSpc>
                <a:spcPct val="100000"/>
              </a:lnSpc>
              <a:spcAft>
                <a:spcPts val="600"/>
              </a:spcAft>
              <a:defRPr sz="2800"/>
            </a:lvl1pPr>
          </a:lstStyle>
          <a:p>
            <a:pPr lvl="0"/>
            <a:r>
              <a:rPr lang="en-US" dirty="0"/>
              <a:t>#</a:t>
            </a:r>
          </a:p>
        </p:txBody>
      </p:sp>
      <p:sp>
        <p:nvSpPr>
          <p:cNvPr id="68" name="Text Placeholder 10">
            <a:extLst>
              <a:ext uri="{FF2B5EF4-FFF2-40B4-BE49-F238E27FC236}">
                <a16:creationId xmlns:a16="http://schemas.microsoft.com/office/drawing/2014/main" id="{012EFD68-6499-C645-AC56-31A04DC2D3ED}"/>
              </a:ext>
            </a:extLst>
          </p:cNvPr>
          <p:cNvSpPr>
            <a:spLocks noGrp="1"/>
          </p:cNvSpPr>
          <p:nvPr>
            <p:ph type="body" sz="quarter" idx="56" hasCustomPrompt="1"/>
          </p:nvPr>
        </p:nvSpPr>
        <p:spPr>
          <a:xfrm>
            <a:off x="3908939" y="3289185"/>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69" name="Text Placeholder 10">
            <a:extLst>
              <a:ext uri="{FF2B5EF4-FFF2-40B4-BE49-F238E27FC236}">
                <a16:creationId xmlns:a16="http://schemas.microsoft.com/office/drawing/2014/main" id="{AFA178DD-17AD-9848-8478-F30B510AC912}"/>
              </a:ext>
            </a:extLst>
          </p:cNvPr>
          <p:cNvSpPr>
            <a:spLocks noGrp="1"/>
          </p:cNvSpPr>
          <p:nvPr>
            <p:ph type="body" sz="quarter" idx="57"/>
          </p:nvPr>
        </p:nvSpPr>
        <p:spPr>
          <a:xfrm>
            <a:off x="3908939" y="4492445"/>
            <a:ext cx="3300243" cy="441192"/>
          </a:xfrm>
        </p:spPr>
        <p:txBody>
          <a:bodyPr/>
          <a:lstStyle>
            <a:lvl1pPr>
              <a:defRPr sz="1200"/>
            </a:lvl1pPr>
          </a:lstStyle>
          <a:p>
            <a:pPr lvl="0"/>
            <a:r>
              <a:rPr lang="en-US" dirty="0"/>
              <a:t>Click to edit Master text styles</a:t>
            </a:r>
          </a:p>
        </p:txBody>
      </p:sp>
      <p:sp>
        <p:nvSpPr>
          <p:cNvPr id="70" name="Text Placeholder 10">
            <a:extLst>
              <a:ext uri="{FF2B5EF4-FFF2-40B4-BE49-F238E27FC236}">
                <a16:creationId xmlns:a16="http://schemas.microsoft.com/office/drawing/2014/main" id="{1CCF0DCC-7037-2048-9321-63D10BEEB604}"/>
              </a:ext>
            </a:extLst>
          </p:cNvPr>
          <p:cNvSpPr>
            <a:spLocks noGrp="1"/>
          </p:cNvSpPr>
          <p:nvPr>
            <p:ph type="body" sz="quarter" idx="58" hasCustomPrompt="1"/>
          </p:nvPr>
        </p:nvSpPr>
        <p:spPr>
          <a:xfrm>
            <a:off x="3124199" y="4096749"/>
            <a:ext cx="634187" cy="836887"/>
          </a:xfrm>
        </p:spPr>
        <p:txBody>
          <a:bodyPr/>
          <a:lstStyle>
            <a:lvl1pPr algn="r">
              <a:lnSpc>
                <a:spcPct val="100000"/>
              </a:lnSpc>
              <a:spcAft>
                <a:spcPts val="600"/>
              </a:spcAft>
              <a:defRPr sz="2800"/>
            </a:lvl1pPr>
          </a:lstStyle>
          <a:p>
            <a:pPr lvl="0"/>
            <a:r>
              <a:rPr lang="en-US" dirty="0"/>
              <a:t>#</a:t>
            </a:r>
          </a:p>
        </p:txBody>
      </p:sp>
      <p:sp>
        <p:nvSpPr>
          <p:cNvPr id="71" name="Text Placeholder 10">
            <a:extLst>
              <a:ext uri="{FF2B5EF4-FFF2-40B4-BE49-F238E27FC236}">
                <a16:creationId xmlns:a16="http://schemas.microsoft.com/office/drawing/2014/main" id="{D57A20D0-88B8-6A48-A7F5-CB5A22AC76EF}"/>
              </a:ext>
            </a:extLst>
          </p:cNvPr>
          <p:cNvSpPr>
            <a:spLocks noGrp="1"/>
          </p:cNvSpPr>
          <p:nvPr>
            <p:ph type="body" sz="quarter" idx="59" hasCustomPrompt="1"/>
          </p:nvPr>
        </p:nvSpPr>
        <p:spPr>
          <a:xfrm>
            <a:off x="3908939" y="4153890"/>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72" name="Text Placeholder 10">
            <a:extLst>
              <a:ext uri="{FF2B5EF4-FFF2-40B4-BE49-F238E27FC236}">
                <a16:creationId xmlns:a16="http://schemas.microsoft.com/office/drawing/2014/main" id="{6EC341FE-5E1D-B849-A13C-36C21C34D4E0}"/>
              </a:ext>
            </a:extLst>
          </p:cNvPr>
          <p:cNvSpPr>
            <a:spLocks noGrp="1"/>
          </p:cNvSpPr>
          <p:nvPr>
            <p:ph type="body" sz="quarter" idx="60"/>
          </p:nvPr>
        </p:nvSpPr>
        <p:spPr>
          <a:xfrm>
            <a:off x="3908939" y="5357148"/>
            <a:ext cx="3300243" cy="441192"/>
          </a:xfrm>
        </p:spPr>
        <p:txBody>
          <a:bodyPr/>
          <a:lstStyle>
            <a:lvl1pPr>
              <a:defRPr sz="1200"/>
            </a:lvl1pPr>
          </a:lstStyle>
          <a:p>
            <a:pPr lvl="0"/>
            <a:r>
              <a:rPr lang="en-US" dirty="0"/>
              <a:t>Click to edit Master text styles</a:t>
            </a:r>
          </a:p>
        </p:txBody>
      </p:sp>
      <p:sp>
        <p:nvSpPr>
          <p:cNvPr id="73" name="Text Placeholder 10">
            <a:extLst>
              <a:ext uri="{FF2B5EF4-FFF2-40B4-BE49-F238E27FC236}">
                <a16:creationId xmlns:a16="http://schemas.microsoft.com/office/drawing/2014/main" id="{A606D4A9-4D7A-9F43-B672-E50EF924CD2B}"/>
              </a:ext>
            </a:extLst>
          </p:cNvPr>
          <p:cNvSpPr>
            <a:spLocks noGrp="1"/>
          </p:cNvSpPr>
          <p:nvPr>
            <p:ph type="body" sz="quarter" idx="61" hasCustomPrompt="1"/>
          </p:nvPr>
        </p:nvSpPr>
        <p:spPr>
          <a:xfrm>
            <a:off x="3124199" y="4961452"/>
            <a:ext cx="634187" cy="836887"/>
          </a:xfrm>
        </p:spPr>
        <p:txBody>
          <a:bodyPr/>
          <a:lstStyle>
            <a:lvl1pPr algn="r">
              <a:lnSpc>
                <a:spcPct val="100000"/>
              </a:lnSpc>
              <a:spcAft>
                <a:spcPts val="600"/>
              </a:spcAft>
              <a:defRPr sz="2800"/>
            </a:lvl1pPr>
          </a:lstStyle>
          <a:p>
            <a:pPr lvl="0"/>
            <a:r>
              <a:rPr lang="en-US" dirty="0"/>
              <a:t>#</a:t>
            </a:r>
          </a:p>
        </p:txBody>
      </p:sp>
      <p:sp>
        <p:nvSpPr>
          <p:cNvPr id="74" name="Text Placeholder 10">
            <a:extLst>
              <a:ext uri="{FF2B5EF4-FFF2-40B4-BE49-F238E27FC236}">
                <a16:creationId xmlns:a16="http://schemas.microsoft.com/office/drawing/2014/main" id="{DDC50A1A-E7D0-0E41-A044-E704F51E9A9E}"/>
              </a:ext>
            </a:extLst>
          </p:cNvPr>
          <p:cNvSpPr>
            <a:spLocks noGrp="1"/>
          </p:cNvSpPr>
          <p:nvPr>
            <p:ph type="body" sz="quarter" idx="62" hasCustomPrompt="1"/>
          </p:nvPr>
        </p:nvSpPr>
        <p:spPr>
          <a:xfrm>
            <a:off x="3908939" y="5018593"/>
            <a:ext cx="3300243" cy="338554"/>
          </a:xfrm>
        </p:spPr>
        <p:txBody>
          <a:bodyPr/>
          <a:lstStyle>
            <a:lvl1pPr>
              <a:defRPr sz="1600" b="1" i="0">
                <a:solidFill>
                  <a:schemeClr val="accent1"/>
                </a:solidFill>
                <a:latin typeface="Avenir Medium" panose="02000503020000020003" pitchFamily="2" charset="0"/>
              </a:defRPr>
            </a:lvl1pPr>
          </a:lstStyle>
          <a:p>
            <a:pPr lvl="0"/>
            <a:r>
              <a:rPr lang="en-US" dirty="0"/>
              <a:t>Header</a:t>
            </a:r>
          </a:p>
        </p:txBody>
      </p:sp>
      <p:sp>
        <p:nvSpPr>
          <p:cNvPr id="36" name="Text Placeholder 4">
            <a:extLst>
              <a:ext uri="{FF2B5EF4-FFF2-40B4-BE49-F238E27FC236}">
                <a16:creationId xmlns:a16="http://schemas.microsoft.com/office/drawing/2014/main" id="{D66CB12C-9ECE-D64E-B6DD-872D69F0DA47}"/>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112812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with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2CD703-C29E-5140-8437-A97D4CE59830}"/>
              </a:ext>
            </a:extLst>
          </p:cNvPr>
          <p:cNvSpPr>
            <a:spLocks noGrp="1"/>
          </p:cNvSpPr>
          <p:nvPr>
            <p:ph type="body" sz="quarter" idx="11"/>
          </p:nvPr>
        </p:nvSpPr>
        <p:spPr>
          <a:xfrm>
            <a:off x="609598" y="1524000"/>
            <a:ext cx="11163301"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97A1905C-2E43-2D42-A724-947478F4BBAF}"/>
              </a:ext>
            </a:extLst>
          </p:cNvPr>
          <p:cNvSpPr>
            <a:spLocks noGrp="1"/>
          </p:cNvSpPr>
          <p:nvPr>
            <p:ph type="title"/>
          </p:nvPr>
        </p:nvSpPr>
        <p:spPr>
          <a:xfrm>
            <a:off x="609600" y="609599"/>
            <a:ext cx="11163300" cy="638433"/>
          </a:xfrm>
          <a:prstGeom prst="rect">
            <a:avLst/>
          </a:prstGeom>
        </p:spPr>
        <p:txBody>
          <a:bodyPr vert="horz" lIns="0" tIns="0" rIns="0" bIns="0" rtlCol="0" anchor="b" anchorCtr="0">
            <a:noAutofit/>
          </a:bodyPr>
          <a:lstStyle/>
          <a:p>
            <a:r>
              <a:rPr lang="en-US" dirty="0"/>
              <a:t>Click to edit master title slide</a:t>
            </a:r>
          </a:p>
        </p:txBody>
      </p:sp>
      <p:sp>
        <p:nvSpPr>
          <p:cNvPr id="3" name="Text Placeholder 2">
            <a:extLst>
              <a:ext uri="{FF2B5EF4-FFF2-40B4-BE49-F238E27FC236}">
                <a16:creationId xmlns:a16="http://schemas.microsoft.com/office/drawing/2014/main" id="{40C91841-7B40-E24B-8947-B1B5BED6A343}"/>
              </a:ext>
            </a:extLst>
          </p:cNvPr>
          <p:cNvSpPr>
            <a:spLocks noGrp="1"/>
          </p:cNvSpPr>
          <p:nvPr>
            <p:ph type="body" sz="quarter" idx="12" hasCustomPrompt="1"/>
          </p:nvPr>
        </p:nvSpPr>
        <p:spPr>
          <a:xfrm>
            <a:off x="609600" y="382588"/>
            <a:ext cx="3576638" cy="227012"/>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9" name="Text Placeholder 4">
            <a:extLst>
              <a:ext uri="{FF2B5EF4-FFF2-40B4-BE49-F238E27FC236}">
                <a16:creationId xmlns:a16="http://schemas.microsoft.com/office/drawing/2014/main" id="{D296F324-F924-764B-ABEC-098B6AF4D9E2}"/>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2130906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ng title with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2CD703-C29E-5140-8437-A97D4CE59830}"/>
              </a:ext>
            </a:extLst>
          </p:cNvPr>
          <p:cNvSpPr>
            <a:spLocks noGrp="1"/>
          </p:cNvSpPr>
          <p:nvPr>
            <p:ph type="body" sz="quarter" idx="11"/>
          </p:nvPr>
        </p:nvSpPr>
        <p:spPr>
          <a:xfrm>
            <a:off x="609598" y="1524000"/>
            <a:ext cx="11163301"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97A1905C-2E43-2D42-A724-947478F4BBAF}"/>
              </a:ext>
            </a:extLst>
          </p:cNvPr>
          <p:cNvSpPr>
            <a:spLocks noGrp="1"/>
          </p:cNvSpPr>
          <p:nvPr>
            <p:ph type="title" hasCustomPrompt="1"/>
          </p:nvPr>
        </p:nvSpPr>
        <p:spPr>
          <a:xfrm>
            <a:off x="609598" y="266701"/>
            <a:ext cx="11163302" cy="981332"/>
          </a:xfrm>
          <a:prstGeom prst="rect">
            <a:avLst/>
          </a:prstGeom>
        </p:spPr>
        <p:txBody>
          <a:bodyPr vert="horz" lIns="0" tIns="0" rIns="0" bIns="0" rtlCol="0" anchor="b" anchorCtr="0">
            <a:noAutofit/>
          </a:bodyPr>
          <a:lstStyle/>
          <a:p>
            <a:r>
              <a:rPr lang="en-US" dirty="0"/>
              <a:t>Click to edit two-lined header</a:t>
            </a:r>
          </a:p>
        </p:txBody>
      </p:sp>
      <p:sp>
        <p:nvSpPr>
          <p:cNvPr id="5" name="Text Placeholder 4">
            <a:extLst>
              <a:ext uri="{FF2B5EF4-FFF2-40B4-BE49-F238E27FC236}">
                <a16:creationId xmlns:a16="http://schemas.microsoft.com/office/drawing/2014/main" id="{C5C8F5A3-6012-6742-A2DC-CD83B0D65A2F}"/>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134900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2CD703-C29E-5140-8437-A97D4CE59830}"/>
              </a:ext>
            </a:extLst>
          </p:cNvPr>
          <p:cNvSpPr>
            <a:spLocks noGrp="1"/>
          </p:cNvSpPr>
          <p:nvPr>
            <p:ph type="body" sz="quarter" idx="11"/>
          </p:nvPr>
        </p:nvSpPr>
        <p:spPr>
          <a:xfrm>
            <a:off x="609600" y="1524000"/>
            <a:ext cx="53721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75495ADA-8AC4-2246-8C69-DA59001CC054}"/>
              </a:ext>
            </a:extLst>
          </p:cNvPr>
          <p:cNvSpPr>
            <a:spLocks noGrp="1"/>
          </p:cNvSpPr>
          <p:nvPr>
            <p:ph type="body" sz="quarter" idx="12"/>
          </p:nvPr>
        </p:nvSpPr>
        <p:spPr>
          <a:xfrm>
            <a:off x="6384098" y="1524000"/>
            <a:ext cx="53721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A0D5308A-DAF6-6347-9A10-430DC22CDBCA}"/>
              </a:ext>
            </a:extLst>
          </p:cNvPr>
          <p:cNvSpPr>
            <a:spLocks noGrp="1"/>
          </p:cNvSpPr>
          <p:nvPr>
            <p:ph type="title"/>
          </p:nvPr>
        </p:nvSpPr>
        <p:spPr>
          <a:xfrm>
            <a:off x="609600" y="609599"/>
            <a:ext cx="11163300" cy="638433"/>
          </a:xfrm>
          <a:prstGeom prst="rect">
            <a:avLst/>
          </a:prstGeom>
        </p:spPr>
        <p:txBody>
          <a:bodyPr vert="horz" lIns="0" tIns="0" rIns="0" bIns="0" rtlCol="0" anchor="b" anchorCtr="0">
            <a:noAutofit/>
          </a:bodyPr>
          <a:lstStyle/>
          <a:p>
            <a:r>
              <a:rPr lang="en-US" dirty="0"/>
              <a:t>Click to edit master title slide</a:t>
            </a:r>
          </a:p>
        </p:txBody>
      </p:sp>
      <p:sp>
        <p:nvSpPr>
          <p:cNvPr id="9" name="Text Placeholder 2">
            <a:extLst>
              <a:ext uri="{FF2B5EF4-FFF2-40B4-BE49-F238E27FC236}">
                <a16:creationId xmlns:a16="http://schemas.microsoft.com/office/drawing/2014/main" id="{9002CEEE-91C8-5242-9A4D-4B8C0C811A11}"/>
              </a:ext>
            </a:extLst>
          </p:cNvPr>
          <p:cNvSpPr>
            <a:spLocks noGrp="1"/>
          </p:cNvSpPr>
          <p:nvPr>
            <p:ph type="body" sz="quarter" idx="13" hasCustomPrompt="1"/>
          </p:nvPr>
        </p:nvSpPr>
        <p:spPr>
          <a:xfrm>
            <a:off x="609600" y="382588"/>
            <a:ext cx="3576638" cy="227012"/>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10" name="Text Placeholder 4">
            <a:extLst>
              <a:ext uri="{FF2B5EF4-FFF2-40B4-BE49-F238E27FC236}">
                <a16:creationId xmlns:a16="http://schemas.microsoft.com/office/drawing/2014/main" id="{F99E3D63-3FDA-DF46-99C0-7A114BC13145}"/>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19734827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three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2CD703-C29E-5140-8437-A97D4CE59830}"/>
              </a:ext>
            </a:extLst>
          </p:cNvPr>
          <p:cNvSpPr>
            <a:spLocks noGrp="1"/>
          </p:cNvSpPr>
          <p:nvPr>
            <p:ph type="body" sz="quarter" idx="11"/>
          </p:nvPr>
        </p:nvSpPr>
        <p:spPr>
          <a:xfrm>
            <a:off x="609600" y="1524000"/>
            <a:ext cx="3458816"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A0D5308A-DAF6-6347-9A10-430DC22CDBCA}"/>
              </a:ext>
            </a:extLst>
          </p:cNvPr>
          <p:cNvSpPr>
            <a:spLocks noGrp="1"/>
          </p:cNvSpPr>
          <p:nvPr>
            <p:ph type="title"/>
          </p:nvPr>
        </p:nvSpPr>
        <p:spPr>
          <a:xfrm>
            <a:off x="609600" y="609599"/>
            <a:ext cx="11163300" cy="638433"/>
          </a:xfrm>
          <a:prstGeom prst="rect">
            <a:avLst/>
          </a:prstGeom>
        </p:spPr>
        <p:txBody>
          <a:bodyPr vert="horz" lIns="0" tIns="0" rIns="0" bIns="0" rtlCol="0" anchor="b" anchorCtr="0">
            <a:noAutofit/>
          </a:bodyPr>
          <a:lstStyle/>
          <a:p>
            <a:r>
              <a:rPr lang="en-US" dirty="0"/>
              <a:t>Click to edit master title slide</a:t>
            </a:r>
          </a:p>
        </p:txBody>
      </p:sp>
      <p:sp>
        <p:nvSpPr>
          <p:cNvPr id="10" name="Text Placeholder 7">
            <a:extLst>
              <a:ext uri="{FF2B5EF4-FFF2-40B4-BE49-F238E27FC236}">
                <a16:creationId xmlns:a16="http://schemas.microsoft.com/office/drawing/2014/main" id="{9A558B4F-3351-BB41-8491-F28532B84B60}"/>
              </a:ext>
            </a:extLst>
          </p:cNvPr>
          <p:cNvSpPr>
            <a:spLocks noGrp="1"/>
          </p:cNvSpPr>
          <p:nvPr>
            <p:ph type="body" sz="quarter" idx="14"/>
          </p:nvPr>
        </p:nvSpPr>
        <p:spPr>
          <a:xfrm>
            <a:off x="4459355" y="1524000"/>
            <a:ext cx="3458817"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a:extLst>
              <a:ext uri="{FF2B5EF4-FFF2-40B4-BE49-F238E27FC236}">
                <a16:creationId xmlns:a16="http://schemas.microsoft.com/office/drawing/2014/main" id="{7A4B5EEB-A1D7-C54F-81BB-EE7AB4564349}"/>
              </a:ext>
            </a:extLst>
          </p:cNvPr>
          <p:cNvSpPr>
            <a:spLocks noGrp="1"/>
          </p:cNvSpPr>
          <p:nvPr>
            <p:ph type="body" sz="quarter" idx="15"/>
          </p:nvPr>
        </p:nvSpPr>
        <p:spPr>
          <a:xfrm>
            <a:off x="8309112" y="1524000"/>
            <a:ext cx="3458818"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CBFAD0E5-F2C2-D64A-9F0C-08F7CD182841}"/>
              </a:ext>
            </a:extLst>
          </p:cNvPr>
          <p:cNvSpPr>
            <a:spLocks noGrp="1"/>
          </p:cNvSpPr>
          <p:nvPr>
            <p:ph type="body" sz="quarter" idx="12" hasCustomPrompt="1"/>
          </p:nvPr>
        </p:nvSpPr>
        <p:spPr>
          <a:xfrm>
            <a:off x="609600" y="382588"/>
            <a:ext cx="3576638" cy="227012"/>
          </a:xfrm>
        </p:spPr>
        <p:txBody>
          <a:bodyPr/>
          <a:lstStyle>
            <a:lvl1pPr>
              <a:defRPr sz="1050" spc="150" baseline="0">
                <a:solidFill>
                  <a:schemeClr val="bg1">
                    <a:lumMod val="50000"/>
                  </a:schemeClr>
                </a:solidFill>
                <a:latin typeface="Avenir Book" panose="02000503020000020003" pitchFamily="2" charset="0"/>
              </a:defRPr>
            </a:lvl1pPr>
          </a:lstStyle>
          <a:p>
            <a:pPr lvl="0"/>
            <a:r>
              <a:rPr lang="en-US" dirty="0"/>
              <a:t>BREADCRUMBS</a:t>
            </a:r>
          </a:p>
        </p:txBody>
      </p:sp>
      <p:sp>
        <p:nvSpPr>
          <p:cNvPr id="14" name="Text Placeholder 4">
            <a:extLst>
              <a:ext uri="{FF2B5EF4-FFF2-40B4-BE49-F238E27FC236}">
                <a16:creationId xmlns:a16="http://schemas.microsoft.com/office/drawing/2014/main" id="{B23B6316-A6B5-A940-9485-56032CDDAC93}"/>
              </a:ext>
            </a:extLst>
          </p:cNvPr>
          <p:cNvSpPr>
            <a:spLocks noGrp="1"/>
          </p:cNvSpPr>
          <p:nvPr>
            <p:ph type="body" sz="quarter" idx="10" hasCustomPrompt="1"/>
          </p:nvPr>
        </p:nvSpPr>
        <p:spPr>
          <a:xfrm>
            <a:off x="609600" y="6405794"/>
            <a:ext cx="4904509" cy="337905"/>
          </a:xfrm>
        </p:spPr>
        <p:txBody>
          <a:bodyPr anchor="ctr"/>
          <a:lstStyle>
            <a:lvl1pPr marL="0" indent="0">
              <a:lnSpc>
                <a:spcPct val="100000"/>
              </a:lnSpc>
              <a:spcAft>
                <a:spcPts val="0"/>
              </a:spcAft>
              <a:buNone/>
              <a:defRPr sz="1000">
                <a:solidFill>
                  <a:schemeClr val="bg1">
                    <a:lumMod val="50000"/>
                  </a:schemeClr>
                </a:solidFill>
                <a:latin typeface="Avenir Book" panose="02000503020000020003" pitchFamily="2" charset="0"/>
              </a:defRPr>
            </a:lvl1pPr>
          </a:lstStyle>
          <a:p>
            <a:pPr lvl="0"/>
            <a:r>
              <a:rPr lang="en-US" dirty="0"/>
              <a:t>Reference(s)</a:t>
            </a:r>
          </a:p>
        </p:txBody>
      </p:sp>
    </p:spTree>
    <p:extLst>
      <p:ext uri="{BB962C8B-B14F-4D97-AF65-F5344CB8AC3E}">
        <p14:creationId xmlns:p14="http://schemas.microsoft.com/office/powerpoint/2010/main" val="123105116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599"/>
            <a:ext cx="11163300" cy="638433"/>
          </a:xfrm>
          <a:prstGeom prst="rect">
            <a:avLst/>
          </a:prstGeom>
        </p:spPr>
        <p:txBody>
          <a:bodyPr vert="horz" lIns="0" tIns="0" rIns="0" bIns="0" rtlCol="0" anchor="b" anchorCtr="0">
            <a:noAutofit/>
          </a:bodyPr>
          <a:lstStyle/>
          <a:p>
            <a:r>
              <a:rPr lang="en-US" dirty="0"/>
              <a:t>Click to edit master title slide</a:t>
            </a:r>
          </a:p>
        </p:txBody>
      </p:sp>
      <p:sp>
        <p:nvSpPr>
          <p:cNvPr id="3" name="Text Placeholder 2"/>
          <p:cNvSpPr>
            <a:spLocks noGrp="1"/>
          </p:cNvSpPr>
          <p:nvPr>
            <p:ph type="body" idx="1"/>
          </p:nvPr>
        </p:nvSpPr>
        <p:spPr>
          <a:xfrm>
            <a:off x="609600" y="1524000"/>
            <a:ext cx="11163300" cy="472440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A7CE6DE8-69E8-6C45-992D-A0E6FFFA3C37}"/>
              </a:ext>
            </a:extLst>
          </p:cNvPr>
          <p:cNvSpPr txBox="1"/>
          <p:nvPr userDrawn="1"/>
        </p:nvSpPr>
        <p:spPr>
          <a:xfrm>
            <a:off x="11256328" y="6405794"/>
            <a:ext cx="519112" cy="338554"/>
          </a:xfrm>
          <a:prstGeom prst="rect">
            <a:avLst/>
          </a:prstGeom>
          <a:noFill/>
        </p:spPr>
        <p:txBody>
          <a:bodyPr wrap="square" tIns="91440" rIns="0" bIns="91440" rtlCol="0" anchor="ctr">
            <a:spAutoFit/>
          </a:bodyPr>
          <a:lstStyle/>
          <a:p>
            <a:pPr algn="r"/>
            <a:r>
              <a:rPr lang="en-US" sz="1000" b="0" i="0" dirty="0">
                <a:solidFill>
                  <a:schemeClr val="accent2"/>
                </a:solidFill>
                <a:latin typeface="Avenir Book" panose="02000503020000020003" pitchFamily="2" charset="0"/>
              </a:rPr>
              <a:t>|</a:t>
            </a:r>
            <a:r>
              <a:rPr lang="en-US" sz="1000" b="0" i="0" dirty="0">
                <a:latin typeface="Avenir Book" panose="02000503020000020003" pitchFamily="2" charset="0"/>
              </a:rPr>
              <a:t>   </a:t>
            </a:r>
            <a:fld id="{FC30D1A9-19FB-C741-91B2-601A0BCF3E3C}" type="slidenum">
              <a:rPr lang="en-US" sz="1000" b="0" i="0" smtClean="0">
                <a:solidFill>
                  <a:schemeClr val="bg2">
                    <a:lumMod val="50000"/>
                  </a:schemeClr>
                </a:solidFill>
                <a:latin typeface="Avenir Book" panose="02000503020000020003" pitchFamily="2" charset="0"/>
              </a:rPr>
              <a:pPr algn="r"/>
              <a:t>‹#›</a:t>
            </a:fld>
            <a:endParaRPr lang="en-US" sz="1000" b="0" i="0" dirty="0">
              <a:solidFill>
                <a:schemeClr val="bg2">
                  <a:lumMod val="50000"/>
                </a:schemeClr>
              </a:solidFill>
              <a:latin typeface="Avenir Book" panose="02000503020000020003" pitchFamily="2" charset="0"/>
            </a:endParaRPr>
          </a:p>
        </p:txBody>
      </p:sp>
      <p:sp>
        <p:nvSpPr>
          <p:cNvPr id="12" name="TextBox 11">
            <a:extLst>
              <a:ext uri="{FF2B5EF4-FFF2-40B4-BE49-F238E27FC236}">
                <a16:creationId xmlns:a16="http://schemas.microsoft.com/office/drawing/2014/main" id="{D86D843C-2B2D-7944-8D92-0318F06A61D1}"/>
              </a:ext>
            </a:extLst>
          </p:cNvPr>
          <p:cNvSpPr txBox="1"/>
          <p:nvPr userDrawn="1"/>
        </p:nvSpPr>
        <p:spPr>
          <a:xfrm>
            <a:off x="8331200" y="6405794"/>
            <a:ext cx="2925128" cy="338554"/>
          </a:xfrm>
          <a:prstGeom prst="rect">
            <a:avLst/>
          </a:prstGeom>
          <a:noFill/>
        </p:spPr>
        <p:txBody>
          <a:bodyPr wrap="square" tIns="91440" rIns="0" bIns="91440" rtlCol="0" anchor="ctr">
            <a:spAutoFit/>
          </a:bodyPr>
          <a:lstStyle/>
          <a:p>
            <a:pPr algn="r"/>
            <a:r>
              <a:rPr lang="en-US" sz="1000" b="0" i="0" dirty="0">
                <a:solidFill>
                  <a:schemeClr val="bg2">
                    <a:lumMod val="50000"/>
                  </a:schemeClr>
                </a:solidFill>
                <a:latin typeface="Avenir" panose="02000503020000020003" pitchFamily="2" charset="0"/>
              </a:rPr>
              <a:t>Sentinel Initiative</a:t>
            </a:r>
          </a:p>
        </p:txBody>
      </p:sp>
      <p:sp>
        <p:nvSpPr>
          <p:cNvPr id="4" name="fl" descr=" ">
            <a:extLst>
              <a:ext uri="{FF2B5EF4-FFF2-40B4-BE49-F238E27FC236}">
                <a16:creationId xmlns:a16="http://schemas.microsoft.com/office/drawing/2014/main" id="{E4596814-5C8F-4AF4-8CFE-1A8623E5E30E}"/>
              </a:ext>
            </a:extLst>
          </p:cNvPr>
          <p:cNvSpPr txBox="1"/>
          <p:nvPr userDrawn="1"/>
        </p:nvSpPr>
        <p:spPr>
          <a:xfrm>
            <a:off x="0" y="6537960"/>
            <a:ext cx="12192000" cy="130805"/>
          </a:xfrm>
          <a:prstGeom prst="rect">
            <a:avLst/>
          </a:prstGeom>
          <a:noFill/>
        </p:spPr>
        <p:txBody>
          <a:bodyPr vert="horz" wrap="square" lIns="0" tIns="0" rIns="0" bIns="0" rtlCol="0">
            <a:spAutoFit/>
          </a:bodyPr>
          <a:lstStyle/>
          <a:p>
            <a:pPr algn="l"/>
            <a:r>
              <a:rPr lang="en-US" sz="850" b="0" i="0" u="none" baseline="0" dirty="0">
                <a:solidFill>
                  <a:srgbClr val="000000"/>
                </a:solidFill>
                <a:latin typeface="Microsoft Sans Serif"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67008531"/>
      </p:ext>
    </p:extLst>
  </p:cSld>
  <p:clrMap bg1="lt1" tx1="dk1" bg2="lt2" tx2="dk2" accent1="accent1" accent2="accent2" accent3="accent3" accent4="accent4" accent5="accent5" accent6="accent6" hlink="hlink" folHlink="folHlink"/>
  <p:sldLayoutIdLst>
    <p:sldLayoutId id="2147483689" r:id="rId1"/>
    <p:sldLayoutId id="2147483688" r:id="rId2"/>
    <p:sldLayoutId id="2147483696" r:id="rId3"/>
    <p:sldLayoutId id="2147483697" r:id="rId4"/>
    <p:sldLayoutId id="2147483702" r:id="rId5"/>
    <p:sldLayoutId id="2147483690" r:id="rId6"/>
    <p:sldLayoutId id="2147483693" r:id="rId7"/>
    <p:sldLayoutId id="2147483674" r:id="rId8"/>
    <p:sldLayoutId id="2147483701" r:id="rId9"/>
    <p:sldLayoutId id="2147483706" r:id="rId10"/>
    <p:sldLayoutId id="2147483691" r:id="rId11"/>
    <p:sldLayoutId id="2147483695" r:id="rId12"/>
    <p:sldLayoutId id="2147483699" r:id="rId13"/>
    <p:sldLayoutId id="2147483698" r:id="rId14"/>
    <p:sldLayoutId id="2147483700" r:id="rId15"/>
    <p:sldLayoutId id="2147483692" r:id="rId16"/>
    <p:sldLayoutId id="2147483694" r:id="rId17"/>
    <p:sldLayoutId id="2147483703" r:id="rId18"/>
    <p:sldLayoutId id="2147483705" r:id="rId19"/>
    <p:sldLayoutId id="2147483704" r:id="rId20"/>
    <p:sldLayoutId id="2147483687" r:id="rId21"/>
    <p:sldLayoutId id="2147483707" r:id="rId22"/>
    <p:sldLayoutId id="2147483708" r:id="rId23"/>
    <p:sldLayoutId id="2147483709" r:id="rId24"/>
    <p:sldLayoutId id="2147483711" r:id="rId25"/>
    <p:sldLayoutId id="2147483712" r:id="rId26"/>
    <p:sldLayoutId id="2147483713" r:id="rId27"/>
  </p:sldLayoutIdLst>
  <p:hf sldNum="0" hdr="0" ftr="0" dt="0"/>
  <p:txStyles>
    <p:titleStyle>
      <a:lvl1pPr algn="l" defTabSz="914400" rtl="0" eaLnBrk="1" latinLnBrk="0" hangingPunct="1">
        <a:lnSpc>
          <a:spcPct val="100000"/>
        </a:lnSpc>
        <a:spcBef>
          <a:spcPct val="0"/>
        </a:spcBef>
        <a:buNone/>
        <a:defRPr sz="3200" b="1" i="0" kern="1200" baseline="0">
          <a:solidFill>
            <a:schemeClr val="tx1"/>
          </a:solidFill>
          <a:latin typeface="Avenir Black" panose="02000503020000020003" pitchFamily="2" charset="0"/>
          <a:ea typeface="+mj-ea"/>
          <a:cs typeface="Lato" panose="020F0502020204030203" pitchFamily="34" charset="0"/>
        </a:defRPr>
      </a:lvl1pPr>
    </p:titleStyle>
    <p:body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tabLst/>
        <a:defRPr sz="1600" b="0" i="0" kern="400" baseline="0">
          <a:solidFill>
            <a:schemeClr val="tx1"/>
          </a:solidFill>
          <a:latin typeface="Georgia" panose="02040502050405020303" pitchFamily="18" charset="0"/>
          <a:ea typeface="+mn-ea"/>
          <a:cs typeface="Arial" panose="020B0604020202020204" pitchFamily="34" charset="0"/>
        </a:defRPr>
      </a:lvl1pPr>
      <a:lvl2pPr marL="466725" indent="-192088"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400" b="0" i="0" kern="400" baseline="0">
          <a:solidFill>
            <a:schemeClr val="tx1"/>
          </a:solidFill>
          <a:latin typeface="Georgia" panose="02040502050405020303" pitchFamily="18" charset="0"/>
          <a:ea typeface="+mn-ea"/>
          <a:cs typeface="Arial" panose="020B0604020202020204" pitchFamily="34" charset="0"/>
        </a:defRPr>
      </a:lvl2pPr>
      <a:lvl3pPr marL="750888" indent="-201613" algn="l" defTabSz="914400" rtl="0" eaLnBrk="1" latinLnBrk="0" hangingPunct="1">
        <a:lnSpc>
          <a:spcPct val="100000"/>
        </a:lnSpc>
        <a:spcBef>
          <a:spcPts val="0"/>
        </a:spcBef>
        <a:spcAft>
          <a:spcPts val="600"/>
        </a:spcAft>
        <a:buClr>
          <a:schemeClr val="tx1"/>
        </a:buClr>
        <a:buFont typeface="System Font Regular"/>
        <a:buChar char="-"/>
        <a:tabLst/>
        <a:defRPr sz="1200" b="0" i="0" kern="400" baseline="0">
          <a:solidFill>
            <a:schemeClr val="tx1"/>
          </a:solidFill>
          <a:latin typeface="Georgia" panose="02040502050405020303" pitchFamily="18" charset="0"/>
          <a:ea typeface="+mn-ea"/>
          <a:cs typeface="Arial" panose="020B0604020202020204" pitchFamily="34" charset="0"/>
        </a:defRPr>
      </a:lvl3pPr>
      <a:lvl4pPr marL="1035050" indent="-211138" algn="l" defTabSz="914400" rtl="0" eaLnBrk="1" latinLnBrk="0" hangingPunct="1">
        <a:lnSpc>
          <a:spcPct val="100000"/>
        </a:lnSpc>
        <a:spcBef>
          <a:spcPts val="0"/>
        </a:spcBef>
        <a:spcAft>
          <a:spcPts val="600"/>
        </a:spcAft>
        <a:buClr>
          <a:schemeClr val="accent1"/>
        </a:buClr>
        <a:buFont typeface="Arial" panose="020B0604020202020204" pitchFamily="34" charset="0"/>
        <a:buChar char="•"/>
        <a:tabLst/>
        <a:defRPr sz="1000" b="0" i="0" kern="400" baseline="0">
          <a:solidFill>
            <a:schemeClr val="tx1"/>
          </a:solidFill>
          <a:latin typeface="Georgia" panose="02040502050405020303" pitchFamily="18" charset="0"/>
          <a:ea typeface="+mn-ea"/>
          <a:cs typeface="Arial" panose="020B0604020202020204" pitchFamily="34" charset="0"/>
        </a:defRPr>
      </a:lvl4pPr>
      <a:lvl5pPr marL="1270000" indent="-171450" algn="l" defTabSz="914400" rtl="0" eaLnBrk="1" latinLnBrk="0" hangingPunct="1">
        <a:lnSpc>
          <a:spcPct val="100000"/>
        </a:lnSpc>
        <a:spcBef>
          <a:spcPts val="0"/>
        </a:spcBef>
        <a:spcAft>
          <a:spcPts val="600"/>
        </a:spcAft>
        <a:buClr>
          <a:schemeClr val="bg2"/>
        </a:buClr>
        <a:buFont typeface="Arial" panose="020B0604020202020204" pitchFamily="34" charset="0"/>
        <a:buChar char="•"/>
        <a:tabLst/>
        <a:defRPr sz="1000" b="0" i="0" kern="400" baseline="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orient="horz" pos="4248" userDrawn="1">
          <p15:clr>
            <a:srgbClr val="F26B43"/>
          </p15:clr>
        </p15:guide>
        <p15:guide id="3" pos="384" userDrawn="1">
          <p15:clr>
            <a:srgbClr val="F26B43"/>
          </p15:clr>
        </p15:guide>
        <p15:guide id="4" pos="7416" userDrawn="1">
          <p15:clr>
            <a:srgbClr val="F26B43"/>
          </p15:clr>
        </p15:guide>
        <p15:guide id="5" orient="horz" pos="3936" userDrawn="1">
          <p15:clr>
            <a:srgbClr val="F26B43"/>
          </p15:clr>
        </p15:guide>
        <p15:guide id="6" orient="horz" pos="168" userDrawn="1">
          <p15:clr>
            <a:srgbClr val="F26B43"/>
          </p15:clr>
        </p15:guide>
        <p15:guide id="7" orient="horz" pos="960" userDrawn="1">
          <p15:clr>
            <a:srgbClr val="F26B43"/>
          </p15:clr>
        </p15:guide>
        <p15:guide id="8" orient="horz" pos="696" userDrawn="1">
          <p15:clr>
            <a:srgbClr val="F26B43"/>
          </p15:clr>
        </p15:guide>
        <p15:guide id="9" pos="3816" userDrawn="1">
          <p15:clr>
            <a:srgbClr val="F26B43"/>
          </p15:clr>
        </p15:guide>
        <p15:guide id="10" pos="3768" userDrawn="1">
          <p15:clr>
            <a:srgbClr val="F26B43"/>
          </p15:clr>
        </p15:guide>
        <p15:guide id="11" pos="3864" userDrawn="1">
          <p15:clr>
            <a:srgbClr val="F26B43"/>
          </p15:clr>
        </p15:guide>
        <p15:guide id="12" pos="1968" userDrawn="1">
          <p15:clr>
            <a:srgbClr val="F26B43"/>
          </p15:clr>
        </p15:guide>
        <p15:guide id="13" pos="57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emf"/><Relationship Id="rId7" Type="http://schemas.openxmlformats.org/officeDocument/2006/relationships/image" Target="../media/image78.png"/><Relationship Id="rId2" Type="http://schemas.openxmlformats.org/officeDocument/2006/relationships/image" Target="../media/image73.emf"/><Relationship Id="rId1" Type="http://schemas.openxmlformats.org/officeDocument/2006/relationships/slideLayout" Target="../slideLayouts/slideLayout2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 Id="rId9" Type="http://schemas.openxmlformats.org/officeDocument/2006/relationships/image" Target="../media/image80.e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8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xml"/><Relationship Id="rId5" Type="http://schemas.openxmlformats.org/officeDocument/2006/relationships/chart" Target="../charts/chart4.xml"/><Relationship Id="rId4" Type="http://schemas.openxmlformats.org/officeDocument/2006/relationships/chart" Target="../charts/char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hyperlink" Target="https://pubmed.ncbi.nlm.nih.gov/35234824/" TargetMode="External"/><Relationship Id="rId5" Type="http://schemas.openxmlformats.org/officeDocument/2006/relationships/image" Target="../media/image24.png"/><Relationship Id="rId4" Type="http://schemas.openxmlformats.org/officeDocument/2006/relationships/hyperlink" Target="https://doi.org/10.1038/s41591-022-01689-3"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6.png"/><Relationship Id="rId4" Type="http://schemas.openxmlformats.org/officeDocument/2006/relationships/diagramLayout" Target="../diagrams/layout5.xml"/><Relationship Id="rId9" Type="http://schemas.openxmlformats.org/officeDocument/2006/relationships/chart" Target="../charts/char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hyperlink" Target="https://pubmed.ncbi.nlm.nih.gov/29126253/" TargetMode="External"/><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4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hyperlink" Target="mailto:david.s.carrell@kp.or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77A3-AA31-4746-8BDE-8764BDCC24E8}"/>
              </a:ext>
            </a:extLst>
          </p:cNvPr>
          <p:cNvSpPr>
            <a:spLocks noGrp="1"/>
          </p:cNvSpPr>
          <p:nvPr>
            <p:ph type="title"/>
          </p:nvPr>
        </p:nvSpPr>
        <p:spPr>
          <a:xfrm>
            <a:off x="4029126" y="914399"/>
            <a:ext cx="6608762" cy="1584252"/>
          </a:xfrm>
        </p:spPr>
        <p:txBody>
          <a:bodyPr/>
          <a:lstStyle/>
          <a:p>
            <a:pPr algn="ctr"/>
            <a:r>
              <a:rPr lang="en-US" sz="4400" dirty="0">
                <a:latin typeface="Avenir Black" panose="02000503020000020003"/>
              </a:rPr>
              <a:t>Sentinel Innovation Day</a:t>
            </a:r>
          </a:p>
        </p:txBody>
      </p:sp>
      <p:pic>
        <p:nvPicPr>
          <p:cNvPr id="1026" name="Picture 2" descr="Boston Hospital and Medical Center - Brigham and Women's Hospital">
            <a:extLst>
              <a:ext uri="{FF2B5EF4-FFF2-40B4-BE49-F238E27FC236}">
                <a16:creationId xmlns:a16="http://schemas.microsoft.com/office/drawing/2014/main" id="{14656B0A-DD6F-4148-A35F-9A189E561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6055" y="3128228"/>
            <a:ext cx="3810396" cy="9483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12E3F90-71F3-C944-ADD7-A6B186C6A0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201" b="31410"/>
          <a:stretch/>
        </p:blipFill>
        <p:spPr bwMode="auto">
          <a:xfrm>
            <a:off x="8259726" y="3331279"/>
            <a:ext cx="2610571" cy="5422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aborators | Middle Tennessee Geriatrics Workforce Enhancement Program">
            <a:extLst>
              <a:ext uri="{FF2B5EF4-FFF2-40B4-BE49-F238E27FC236}">
                <a16:creationId xmlns:a16="http://schemas.microsoft.com/office/drawing/2014/main" id="{9285EE7E-D987-1341-A789-AB554B6106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171" b="13460"/>
          <a:stretch/>
        </p:blipFill>
        <p:spPr bwMode="auto">
          <a:xfrm>
            <a:off x="3869621" y="4678324"/>
            <a:ext cx="3966830" cy="7951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iser Permanente Logo - National Alliance to End Homelessness">
            <a:extLst>
              <a:ext uri="{FF2B5EF4-FFF2-40B4-BE49-F238E27FC236}">
                <a16:creationId xmlns:a16="http://schemas.microsoft.com/office/drawing/2014/main" id="{1E5433A0-580B-8649-AE57-1BDA141EF3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9726" y="4587114"/>
            <a:ext cx="2610571" cy="91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67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9B71018-960A-41A6-A91F-A67FDBCB4A8B}"/>
              </a:ext>
            </a:extLst>
          </p:cNvPr>
          <p:cNvSpPr/>
          <p:nvPr/>
        </p:nvSpPr>
        <p:spPr>
          <a:xfrm>
            <a:off x="1518284" y="4585507"/>
            <a:ext cx="9345928" cy="524973"/>
          </a:xfrm>
          <a:prstGeom prst="roundRect">
            <a:avLst/>
          </a:prstGeom>
          <a:solidFill>
            <a:schemeClr val="accent3">
              <a:lumMod val="40000"/>
              <a:lumOff val="6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BE4731D2-4599-4DE8-A1B2-8D85465859C0}"/>
              </a:ext>
            </a:extLst>
          </p:cNvPr>
          <p:cNvSpPr/>
          <p:nvPr/>
        </p:nvSpPr>
        <p:spPr>
          <a:xfrm>
            <a:off x="2174240" y="3806586"/>
            <a:ext cx="8412480" cy="524973"/>
          </a:xfrm>
          <a:prstGeom prst="roundRect">
            <a:avLst/>
          </a:prstGeom>
          <a:solidFill>
            <a:schemeClr val="accent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8" name="Text Placeholder 7">
            <a:extLst>
              <a:ext uri="{FF2B5EF4-FFF2-40B4-BE49-F238E27FC236}">
                <a16:creationId xmlns:a16="http://schemas.microsoft.com/office/drawing/2014/main" id="{43DAC0D2-13EE-5549-AD76-8DBB6FF0D424}"/>
              </a:ext>
            </a:extLst>
          </p:cNvPr>
          <p:cNvSpPr>
            <a:spLocks noGrp="1"/>
          </p:cNvSpPr>
          <p:nvPr>
            <p:ph type="body" sz="quarter" idx="11"/>
          </p:nvPr>
        </p:nvSpPr>
        <p:spPr/>
        <p:txBody>
          <a:bodyPr/>
          <a:lstStyle/>
          <a:p>
            <a:r>
              <a:rPr lang="en-US" sz="2000" dirty="0"/>
              <a:t>As the Sentinel Innovation Center works to establish an infrastructure of administrative claims linked with electronic health record (EHR) data on 10 million+ lives: </a:t>
            </a:r>
          </a:p>
          <a:p>
            <a:pPr marL="285750" indent="-285750">
              <a:buFont typeface="Arial" panose="020B0604020202020204" pitchFamily="34" charset="0"/>
              <a:buChar char="•"/>
            </a:pPr>
            <a:r>
              <a:rPr lang="en-US" sz="2000" dirty="0"/>
              <a:t>Focus = two projects that develop aspects of the infrastructure needed to bring EHR data into the Sentinel framework</a:t>
            </a:r>
          </a:p>
          <a:p>
            <a:endParaRPr lang="en-US" dirty="0"/>
          </a:p>
          <a:p>
            <a:pPr marL="274637" lvl="1" indent="0">
              <a:buNone/>
            </a:pPr>
            <a:r>
              <a:rPr lang="en-US" sz="2000" dirty="0"/>
              <a:t>Each highlights potential challenges and opportunities presented by EHR</a:t>
            </a:r>
          </a:p>
          <a:p>
            <a:pPr marL="274637" lvl="1" indent="0">
              <a:buNone/>
            </a:pPr>
            <a:endParaRPr lang="en-US" sz="2000" dirty="0"/>
          </a:p>
          <a:p>
            <a:pPr lvl="1" indent="0" algn="ctr">
              <a:buNone/>
            </a:pPr>
            <a:r>
              <a:rPr lang="en-US" sz="2000" dirty="0"/>
              <a:t>DI2: Representation of unstructured data across Common Data Models  </a:t>
            </a:r>
            <a:br>
              <a:rPr lang="en-US" sz="2000" dirty="0"/>
            </a:br>
            <a:endParaRPr lang="en-US" sz="2000" dirty="0"/>
          </a:p>
          <a:p>
            <a:pPr lvl="1" indent="0" algn="ctr">
              <a:buNone/>
            </a:pPr>
            <a:r>
              <a:rPr lang="en-US" sz="2000" dirty="0"/>
              <a:t>DI3: Identification and mitigation of structured EHR source data mapping issues</a:t>
            </a:r>
            <a:r>
              <a:rPr lang="en-US" dirty="0"/>
              <a:t>	</a:t>
            </a:r>
          </a:p>
        </p:txBody>
      </p:sp>
      <p:sp>
        <p:nvSpPr>
          <p:cNvPr id="4" name="Title 1">
            <a:extLst>
              <a:ext uri="{FF2B5EF4-FFF2-40B4-BE49-F238E27FC236}">
                <a16:creationId xmlns:a16="http://schemas.microsoft.com/office/drawing/2014/main" id="{B893DE20-5344-4D25-9D00-7A78660DFE58}"/>
              </a:ext>
            </a:extLst>
          </p:cNvPr>
          <p:cNvSpPr>
            <a:spLocks noGrp="1"/>
          </p:cNvSpPr>
          <p:nvPr>
            <p:ph type="title"/>
          </p:nvPr>
        </p:nvSpPr>
        <p:spPr>
          <a:xfrm>
            <a:off x="609598" y="375748"/>
            <a:ext cx="11163300" cy="638433"/>
          </a:xfrm>
        </p:spPr>
        <p:txBody>
          <a:bodyPr/>
          <a:lstStyle/>
          <a:p>
            <a:r>
              <a:rPr lang="en-US" sz="2800" dirty="0">
                <a:latin typeface="Georgia" panose="02040502050405020303" pitchFamily="18" charset="0"/>
              </a:rPr>
              <a:t>IC Projects -- Highlight Challenges and Opportunities</a:t>
            </a:r>
          </a:p>
        </p:txBody>
      </p:sp>
    </p:spTree>
    <p:extLst>
      <p:ext uri="{BB962C8B-B14F-4D97-AF65-F5344CB8AC3E}">
        <p14:creationId xmlns:p14="http://schemas.microsoft.com/office/powerpoint/2010/main" val="35838441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F895-E0F6-8B4F-A3D2-A5426E5E9B62}"/>
              </a:ext>
            </a:extLst>
          </p:cNvPr>
          <p:cNvSpPr>
            <a:spLocks noGrp="1"/>
          </p:cNvSpPr>
          <p:nvPr>
            <p:ph type="title"/>
          </p:nvPr>
        </p:nvSpPr>
        <p:spPr>
          <a:xfrm>
            <a:off x="609600" y="290383"/>
            <a:ext cx="11163300" cy="638433"/>
          </a:xfrm>
        </p:spPr>
        <p:txBody>
          <a:bodyPr/>
          <a:lstStyle/>
          <a:p>
            <a:r>
              <a:rPr lang="en-US" sz="2800" dirty="0">
                <a:latin typeface="Georgia" panose="02040502050405020303" pitchFamily="18" charset="0"/>
              </a:rPr>
              <a:t>Classification of suicide phenotypes</a:t>
            </a:r>
          </a:p>
        </p:txBody>
      </p:sp>
      <p:sp>
        <p:nvSpPr>
          <p:cNvPr id="3" name="Content Placeholder 2">
            <a:extLst>
              <a:ext uri="{FF2B5EF4-FFF2-40B4-BE49-F238E27FC236}">
                <a16:creationId xmlns:a16="http://schemas.microsoft.com/office/drawing/2014/main" id="{A931CA7D-83A0-814A-9953-B90DF9BB4874}"/>
              </a:ext>
            </a:extLst>
          </p:cNvPr>
          <p:cNvSpPr>
            <a:spLocks noGrp="1"/>
          </p:cNvSpPr>
          <p:nvPr>
            <p:ph idx="1"/>
          </p:nvPr>
        </p:nvSpPr>
        <p:spPr/>
        <p:txBody>
          <a:bodyPr/>
          <a:lstStyle/>
          <a:p>
            <a:r>
              <a:rPr lang="en-US" sz="2000" dirty="0"/>
              <a:t>AUPRC improvement based on </a:t>
            </a:r>
            <a:r>
              <a:rPr lang="en-US" sz="2000" dirty="0">
                <a:solidFill>
                  <a:srgbClr val="0000FF"/>
                </a:solidFill>
              </a:rPr>
              <a:t>negation detection</a:t>
            </a:r>
            <a:r>
              <a:rPr lang="en-US" sz="2000" dirty="0"/>
              <a:t>:</a:t>
            </a:r>
          </a:p>
          <a:p>
            <a:pPr lvl="1"/>
            <a:r>
              <a:rPr lang="en-US" sz="1600" dirty="0"/>
              <a:t>Suicidal ideation: 2.3% (NLP), 3.7% (NLP+ICD)</a:t>
            </a:r>
          </a:p>
          <a:p>
            <a:pPr lvl="1"/>
            <a:r>
              <a:rPr lang="en-US" sz="1600" dirty="0"/>
              <a:t>Suicide attempt: 0.7% (NLP), 1.2% (NLP+ICD)</a:t>
            </a:r>
          </a:p>
          <a:p>
            <a:endParaRPr lang="en-US" sz="2000" dirty="0"/>
          </a:p>
          <a:p>
            <a:r>
              <a:rPr lang="en-US" sz="2000" dirty="0">
                <a:solidFill>
                  <a:srgbClr val="0000FF"/>
                </a:solidFill>
              </a:rPr>
              <a:t>NLP vs. NLP+ICD</a:t>
            </a:r>
          </a:p>
        </p:txBody>
      </p:sp>
      <p:pic>
        <p:nvPicPr>
          <p:cNvPr id="6" name="Picture 5">
            <a:extLst>
              <a:ext uri="{FF2B5EF4-FFF2-40B4-BE49-F238E27FC236}">
                <a16:creationId xmlns:a16="http://schemas.microsoft.com/office/drawing/2014/main" id="{B09C1565-20BB-4C49-93DF-DFED117EFC85}"/>
              </a:ext>
            </a:extLst>
          </p:cNvPr>
          <p:cNvPicPr>
            <a:picLocks noChangeAspect="1"/>
          </p:cNvPicPr>
          <p:nvPr/>
        </p:nvPicPr>
        <p:blipFill>
          <a:blip r:embed="rId2"/>
          <a:stretch>
            <a:fillRect/>
          </a:stretch>
        </p:blipFill>
        <p:spPr>
          <a:xfrm>
            <a:off x="2736309" y="2624080"/>
            <a:ext cx="8846091" cy="3404581"/>
          </a:xfrm>
          <a:prstGeom prst="rect">
            <a:avLst/>
          </a:prstGeom>
        </p:spPr>
      </p:pic>
    </p:spTree>
    <p:extLst>
      <p:ext uri="{BB962C8B-B14F-4D97-AF65-F5344CB8AC3E}">
        <p14:creationId xmlns:p14="http://schemas.microsoft.com/office/powerpoint/2010/main" val="323762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A55C2-02F5-FB4E-9F87-7C8D105E6A64}"/>
              </a:ext>
            </a:extLst>
          </p:cNvPr>
          <p:cNvSpPr>
            <a:spLocks noGrp="1"/>
          </p:cNvSpPr>
          <p:nvPr>
            <p:ph type="title"/>
          </p:nvPr>
        </p:nvSpPr>
        <p:spPr>
          <a:xfrm>
            <a:off x="609600" y="290383"/>
            <a:ext cx="11163300" cy="638433"/>
          </a:xfrm>
        </p:spPr>
        <p:txBody>
          <a:bodyPr/>
          <a:lstStyle/>
          <a:p>
            <a:r>
              <a:rPr lang="en-US" sz="2800" dirty="0">
                <a:latin typeface="Georgia" panose="02040502050405020303" pitchFamily="18" charset="0"/>
              </a:rPr>
              <a:t>From prevalence to incidence</a:t>
            </a:r>
          </a:p>
        </p:txBody>
      </p:sp>
      <p:sp>
        <p:nvSpPr>
          <p:cNvPr id="3" name="Content Placeholder 2">
            <a:extLst>
              <a:ext uri="{FF2B5EF4-FFF2-40B4-BE49-F238E27FC236}">
                <a16:creationId xmlns:a16="http://schemas.microsoft.com/office/drawing/2014/main" id="{BBAC5344-D44F-8942-ABDB-904B82929A6C}"/>
              </a:ext>
            </a:extLst>
          </p:cNvPr>
          <p:cNvSpPr>
            <a:spLocks noGrp="1"/>
          </p:cNvSpPr>
          <p:nvPr>
            <p:ph idx="1"/>
          </p:nvPr>
        </p:nvSpPr>
        <p:spPr/>
        <p:txBody>
          <a:bodyPr/>
          <a:lstStyle/>
          <a:p>
            <a:endParaRPr lang="en-US" sz="2000"/>
          </a:p>
          <a:p>
            <a:r>
              <a:rPr lang="en-US" sz="2000"/>
              <a:t>Phenotype: </a:t>
            </a:r>
            <a:r>
              <a:rPr lang="en-US" sz="2000">
                <a:solidFill>
                  <a:srgbClr val="0000FF"/>
                </a:solidFill>
              </a:rPr>
              <a:t>suicide attempt</a:t>
            </a:r>
          </a:p>
          <a:p>
            <a:r>
              <a:rPr lang="en-US" sz="2000"/>
              <a:t>Retrieval: “day of notes”</a:t>
            </a:r>
          </a:p>
          <a:p>
            <a:r>
              <a:rPr lang="en-US" sz="2000"/>
              <a:t>Output: &lt;patient, day&gt;</a:t>
            </a:r>
          </a:p>
          <a:p>
            <a:r>
              <a:rPr lang="en-US" sz="2000"/>
              <a:t>Weighted sampling of charts</a:t>
            </a:r>
          </a:p>
          <a:p>
            <a:r>
              <a:rPr lang="en-US" sz="2000"/>
              <a:t>Double chart review</a:t>
            </a:r>
          </a:p>
          <a:p>
            <a:endParaRPr lang="en-US" sz="2000"/>
          </a:p>
          <a:p>
            <a:r>
              <a:rPr lang="en-US" sz="2000"/>
              <a:t>Results:</a:t>
            </a:r>
          </a:p>
          <a:p>
            <a:pPr lvl="1"/>
            <a:r>
              <a:rPr lang="en-US" sz="1600"/>
              <a:t>263,403 &lt;patient, day&gt; retrieved</a:t>
            </a:r>
          </a:p>
          <a:p>
            <a:pPr lvl="1"/>
            <a:r>
              <a:rPr lang="en-US" sz="1600"/>
              <a:t>3,566 reviewed charts</a:t>
            </a:r>
          </a:p>
          <a:p>
            <a:pPr lvl="1"/>
            <a:r>
              <a:rPr lang="en-US" sz="1600"/>
              <a:t>AUPRC range: 0.88-0.92</a:t>
            </a:r>
          </a:p>
          <a:p>
            <a:pPr lvl="1"/>
            <a:r>
              <a:rPr lang="en-US" sz="1600"/>
              <a:t>Good inter-rater agreement (K=.89)</a:t>
            </a:r>
          </a:p>
        </p:txBody>
      </p:sp>
      <p:sp>
        <p:nvSpPr>
          <p:cNvPr id="4" name="Slide Number Placeholder 3">
            <a:extLst>
              <a:ext uri="{FF2B5EF4-FFF2-40B4-BE49-F238E27FC236}">
                <a16:creationId xmlns:a16="http://schemas.microsoft.com/office/drawing/2014/main" id="{2A7E930C-1EE9-3240-8335-24E4255C5ADE}"/>
              </a:ext>
            </a:extLst>
          </p:cNvPr>
          <p:cNvSpPr>
            <a:spLocks noGrp="1"/>
          </p:cNvSpPr>
          <p:nvPr>
            <p:ph type="sldNum" sz="quarter" idx="12"/>
          </p:nvPr>
        </p:nvSpPr>
        <p:spPr/>
        <p:txBody>
          <a:bodyPr/>
          <a:lstStyle/>
          <a:p>
            <a:pPr>
              <a:defRPr/>
            </a:pPr>
            <a:r>
              <a:rPr lang="en-US">
                <a:latin typeface="Georgia" panose="02040502050405020303" pitchFamily="18" charset="0"/>
              </a:rPr>
              <a:t> </a:t>
            </a:r>
          </a:p>
        </p:txBody>
      </p:sp>
      <p:pic>
        <p:nvPicPr>
          <p:cNvPr id="5" name="Picture 4">
            <a:extLst>
              <a:ext uri="{FF2B5EF4-FFF2-40B4-BE49-F238E27FC236}">
                <a16:creationId xmlns:a16="http://schemas.microsoft.com/office/drawing/2014/main" id="{C6B3D763-8F2C-1742-A8DF-A27418D694B0}"/>
              </a:ext>
            </a:extLst>
          </p:cNvPr>
          <p:cNvPicPr>
            <a:picLocks noChangeAspect="1"/>
          </p:cNvPicPr>
          <p:nvPr/>
        </p:nvPicPr>
        <p:blipFill>
          <a:blip r:embed="rId2"/>
          <a:stretch>
            <a:fillRect/>
          </a:stretch>
        </p:blipFill>
        <p:spPr>
          <a:xfrm>
            <a:off x="6007395" y="1248032"/>
            <a:ext cx="5305647" cy="5138608"/>
          </a:xfrm>
          <a:prstGeom prst="rect">
            <a:avLst/>
          </a:prstGeom>
        </p:spPr>
      </p:pic>
    </p:spTree>
    <p:extLst>
      <p:ext uri="{BB962C8B-B14F-4D97-AF65-F5344CB8AC3E}">
        <p14:creationId xmlns:p14="http://schemas.microsoft.com/office/powerpoint/2010/main" val="1673966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1C8A-9A99-FF46-BCE8-37B6B8350E09}"/>
              </a:ext>
            </a:extLst>
          </p:cNvPr>
          <p:cNvSpPr>
            <a:spLocks noGrp="1"/>
          </p:cNvSpPr>
          <p:nvPr>
            <p:ph type="title"/>
          </p:nvPr>
        </p:nvSpPr>
        <p:spPr>
          <a:xfrm>
            <a:off x="609601" y="222141"/>
            <a:ext cx="11163300" cy="638433"/>
          </a:xfrm>
        </p:spPr>
        <p:txBody>
          <a:bodyPr/>
          <a:lstStyle/>
          <a:p>
            <a:r>
              <a:rPr lang="en-US" sz="2800" dirty="0">
                <a:latin typeface="Georgia" panose="02040502050405020303" pitchFamily="18" charset="0"/>
              </a:rPr>
              <a:t>Conclusions</a:t>
            </a:r>
          </a:p>
        </p:txBody>
      </p:sp>
      <p:sp>
        <p:nvSpPr>
          <p:cNvPr id="3" name="Content Placeholder 2">
            <a:extLst>
              <a:ext uri="{FF2B5EF4-FFF2-40B4-BE49-F238E27FC236}">
                <a16:creationId xmlns:a16="http://schemas.microsoft.com/office/drawing/2014/main" id="{32E7F4B4-7595-6445-9910-FF95CA8AE5BB}"/>
              </a:ext>
            </a:extLst>
          </p:cNvPr>
          <p:cNvSpPr>
            <a:spLocks noGrp="1"/>
          </p:cNvSpPr>
          <p:nvPr>
            <p:ph idx="1"/>
          </p:nvPr>
        </p:nvSpPr>
        <p:spPr>
          <a:xfrm>
            <a:off x="609601" y="1341439"/>
            <a:ext cx="9806880" cy="4784725"/>
          </a:xfrm>
        </p:spPr>
        <p:txBody>
          <a:bodyPr/>
          <a:lstStyle/>
          <a:p>
            <a:pPr marL="342900" indent="-342900">
              <a:buFont typeface="Arial" panose="020B0604020202020204" pitchFamily="34" charset="0"/>
              <a:buChar char="•"/>
            </a:pPr>
            <a:r>
              <a:rPr lang="en-US" sz="2400" dirty="0">
                <a:solidFill>
                  <a:srgbClr val="0000FF"/>
                </a:solidFill>
              </a:rPr>
              <a:t>Scalable </a:t>
            </a:r>
            <a:r>
              <a:rPr lang="en-US" sz="2400" dirty="0"/>
              <a:t>NLP system for extracting low-prevalence (under-coded and under-reported) phenotypes from EHR</a:t>
            </a:r>
          </a:p>
          <a:p>
            <a:pPr marL="342900" indent="-342900">
              <a:buFont typeface="Arial" panose="020B0604020202020204" pitchFamily="34" charset="0"/>
              <a:buChar char="•"/>
            </a:pPr>
            <a:r>
              <a:rPr lang="en-US" sz="2400" dirty="0"/>
              <a:t>Proved the </a:t>
            </a:r>
            <a:r>
              <a:rPr lang="en-US" sz="2400" dirty="0">
                <a:solidFill>
                  <a:srgbClr val="0000FF"/>
                </a:solidFill>
              </a:rPr>
              <a:t>generalizability </a:t>
            </a:r>
            <a:r>
              <a:rPr lang="en-US" sz="2400" dirty="0"/>
              <a:t>of the method over multiple phenotypes</a:t>
            </a:r>
          </a:p>
          <a:p>
            <a:pPr marL="342900" indent="-342900">
              <a:buFont typeface="Arial" panose="020B0604020202020204" pitchFamily="34" charset="0"/>
              <a:buChar char="•"/>
            </a:pPr>
            <a:r>
              <a:rPr lang="en-US" sz="2400" dirty="0"/>
              <a:t>Showed </a:t>
            </a:r>
            <a:r>
              <a:rPr lang="en-US" sz="2400" dirty="0">
                <a:solidFill>
                  <a:srgbClr val="0000FF"/>
                </a:solidFill>
              </a:rPr>
              <a:t>replication</a:t>
            </a:r>
            <a:r>
              <a:rPr lang="en-US" sz="2400" dirty="0"/>
              <a:t> of results across two EHR repositories</a:t>
            </a:r>
          </a:p>
          <a:p>
            <a:pPr marL="342900" indent="-342900">
              <a:buFont typeface="Arial" panose="020B0604020202020204" pitchFamily="34" charset="0"/>
              <a:buChar char="•"/>
            </a:pPr>
            <a:r>
              <a:rPr lang="en-US" sz="2400" dirty="0">
                <a:solidFill>
                  <a:srgbClr val="0000FF"/>
                </a:solidFill>
              </a:rPr>
              <a:t>Data-driven generation </a:t>
            </a:r>
            <a:r>
              <a:rPr lang="en-US" sz="2400" dirty="0"/>
              <a:t>of phenotype profiles leveraging unsupervised learning</a:t>
            </a:r>
          </a:p>
          <a:p>
            <a:pPr marL="342900" indent="-342900">
              <a:buFont typeface="Arial" panose="020B0604020202020204" pitchFamily="34" charset="0"/>
              <a:buChar char="•"/>
            </a:pPr>
            <a:r>
              <a:rPr lang="en-US" sz="2400" dirty="0"/>
              <a:t>Extraction of phenotype cases with </a:t>
            </a:r>
            <a:r>
              <a:rPr lang="en-US" sz="2400" dirty="0">
                <a:solidFill>
                  <a:srgbClr val="0000FF"/>
                </a:solidFill>
              </a:rPr>
              <a:t>high precision</a:t>
            </a:r>
          </a:p>
          <a:p>
            <a:pPr marL="342900" indent="-342900">
              <a:buFont typeface="Arial" panose="020B0604020202020204" pitchFamily="34" charset="0"/>
              <a:buChar char="•"/>
            </a:pPr>
            <a:r>
              <a:rPr lang="en-US" sz="2400" dirty="0">
                <a:solidFill>
                  <a:srgbClr val="0000FF"/>
                </a:solidFill>
              </a:rPr>
              <a:t>Diagnostic coding and NLP </a:t>
            </a:r>
            <a:r>
              <a:rPr lang="en-US" sz="2400" dirty="0"/>
              <a:t>yield optimal ascertainment</a:t>
            </a:r>
          </a:p>
          <a:p>
            <a:pPr marL="342900" indent="-342900">
              <a:buFont typeface="Arial" panose="020B0604020202020204" pitchFamily="34" charset="0"/>
              <a:buChar char="•"/>
            </a:pPr>
            <a:r>
              <a:rPr lang="en-US" sz="2400" dirty="0"/>
              <a:t>Demonstrated the feasibility of the method for identifying </a:t>
            </a:r>
            <a:r>
              <a:rPr lang="en-US" sz="2400" dirty="0">
                <a:solidFill>
                  <a:srgbClr val="0000FF"/>
                </a:solidFill>
              </a:rPr>
              <a:t>incidents of suicide attempt </a:t>
            </a:r>
          </a:p>
        </p:txBody>
      </p:sp>
    </p:spTree>
    <p:extLst>
      <p:ext uri="{BB962C8B-B14F-4D97-AF65-F5344CB8AC3E}">
        <p14:creationId xmlns:p14="http://schemas.microsoft.com/office/powerpoint/2010/main" val="34284092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D8BE-892D-3848-B86A-B5BF2AE8EA90}"/>
              </a:ext>
            </a:extLst>
          </p:cNvPr>
          <p:cNvSpPr>
            <a:spLocks noGrp="1"/>
          </p:cNvSpPr>
          <p:nvPr>
            <p:ph type="title"/>
          </p:nvPr>
        </p:nvSpPr>
        <p:spPr>
          <a:xfrm>
            <a:off x="514350" y="293557"/>
            <a:ext cx="11163300" cy="638433"/>
          </a:xfrm>
        </p:spPr>
        <p:txBody>
          <a:bodyPr/>
          <a:lstStyle/>
          <a:p>
            <a:r>
              <a:rPr lang="en-US" sz="2800" dirty="0">
                <a:latin typeface="Georgia" panose="02040502050405020303" pitchFamily="18" charset="0"/>
              </a:rPr>
              <a:t>Acknowledgements</a:t>
            </a:r>
          </a:p>
        </p:txBody>
      </p:sp>
      <p:sp>
        <p:nvSpPr>
          <p:cNvPr id="7" name="Content Placeholder 2">
            <a:extLst>
              <a:ext uri="{FF2B5EF4-FFF2-40B4-BE49-F238E27FC236}">
                <a16:creationId xmlns:a16="http://schemas.microsoft.com/office/drawing/2014/main" id="{EE2F9208-2826-4243-B51B-CEF96C8C218F}"/>
              </a:ext>
            </a:extLst>
          </p:cNvPr>
          <p:cNvSpPr txBox="1">
            <a:spLocks/>
          </p:cNvSpPr>
          <p:nvPr/>
        </p:nvSpPr>
        <p:spPr>
          <a:xfrm>
            <a:off x="1973263" y="1448781"/>
            <a:ext cx="2664296" cy="4796445"/>
          </a:xfrm>
          <a:prstGeom prst="rect">
            <a:avLst/>
          </a:prstGeom>
        </p:spPr>
        <p:txBody>
          <a:bodyPr/>
          <a:lstStyle>
            <a:lvl1pPr marL="0" indent="0" algn="l" rtl="0" eaLnBrk="1" fontAlgn="base" hangingPunct="1">
              <a:spcBef>
                <a:spcPts val="1200"/>
              </a:spcBef>
              <a:spcAft>
                <a:spcPct val="0"/>
              </a:spcAft>
              <a:defRPr sz="1800">
                <a:solidFill>
                  <a:schemeClr val="tx1"/>
                </a:solidFill>
                <a:latin typeface="+mn-lt"/>
                <a:ea typeface="MS PGothic" pitchFamily="34" charset="-128"/>
                <a:cs typeface="Roboto Regular"/>
              </a:defRPr>
            </a:lvl1pPr>
            <a:lvl2pPr marL="502920" indent="-228600" algn="l" rtl="0" eaLnBrk="1" fontAlgn="base" hangingPunct="1">
              <a:spcBef>
                <a:spcPts val="600"/>
              </a:spcBef>
              <a:spcAft>
                <a:spcPct val="0"/>
              </a:spcAft>
              <a:buClr>
                <a:schemeClr val="accent1"/>
              </a:buClr>
              <a:buFont typeface="Arial"/>
              <a:buChar char="•"/>
              <a:defRPr sz="1400">
                <a:solidFill>
                  <a:schemeClr val="accent2">
                    <a:lumMod val="75000"/>
                  </a:schemeClr>
                </a:solidFill>
                <a:latin typeface="Roboto Regular"/>
                <a:ea typeface="MS PGothic" pitchFamily="34" charset="-128"/>
                <a:cs typeface="Roboto Regular"/>
              </a:defRPr>
            </a:lvl2pPr>
            <a:lvl3pPr marL="914400" indent="-228600" algn="l" rtl="0" eaLnBrk="1" fontAlgn="base" hangingPunct="1">
              <a:spcBef>
                <a:spcPts val="600"/>
              </a:spcBef>
              <a:spcAft>
                <a:spcPct val="0"/>
              </a:spcAft>
              <a:buClr>
                <a:schemeClr val="accent4"/>
              </a:buClr>
              <a:buFont typeface="Arial"/>
              <a:buChar char="•"/>
              <a:defRPr sz="1200">
                <a:solidFill>
                  <a:schemeClr val="accent2">
                    <a:lumMod val="75000"/>
                  </a:schemeClr>
                </a:solidFill>
                <a:latin typeface="Roboto Regular"/>
                <a:ea typeface="MS PGothic" pitchFamily="34" charset="-128"/>
                <a:cs typeface="Roboto Regular"/>
              </a:defRPr>
            </a:lvl3pPr>
            <a:lvl4pPr marL="1325880" indent="-228600" algn="l" rtl="0" eaLnBrk="1" fontAlgn="base" hangingPunct="1">
              <a:spcBef>
                <a:spcPts val="600"/>
              </a:spcBef>
              <a:spcAft>
                <a:spcPct val="0"/>
              </a:spcAft>
              <a:buClr>
                <a:schemeClr val="accent5"/>
              </a:buClr>
              <a:buFont typeface="Arial"/>
              <a:buChar char="•"/>
              <a:defRPr sz="1100" baseline="0">
                <a:solidFill>
                  <a:schemeClr val="accent2">
                    <a:lumMod val="75000"/>
                  </a:schemeClr>
                </a:solidFill>
                <a:latin typeface="Roboto Regular"/>
                <a:ea typeface="MS PGothic" pitchFamily="34" charset="-128"/>
                <a:cs typeface="Roboto Regular"/>
              </a:defRPr>
            </a:lvl4pPr>
            <a:lvl5pPr marL="1737360" marR="0" indent="-228600" algn="l" defTabSz="914400" rtl="0" eaLnBrk="1" fontAlgn="base" latinLnBrk="0" hangingPunct="1">
              <a:lnSpc>
                <a:spcPct val="100000"/>
              </a:lnSpc>
              <a:spcBef>
                <a:spcPts val="600"/>
              </a:spcBef>
              <a:spcAft>
                <a:spcPct val="0"/>
              </a:spcAft>
              <a:buClr>
                <a:schemeClr val="accent6"/>
              </a:buClr>
              <a:buSzTx/>
              <a:buFont typeface="Arial"/>
              <a:buChar char="•"/>
              <a:tabLst/>
              <a:defRPr sz="1000" b="0" baseline="0">
                <a:solidFill>
                  <a:schemeClr val="accent2">
                    <a:lumMod val="75000"/>
                  </a:schemeClr>
                </a:solidFill>
                <a:latin typeface="Roboto Regular"/>
                <a:ea typeface="MS PGothic" pitchFamily="34" charset="-128"/>
                <a:cs typeface="Roboto Regular"/>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spcBef>
                <a:spcPts val="0"/>
              </a:spcBef>
            </a:pPr>
            <a:r>
              <a:rPr lang="en-US" sz="1400" kern="0" dirty="0">
                <a:latin typeface="Georgia" panose="02040502050405020303" pitchFamily="18" charset="0"/>
              </a:rPr>
              <a:t>VUMC:</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Katelyn Robinson</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Michael Ripperger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Drew Wilimitis</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Ryan Ahmed</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JooEun Kang</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Theodore J. Morley</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Jhansi Kolli</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John (Jack) Angiolillo</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Douglas Conway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Robertson Nash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Jana K. Shirey-Rice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Loren Lipworth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Gabriella Papa</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Robert M. Cronin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Jill Pulley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Sunil Kripalani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William Stead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Shari Barkin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Kevin B. Johnson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Joshua C. Denny</a:t>
            </a:r>
          </a:p>
          <a:p>
            <a:pPr lvl="1">
              <a:spcBef>
                <a:spcPts val="0"/>
              </a:spcBef>
              <a:buClr>
                <a:schemeClr val="tx1"/>
              </a:buClr>
              <a:buFont typeface="Wingdings" pitchFamily="2" charset="2"/>
              <a:buChar char="§"/>
            </a:pPr>
            <a:endParaRPr lang="en-US" kern="0" dirty="0">
              <a:solidFill>
                <a:schemeClr val="tx1"/>
              </a:solidFill>
              <a:latin typeface="Georgia" panose="02040502050405020303" pitchFamily="18" charset="0"/>
            </a:endParaRPr>
          </a:p>
          <a:p>
            <a:pPr lvl="1">
              <a:spcBef>
                <a:spcPts val="0"/>
              </a:spcBef>
              <a:buClr>
                <a:schemeClr val="tx1"/>
              </a:buClr>
              <a:buFont typeface="Wingdings" pitchFamily="2" charset="2"/>
              <a:buChar char="§"/>
            </a:pPr>
            <a:endParaRPr lang="en-US" kern="0" dirty="0">
              <a:solidFill>
                <a:schemeClr val="tx1"/>
              </a:solidFill>
              <a:latin typeface="Georgia" panose="02040502050405020303" pitchFamily="18" charset="0"/>
            </a:endParaRPr>
          </a:p>
        </p:txBody>
      </p:sp>
      <p:sp>
        <p:nvSpPr>
          <p:cNvPr id="8" name="Content Placeholder 2">
            <a:extLst>
              <a:ext uri="{FF2B5EF4-FFF2-40B4-BE49-F238E27FC236}">
                <a16:creationId xmlns:a16="http://schemas.microsoft.com/office/drawing/2014/main" id="{0F981B6B-824E-9A44-A7C0-756A95654E63}"/>
              </a:ext>
            </a:extLst>
          </p:cNvPr>
          <p:cNvSpPr txBox="1">
            <a:spLocks/>
          </p:cNvSpPr>
          <p:nvPr/>
        </p:nvSpPr>
        <p:spPr>
          <a:xfrm>
            <a:off x="4907868" y="3400860"/>
            <a:ext cx="2376264" cy="1540308"/>
          </a:xfrm>
          <a:prstGeom prst="rect">
            <a:avLst/>
          </a:prstGeom>
        </p:spPr>
        <p:txBody>
          <a:bodyPr/>
          <a:lstStyle>
            <a:lvl1pPr marL="0" indent="0" algn="l" rtl="0" eaLnBrk="1" fontAlgn="base" hangingPunct="1">
              <a:spcBef>
                <a:spcPts val="1200"/>
              </a:spcBef>
              <a:spcAft>
                <a:spcPct val="0"/>
              </a:spcAft>
              <a:defRPr sz="1800">
                <a:solidFill>
                  <a:schemeClr val="tx1"/>
                </a:solidFill>
                <a:latin typeface="+mn-lt"/>
                <a:ea typeface="MS PGothic" pitchFamily="34" charset="-128"/>
                <a:cs typeface="Roboto Regular"/>
              </a:defRPr>
            </a:lvl1pPr>
            <a:lvl2pPr marL="502920" indent="-228600" algn="l" rtl="0" eaLnBrk="1" fontAlgn="base" hangingPunct="1">
              <a:spcBef>
                <a:spcPts val="600"/>
              </a:spcBef>
              <a:spcAft>
                <a:spcPct val="0"/>
              </a:spcAft>
              <a:buClr>
                <a:schemeClr val="accent1"/>
              </a:buClr>
              <a:buFont typeface="Arial"/>
              <a:buChar char="•"/>
              <a:defRPr sz="1400">
                <a:solidFill>
                  <a:schemeClr val="accent2">
                    <a:lumMod val="75000"/>
                  </a:schemeClr>
                </a:solidFill>
                <a:latin typeface="Roboto Regular"/>
                <a:ea typeface="MS PGothic" pitchFamily="34" charset="-128"/>
                <a:cs typeface="Roboto Regular"/>
              </a:defRPr>
            </a:lvl2pPr>
            <a:lvl3pPr marL="914400" indent="-228600" algn="l" rtl="0" eaLnBrk="1" fontAlgn="base" hangingPunct="1">
              <a:spcBef>
                <a:spcPts val="600"/>
              </a:spcBef>
              <a:spcAft>
                <a:spcPct val="0"/>
              </a:spcAft>
              <a:buClr>
                <a:schemeClr val="accent4"/>
              </a:buClr>
              <a:buFont typeface="Arial"/>
              <a:buChar char="•"/>
              <a:defRPr sz="1200">
                <a:solidFill>
                  <a:schemeClr val="accent2">
                    <a:lumMod val="75000"/>
                  </a:schemeClr>
                </a:solidFill>
                <a:latin typeface="Roboto Regular"/>
                <a:ea typeface="MS PGothic" pitchFamily="34" charset="-128"/>
                <a:cs typeface="Roboto Regular"/>
              </a:defRPr>
            </a:lvl3pPr>
            <a:lvl4pPr marL="1325880" indent="-228600" algn="l" rtl="0" eaLnBrk="1" fontAlgn="base" hangingPunct="1">
              <a:spcBef>
                <a:spcPts val="600"/>
              </a:spcBef>
              <a:spcAft>
                <a:spcPct val="0"/>
              </a:spcAft>
              <a:buClr>
                <a:schemeClr val="accent5"/>
              </a:buClr>
              <a:buFont typeface="Arial"/>
              <a:buChar char="•"/>
              <a:defRPr sz="1100" baseline="0">
                <a:solidFill>
                  <a:schemeClr val="accent2">
                    <a:lumMod val="75000"/>
                  </a:schemeClr>
                </a:solidFill>
                <a:latin typeface="Roboto Regular"/>
                <a:ea typeface="MS PGothic" pitchFamily="34" charset="-128"/>
                <a:cs typeface="Roboto Regular"/>
              </a:defRPr>
            </a:lvl4pPr>
            <a:lvl5pPr marL="1737360" marR="0" indent="-228600" algn="l" defTabSz="914400" rtl="0" eaLnBrk="1" fontAlgn="base" latinLnBrk="0" hangingPunct="1">
              <a:lnSpc>
                <a:spcPct val="100000"/>
              </a:lnSpc>
              <a:spcBef>
                <a:spcPts val="600"/>
              </a:spcBef>
              <a:spcAft>
                <a:spcPct val="0"/>
              </a:spcAft>
              <a:buClr>
                <a:schemeClr val="accent6"/>
              </a:buClr>
              <a:buSzTx/>
              <a:buFont typeface="Arial"/>
              <a:buChar char="•"/>
              <a:tabLst/>
              <a:defRPr sz="1000" b="0" baseline="0">
                <a:solidFill>
                  <a:schemeClr val="accent2">
                    <a:lumMod val="75000"/>
                  </a:schemeClr>
                </a:solidFill>
                <a:latin typeface="Roboto Regular"/>
                <a:ea typeface="MS PGothic" pitchFamily="34" charset="-128"/>
                <a:cs typeface="Roboto Regular"/>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spcBef>
                <a:spcPts val="0"/>
              </a:spcBef>
            </a:pPr>
            <a:r>
              <a:rPr lang="en-US" sz="1400" kern="0" dirty="0">
                <a:latin typeface="Georgia" panose="02040502050405020303" pitchFamily="18" charset="0"/>
              </a:rPr>
              <a:t>OHSU:</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David Dorr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Ana Quinones</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Christie Pizzimenti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Sumeet Singh</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Matt Storer</a:t>
            </a:r>
          </a:p>
          <a:p>
            <a:pPr lvl="1">
              <a:spcBef>
                <a:spcPts val="0"/>
              </a:spcBef>
            </a:pPr>
            <a:endParaRPr lang="en-US" kern="0" dirty="0">
              <a:solidFill>
                <a:schemeClr val="tx1"/>
              </a:solidFill>
              <a:latin typeface="Georgia" panose="02040502050405020303" pitchFamily="18" charset="0"/>
            </a:endParaRPr>
          </a:p>
        </p:txBody>
      </p:sp>
      <p:sp>
        <p:nvSpPr>
          <p:cNvPr id="9" name="Content Placeholder 2">
            <a:extLst>
              <a:ext uri="{FF2B5EF4-FFF2-40B4-BE49-F238E27FC236}">
                <a16:creationId xmlns:a16="http://schemas.microsoft.com/office/drawing/2014/main" id="{65102ECF-D194-D24B-91E2-2B1245727EBF}"/>
              </a:ext>
            </a:extLst>
          </p:cNvPr>
          <p:cNvSpPr txBox="1">
            <a:spLocks/>
          </p:cNvSpPr>
          <p:nvPr/>
        </p:nvSpPr>
        <p:spPr>
          <a:xfrm>
            <a:off x="7716181" y="3756993"/>
            <a:ext cx="2250951" cy="2304257"/>
          </a:xfrm>
          <a:prstGeom prst="rect">
            <a:avLst/>
          </a:prstGeom>
        </p:spPr>
        <p:txBody>
          <a:bodyPr/>
          <a:lstStyle>
            <a:lvl1pPr marL="0" indent="0" algn="l" rtl="0" eaLnBrk="1" fontAlgn="base" hangingPunct="1">
              <a:spcBef>
                <a:spcPts val="1200"/>
              </a:spcBef>
              <a:spcAft>
                <a:spcPct val="0"/>
              </a:spcAft>
              <a:defRPr sz="1800">
                <a:solidFill>
                  <a:schemeClr val="tx1"/>
                </a:solidFill>
                <a:latin typeface="+mn-lt"/>
                <a:ea typeface="MS PGothic" pitchFamily="34" charset="-128"/>
                <a:cs typeface="Roboto Regular"/>
              </a:defRPr>
            </a:lvl1pPr>
            <a:lvl2pPr marL="502920" indent="-228600" algn="l" rtl="0" eaLnBrk="1" fontAlgn="base" hangingPunct="1">
              <a:spcBef>
                <a:spcPts val="600"/>
              </a:spcBef>
              <a:spcAft>
                <a:spcPct val="0"/>
              </a:spcAft>
              <a:buClr>
                <a:schemeClr val="accent1"/>
              </a:buClr>
              <a:buFont typeface="Arial"/>
              <a:buChar char="•"/>
              <a:defRPr sz="1400">
                <a:solidFill>
                  <a:schemeClr val="accent2">
                    <a:lumMod val="75000"/>
                  </a:schemeClr>
                </a:solidFill>
                <a:latin typeface="Roboto Regular"/>
                <a:ea typeface="MS PGothic" pitchFamily="34" charset="-128"/>
                <a:cs typeface="Roboto Regular"/>
              </a:defRPr>
            </a:lvl2pPr>
            <a:lvl3pPr marL="914400" indent="-228600" algn="l" rtl="0" eaLnBrk="1" fontAlgn="base" hangingPunct="1">
              <a:spcBef>
                <a:spcPts val="600"/>
              </a:spcBef>
              <a:spcAft>
                <a:spcPct val="0"/>
              </a:spcAft>
              <a:buClr>
                <a:schemeClr val="accent4"/>
              </a:buClr>
              <a:buFont typeface="Arial"/>
              <a:buChar char="•"/>
              <a:defRPr sz="1200">
                <a:solidFill>
                  <a:schemeClr val="accent2">
                    <a:lumMod val="75000"/>
                  </a:schemeClr>
                </a:solidFill>
                <a:latin typeface="Roboto Regular"/>
                <a:ea typeface="MS PGothic" pitchFamily="34" charset="-128"/>
                <a:cs typeface="Roboto Regular"/>
              </a:defRPr>
            </a:lvl3pPr>
            <a:lvl4pPr marL="1325880" indent="-228600" algn="l" rtl="0" eaLnBrk="1" fontAlgn="base" hangingPunct="1">
              <a:spcBef>
                <a:spcPts val="600"/>
              </a:spcBef>
              <a:spcAft>
                <a:spcPct val="0"/>
              </a:spcAft>
              <a:buClr>
                <a:schemeClr val="accent5"/>
              </a:buClr>
              <a:buFont typeface="Arial"/>
              <a:buChar char="•"/>
              <a:defRPr sz="1100" baseline="0">
                <a:solidFill>
                  <a:schemeClr val="accent2">
                    <a:lumMod val="75000"/>
                  </a:schemeClr>
                </a:solidFill>
                <a:latin typeface="Roboto Regular"/>
                <a:ea typeface="MS PGothic" pitchFamily="34" charset="-128"/>
                <a:cs typeface="Roboto Regular"/>
              </a:defRPr>
            </a:lvl4pPr>
            <a:lvl5pPr marL="1737360" marR="0" indent="-228600" algn="l" defTabSz="914400" rtl="0" eaLnBrk="1" fontAlgn="base" latinLnBrk="0" hangingPunct="1">
              <a:lnSpc>
                <a:spcPct val="100000"/>
              </a:lnSpc>
              <a:spcBef>
                <a:spcPts val="600"/>
              </a:spcBef>
              <a:spcAft>
                <a:spcPct val="0"/>
              </a:spcAft>
              <a:buClr>
                <a:schemeClr val="accent6"/>
              </a:buClr>
              <a:buSzTx/>
              <a:buFont typeface="Arial"/>
              <a:buChar char="•"/>
              <a:tabLst/>
              <a:defRPr sz="1000" b="0" baseline="0">
                <a:solidFill>
                  <a:schemeClr val="accent2">
                    <a:lumMod val="75000"/>
                  </a:schemeClr>
                </a:solidFill>
                <a:latin typeface="Roboto Regular"/>
                <a:ea typeface="MS PGothic" pitchFamily="34" charset="-128"/>
                <a:cs typeface="Roboto Regular"/>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spcBef>
                <a:spcPts val="0"/>
              </a:spcBef>
            </a:pPr>
            <a:r>
              <a:rPr lang="en-US" sz="1400" kern="0" dirty="0">
                <a:latin typeface="Georgia" panose="02040502050405020303" pitchFamily="18" charset="0"/>
              </a:rPr>
              <a:t>Funding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U54 MD010722</a:t>
            </a:r>
          </a:p>
          <a:p>
            <a:pPr lvl="1">
              <a:spcBef>
                <a:spcPts val="0"/>
              </a:spcBef>
              <a:buClr>
                <a:schemeClr val="tx1"/>
              </a:buClr>
              <a:buFont typeface="Wingdings" pitchFamily="2" charset="2"/>
              <a:buChar char="§"/>
            </a:pPr>
            <a:r>
              <a:rPr lang="en-US" dirty="0">
                <a:solidFill>
                  <a:schemeClr val="tx1"/>
                </a:solidFill>
                <a:latin typeface="Georgia" panose="02040502050405020303" pitchFamily="18" charset="0"/>
              </a:rPr>
              <a:t>R01 LM010685</a:t>
            </a:r>
          </a:p>
          <a:p>
            <a:pPr lvl="1">
              <a:spcBef>
                <a:spcPts val="0"/>
              </a:spcBef>
              <a:buClr>
                <a:schemeClr val="tx1"/>
              </a:buClr>
              <a:buFont typeface="Wingdings" pitchFamily="2" charset="2"/>
              <a:buChar char="§"/>
            </a:pPr>
            <a:r>
              <a:rPr lang="en-US" dirty="0">
                <a:solidFill>
                  <a:schemeClr val="tx1"/>
                </a:solidFill>
                <a:latin typeface="Georgia" panose="02040502050405020303" pitchFamily="18" charset="0"/>
              </a:rPr>
              <a:t>R01 GM103859</a:t>
            </a:r>
          </a:p>
          <a:p>
            <a:pPr lvl="1">
              <a:spcBef>
                <a:spcPts val="0"/>
              </a:spcBef>
              <a:buClr>
                <a:schemeClr val="tx1"/>
              </a:buClr>
              <a:buFont typeface="Wingdings" pitchFamily="2" charset="2"/>
              <a:buChar char="§"/>
            </a:pPr>
            <a:r>
              <a:rPr lang="en-US" dirty="0">
                <a:solidFill>
                  <a:schemeClr val="tx1"/>
                </a:solidFill>
                <a:latin typeface="Georgia" panose="02040502050405020303" pitchFamily="18" charset="0"/>
              </a:rPr>
              <a:t>UL1 TR000445</a:t>
            </a:r>
          </a:p>
          <a:p>
            <a:pPr lvl="1">
              <a:spcBef>
                <a:spcPts val="0"/>
              </a:spcBef>
              <a:buClr>
                <a:schemeClr val="tx1"/>
              </a:buClr>
              <a:buFont typeface="Wingdings" pitchFamily="2" charset="2"/>
              <a:buChar char="§"/>
            </a:pPr>
            <a:r>
              <a:rPr lang="en-US" dirty="0">
                <a:solidFill>
                  <a:schemeClr val="tx1"/>
                </a:solidFill>
                <a:latin typeface="Georgia" panose="02040502050405020303" pitchFamily="18" charset="0"/>
              </a:rPr>
              <a:t>CDRN-1306-04869</a:t>
            </a:r>
          </a:p>
          <a:p>
            <a:pPr lvl="1">
              <a:spcBef>
                <a:spcPts val="0"/>
              </a:spcBef>
              <a:buClr>
                <a:schemeClr val="tx1"/>
              </a:buClr>
              <a:buFont typeface="Wingdings" pitchFamily="2" charset="2"/>
              <a:buChar char="§"/>
            </a:pPr>
            <a:r>
              <a:rPr lang="en-US" dirty="0">
                <a:solidFill>
                  <a:schemeClr val="tx1"/>
                </a:solidFill>
                <a:latin typeface="Georgia" panose="02040502050405020303" pitchFamily="18" charset="0"/>
              </a:rPr>
              <a:t>R01 MH121455</a:t>
            </a:r>
          </a:p>
          <a:p>
            <a:pPr lvl="1">
              <a:spcBef>
                <a:spcPts val="0"/>
              </a:spcBef>
              <a:buClr>
                <a:schemeClr val="tx1"/>
              </a:buClr>
              <a:buFont typeface="Wingdings" pitchFamily="2" charset="2"/>
              <a:buChar char="§"/>
            </a:pPr>
            <a:r>
              <a:rPr lang="en-US" dirty="0">
                <a:solidFill>
                  <a:schemeClr val="tx1"/>
                </a:solidFill>
                <a:latin typeface="Georgia" panose="02040502050405020303" pitchFamily="18" charset="0"/>
              </a:rPr>
              <a:t>R01 MH116269</a:t>
            </a:r>
          </a:p>
          <a:p>
            <a:pPr lvl="1">
              <a:spcBef>
                <a:spcPts val="0"/>
              </a:spcBef>
              <a:buClr>
                <a:schemeClr val="tx1"/>
              </a:buClr>
              <a:buFont typeface="Wingdings" pitchFamily="2" charset="2"/>
              <a:buChar char="§"/>
            </a:pPr>
            <a:r>
              <a:rPr lang="en-US" dirty="0">
                <a:solidFill>
                  <a:schemeClr val="tx1"/>
                </a:solidFill>
                <a:latin typeface="Georgia" panose="02040502050405020303" pitchFamily="18" charset="0"/>
              </a:rPr>
              <a:t>R01 MH118233</a:t>
            </a:r>
          </a:p>
          <a:p>
            <a:pPr lvl="1">
              <a:spcBef>
                <a:spcPts val="0"/>
              </a:spcBef>
              <a:buClr>
                <a:schemeClr val="tx1"/>
              </a:buClr>
              <a:buFont typeface="Wingdings" pitchFamily="2" charset="2"/>
              <a:buChar char="§"/>
            </a:pPr>
            <a:r>
              <a:rPr lang="en-US" dirty="0">
                <a:solidFill>
                  <a:schemeClr val="tx1"/>
                </a:solidFill>
                <a:latin typeface="Georgia" panose="02040502050405020303" pitchFamily="18" charset="0"/>
              </a:rPr>
              <a:t>FDA</a:t>
            </a:r>
          </a:p>
          <a:p>
            <a:pPr lvl="1">
              <a:spcBef>
                <a:spcPts val="0"/>
              </a:spcBef>
              <a:buClr>
                <a:schemeClr val="tx1"/>
              </a:buClr>
              <a:buFont typeface="Wingdings" pitchFamily="2" charset="2"/>
              <a:buChar char="§"/>
            </a:pPr>
            <a:endParaRPr lang="en-US" dirty="0">
              <a:solidFill>
                <a:schemeClr val="tx1"/>
              </a:solidFill>
              <a:latin typeface="Georgia" panose="02040502050405020303" pitchFamily="18" charset="0"/>
            </a:endParaRPr>
          </a:p>
          <a:p>
            <a:pPr lvl="1">
              <a:spcBef>
                <a:spcPts val="0"/>
              </a:spcBef>
              <a:buClr>
                <a:schemeClr val="tx1"/>
              </a:buClr>
              <a:buFont typeface="Wingdings" pitchFamily="2" charset="2"/>
              <a:buChar char="§"/>
            </a:pPr>
            <a:endParaRPr lang="en-US" dirty="0">
              <a:solidFill>
                <a:schemeClr val="tx1"/>
              </a:solidFill>
              <a:latin typeface="Georgia" panose="02040502050405020303" pitchFamily="18" charset="0"/>
            </a:endParaRPr>
          </a:p>
          <a:p>
            <a:pPr lvl="1">
              <a:spcBef>
                <a:spcPts val="0"/>
              </a:spcBef>
            </a:pPr>
            <a:endParaRPr lang="en-US" dirty="0">
              <a:solidFill>
                <a:schemeClr val="tx1"/>
              </a:solidFill>
              <a:latin typeface="Georgia" panose="02040502050405020303" pitchFamily="18" charset="0"/>
            </a:endParaRPr>
          </a:p>
          <a:p>
            <a:pPr lvl="1">
              <a:spcBef>
                <a:spcPts val="0"/>
              </a:spcBef>
            </a:pPr>
            <a:endParaRPr lang="en-US" kern="0" dirty="0">
              <a:solidFill>
                <a:schemeClr val="tx1"/>
              </a:solidFill>
              <a:latin typeface="Georgia" panose="02040502050405020303" pitchFamily="18" charset="0"/>
            </a:endParaRPr>
          </a:p>
          <a:p>
            <a:pPr lvl="1">
              <a:spcBef>
                <a:spcPts val="0"/>
              </a:spcBef>
            </a:pPr>
            <a:endParaRPr lang="en-US" kern="0" dirty="0">
              <a:solidFill>
                <a:schemeClr val="tx1"/>
              </a:solidFill>
              <a:latin typeface="Georgia" panose="02040502050405020303" pitchFamily="18" charset="0"/>
            </a:endParaRPr>
          </a:p>
        </p:txBody>
      </p:sp>
      <p:sp>
        <p:nvSpPr>
          <p:cNvPr id="10" name="Content Placeholder 2">
            <a:extLst>
              <a:ext uri="{FF2B5EF4-FFF2-40B4-BE49-F238E27FC236}">
                <a16:creationId xmlns:a16="http://schemas.microsoft.com/office/drawing/2014/main" id="{5B6EF820-F6D4-9044-B1CA-EEB3745CE49F}"/>
              </a:ext>
            </a:extLst>
          </p:cNvPr>
          <p:cNvSpPr txBox="1">
            <a:spLocks/>
          </p:cNvSpPr>
          <p:nvPr/>
        </p:nvSpPr>
        <p:spPr>
          <a:xfrm>
            <a:off x="7716180" y="1528652"/>
            <a:ext cx="2376264" cy="1008112"/>
          </a:xfrm>
          <a:prstGeom prst="rect">
            <a:avLst/>
          </a:prstGeom>
        </p:spPr>
        <p:txBody>
          <a:bodyPr/>
          <a:lstStyle>
            <a:lvl1pPr marL="0" indent="0" algn="l" rtl="0" eaLnBrk="1" fontAlgn="base" hangingPunct="1">
              <a:spcBef>
                <a:spcPts val="1200"/>
              </a:spcBef>
              <a:spcAft>
                <a:spcPct val="0"/>
              </a:spcAft>
              <a:defRPr sz="1800">
                <a:solidFill>
                  <a:schemeClr val="tx1"/>
                </a:solidFill>
                <a:latin typeface="+mn-lt"/>
                <a:ea typeface="MS PGothic" pitchFamily="34" charset="-128"/>
                <a:cs typeface="Roboto Regular"/>
              </a:defRPr>
            </a:lvl1pPr>
            <a:lvl2pPr marL="502920" indent="-228600" algn="l" rtl="0" eaLnBrk="1" fontAlgn="base" hangingPunct="1">
              <a:spcBef>
                <a:spcPts val="600"/>
              </a:spcBef>
              <a:spcAft>
                <a:spcPct val="0"/>
              </a:spcAft>
              <a:buClr>
                <a:schemeClr val="accent1"/>
              </a:buClr>
              <a:buFont typeface="Arial"/>
              <a:buChar char="•"/>
              <a:defRPr sz="1400">
                <a:solidFill>
                  <a:schemeClr val="accent2">
                    <a:lumMod val="75000"/>
                  </a:schemeClr>
                </a:solidFill>
                <a:latin typeface="Roboto Regular"/>
                <a:ea typeface="MS PGothic" pitchFamily="34" charset="-128"/>
                <a:cs typeface="Roboto Regular"/>
              </a:defRPr>
            </a:lvl2pPr>
            <a:lvl3pPr marL="914400" indent="-228600" algn="l" rtl="0" eaLnBrk="1" fontAlgn="base" hangingPunct="1">
              <a:spcBef>
                <a:spcPts val="600"/>
              </a:spcBef>
              <a:spcAft>
                <a:spcPct val="0"/>
              </a:spcAft>
              <a:buClr>
                <a:schemeClr val="accent4"/>
              </a:buClr>
              <a:buFont typeface="Arial"/>
              <a:buChar char="•"/>
              <a:defRPr sz="1200">
                <a:solidFill>
                  <a:schemeClr val="accent2">
                    <a:lumMod val="75000"/>
                  </a:schemeClr>
                </a:solidFill>
                <a:latin typeface="Roboto Regular"/>
                <a:ea typeface="MS PGothic" pitchFamily="34" charset="-128"/>
                <a:cs typeface="Roboto Regular"/>
              </a:defRPr>
            </a:lvl3pPr>
            <a:lvl4pPr marL="1325880" indent="-228600" algn="l" rtl="0" eaLnBrk="1" fontAlgn="base" hangingPunct="1">
              <a:spcBef>
                <a:spcPts val="600"/>
              </a:spcBef>
              <a:spcAft>
                <a:spcPct val="0"/>
              </a:spcAft>
              <a:buClr>
                <a:schemeClr val="accent5"/>
              </a:buClr>
              <a:buFont typeface="Arial"/>
              <a:buChar char="•"/>
              <a:defRPr sz="1100" baseline="0">
                <a:solidFill>
                  <a:schemeClr val="accent2">
                    <a:lumMod val="75000"/>
                  </a:schemeClr>
                </a:solidFill>
                <a:latin typeface="Roboto Regular"/>
                <a:ea typeface="MS PGothic" pitchFamily="34" charset="-128"/>
                <a:cs typeface="Roboto Regular"/>
              </a:defRPr>
            </a:lvl4pPr>
            <a:lvl5pPr marL="1737360" marR="0" indent="-228600" algn="l" defTabSz="914400" rtl="0" eaLnBrk="1" fontAlgn="base" latinLnBrk="0" hangingPunct="1">
              <a:lnSpc>
                <a:spcPct val="100000"/>
              </a:lnSpc>
              <a:spcBef>
                <a:spcPts val="600"/>
              </a:spcBef>
              <a:spcAft>
                <a:spcPct val="0"/>
              </a:spcAft>
              <a:buClr>
                <a:schemeClr val="accent6"/>
              </a:buClr>
              <a:buSzTx/>
              <a:buFont typeface="Arial"/>
              <a:buChar char="•"/>
              <a:tabLst/>
              <a:defRPr sz="1000" b="0" baseline="0">
                <a:solidFill>
                  <a:schemeClr val="accent2">
                    <a:lumMod val="75000"/>
                  </a:schemeClr>
                </a:solidFill>
                <a:latin typeface="Roboto Regular"/>
                <a:ea typeface="MS PGothic" pitchFamily="34" charset="-128"/>
                <a:cs typeface="Roboto Regular"/>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spcBef>
                <a:spcPts val="0"/>
              </a:spcBef>
            </a:pPr>
            <a:r>
              <a:rPr lang="en-US" sz="1400" kern="0" dirty="0">
                <a:latin typeface="Georgia" panose="02040502050405020303" pitchFamily="18" charset="0"/>
              </a:rPr>
              <a:t>FDA:</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Andy D. Mosholder</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Sai H. Dharmarajan</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Danijela Stojanovic</a:t>
            </a:r>
          </a:p>
        </p:txBody>
      </p:sp>
      <p:sp>
        <p:nvSpPr>
          <p:cNvPr id="11" name="Content Placeholder 2">
            <a:extLst>
              <a:ext uri="{FF2B5EF4-FFF2-40B4-BE49-F238E27FC236}">
                <a16:creationId xmlns:a16="http://schemas.microsoft.com/office/drawing/2014/main" id="{A967C339-88A3-1846-BAB5-75E7E562641A}"/>
              </a:ext>
            </a:extLst>
          </p:cNvPr>
          <p:cNvSpPr txBox="1">
            <a:spLocks/>
          </p:cNvSpPr>
          <p:nvPr/>
        </p:nvSpPr>
        <p:spPr>
          <a:xfrm>
            <a:off x="4907868" y="5031059"/>
            <a:ext cx="2376264" cy="1008112"/>
          </a:xfrm>
          <a:prstGeom prst="rect">
            <a:avLst/>
          </a:prstGeom>
        </p:spPr>
        <p:txBody>
          <a:bodyPr/>
          <a:lstStyle>
            <a:lvl1pPr marL="0" indent="0" algn="l" rtl="0" eaLnBrk="1" fontAlgn="base" hangingPunct="1">
              <a:spcBef>
                <a:spcPts val="1200"/>
              </a:spcBef>
              <a:spcAft>
                <a:spcPct val="0"/>
              </a:spcAft>
              <a:defRPr sz="1800">
                <a:solidFill>
                  <a:schemeClr val="tx1"/>
                </a:solidFill>
                <a:latin typeface="+mn-lt"/>
                <a:ea typeface="MS PGothic" pitchFamily="34" charset="-128"/>
                <a:cs typeface="Roboto Regular"/>
              </a:defRPr>
            </a:lvl1pPr>
            <a:lvl2pPr marL="502920" indent="-228600" algn="l" rtl="0" eaLnBrk="1" fontAlgn="base" hangingPunct="1">
              <a:spcBef>
                <a:spcPts val="600"/>
              </a:spcBef>
              <a:spcAft>
                <a:spcPct val="0"/>
              </a:spcAft>
              <a:buClr>
                <a:schemeClr val="accent1"/>
              </a:buClr>
              <a:buFont typeface="Arial"/>
              <a:buChar char="•"/>
              <a:defRPr sz="1400">
                <a:solidFill>
                  <a:schemeClr val="accent2">
                    <a:lumMod val="75000"/>
                  </a:schemeClr>
                </a:solidFill>
                <a:latin typeface="Roboto Regular"/>
                <a:ea typeface="MS PGothic" pitchFamily="34" charset="-128"/>
                <a:cs typeface="Roboto Regular"/>
              </a:defRPr>
            </a:lvl2pPr>
            <a:lvl3pPr marL="914400" indent="-228600" algn="l" rtl="0" eaLnBrk="1" fontAlgn="base" hangingPunct="1">
              <a:spcBef>
                <a:spcPts val="600"/>
              </a:spcBef>
              <a:spcAft>
                <a:spcPct val="0"/>
              </a:spcAft>
              <a:buClr>
                <a:schemeClr val="accent4"/>
              </a:buClr>
              <a:buFont typeface="Arial"/>
              <a:buChar char="•"/>
              <a:defRPr sz="1200">
                <a:solidFill>
                  <a:schemeClr val="accent2">
                    <a:lumMod val="75000"/>
                  </a:schemeClr>
                </a:solidFill>
                <a:latin typeface="Roboto Regular"/>
                <a:ea typeface="MS PGothic" pitchFamily="34" charset="-128"/>
                <a:cs typeface="Roboto Regular"/>
              </a:defRPr>
            </a:lvl3pPr>
            <a:lvl4pPr marL="1325880" indent="-228600" algn="l" rtl="0" eaLnBrk="1" fontAlgn="base" hangingPunct="1">
              <a:spcBef>
                <a:spcPts val="600"/>
              </a:spcBef>
              <a:spcAft>
                <a:spcPct val="0"/>
              </a:spcAft>
              <a:buClr>
                <a:schemeClr val="accent5"/>
              </a:buClr>
              <a:buFont typeface="Arial"/>
              <a:buChar char="•"/>
              <a:defRPr sz="1100" baseline="0">
                <a:solidFill>
                  <a:schemeClr val="accent2">
                    <a:lumMod val="75000"/>
                  </a:schemeClr>
                </a:solidFill>
                <a:latin typeface="Roboto Regular"/>
                <a:ea typeface="MS PGothic" pitchFamily="34" charset="-128"/>
                <a:cs typeface="Roboto Regular"/>
              </a:defRPr>
            </a:lvl4pPr>
            <a:lvl5pPr marL="1737360" marR="0" indent="-228600" algn="l" defTabSz="914400" rtl="0" eaLnBrk="1" fontAlgn="base" latinLnBrk="0" hangingPunct="1">
              <a:lnSpc>
                <a:spcPct val="100000"/>
              </a:lnSpc>
              <a:spcBef>
                <a:spcPts val="600"/>
              </a:spcBef>
              <a:spcAft>
                <a:spcPct val="0"/>
              </a:spcAft>
              <a:buClr>
                <a:schemeClr val="accent6"/>
              </a:buClr>
              <a:buSzTx/>
              <a:buFont typeface="Arial"/>
              <a:buChar char="•"/>
              <a:tabLst/>
              <a:defRPr sz="1000" b="0" baseline="0">
                <a:solidFill>
                  <a:schemeClr val="accent2">
                    <a:lumMod val="75000"/>
                  </a:schemeClr>
                </a:solidFill>
                <a:latin typeface="Roboto Regular"/>
                <a:ea typeface="MS PGothic" pitchFamily="34" charset="-128"/>
                <a:cs typeface="Roboto Regular"/>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spcBef>
                <a:spcPts val="0"/>
              </a:spcBef>
            </a:pPr>
            <a:r>
              <a:rPr lang="en-US" sz="1400" kern="0" dirty="0">
                <a:latin typeface="Georgia" panose="02040502050405020303" pitchFamily="18" charset="0"/>
              </a:rPr>
              <a:t>Harvard:</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Sruthi Adimadhyam</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Shamika More </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Adee Kennedy </a:t>
            </a:r>
          </a:p>
        </p:txBody>
      </p:sp>
      <p:sp>
        <p:nvSpPr>
          <p:cNvPr id="12" name="Content Placeholder 2">
            <a:extLst>
              <a:ext uri="{FF2B5EF4-FFF2-40B4-BE49-F238E27FC236}">
                <a16:creationId xmlns:a16="http://schemas.microsoft.com/office/drawing/2014/main" id="{B2C20F77-A36A-0C4D-8424-5E0F1FD66045}"/>
              </a:ext>
            </a:extLst>
          </p:cNvPr>
          <p:cNvSpPr txBox="1">
            <a:spLocks/>
          </p:cNvSpPr>
          <p:nvPr/>
        </p:nvSpPr>
        <p:spPr>
          <a:xfrm>
            <a:off x="7716180" y="2836948"/>
            <a:ext cx="2376264" cy="736069"/>
          </a:xfrm>
          <a:prstGeom prst="rect">
            <a:avLst/>
          </a:prstGeom>
        </p:spPr>
        <p:txBody>
          <a:bodyPr/>
          <a:lstStyle>
            <a:lvl1pPr marL="0" indent="0" algn="l" rtl="0" eaLnBrk="1" fontAlgn="base" hangingPunct="1">
              <a:spcBef>
                <a:spcPts val="1200"/>
              </a:spcBef>
              <a:spcAft>
                <a:spcPct val="0"/>
              </a:spcAft>
              <a:defRPr sz="1800">
                <a:solidFill>
                  <a:schemeClr val="tx1"/>
                </a:solidFill>
                <a:latin typeface="+mn-lt"/>
                <a:ea typeface="MS PGothic" pitchFamily="34" charset="-128"/>
                <a:cs typeface="Roboto Regular"/>
              </a:defRPr>
            </a:lvl1pPr>
            <a:lvl2pPr marL="502920" indent="-228600" algn="l" rtl="0" eaLnBrk="1" fontAlgn="base" hangingPunct="1">
              <a:spcBef>
                <a:spcPts val="600"/>
              </a:spcBef>
              <a:spcAft>
                <a:spcPct val="0"/>
              </a:spcAft>
              <a:buClr>
                <a:schemeClr val="accent1"/>
              </a:buClr>
              <a:buFont typeface="Arial"/>
              <a:buChar char="•"/>
              <a:defRPr sz="1400">
                <a:solidFill>
                  <a:schemeClr val="accent2">
                    <a:lumMod val="75000"/>
                  </a:schemeClr>
                </a:solidFill>
                <a:latin typeface="Roboto Regular"/>
                <a:ea typeface="MS PGothic" pitchFamily="34" charset="-128"/>
                <a:cs typeface="Roboto Regular"/>
              </a:defRPr>
            </a:lvl2pPr>
            <a:lvl3pPr marL="914400" indent="-228600" algn="l" rtl="0" eaLnBrk="1" fontAlgn="base" hangingPunct="1">
              <a:spcBef>
                <a:spcPts val="600"/>
              </a:spcBef>
              <a:spcAft>
                <a:spcPct val="0"/>
              </a:spcAft>
              <a:buClr>
                <a:schemeClr val="accent4"/>
              </a:buClr>
              <a:buFont typeface="Arial"/>
              <a:buChar char="•"/>
              <a:defRPr sz="1200">
                <a:solidFill>
                  <a:schemeClr val="accent2">
                    <a:lumMod val="75000"/>
                  </a:schemeClr>
                </a:solidFill>
                <a:latin typeface="Roboto Regular"/>
                <a:ea typeface="MS PGothic" pitchFamily="34" charset="-128"/>
                <a:cs typeface="Roboto Regular"/>
              </a:defRPr>
            </a:lvl3pPr>
            <a:lvl4pPr marL="1325880" indent="-228600" algn="l" rtl="0" eaLnBrk="1" fontAlgn="base" hangingPunct="1">
              <a:spcBef>
                <a:spcPts val="600"/>
              </a:spcBef>
              <a:spcAft>
                <a:spcPct val="0"/>
              </a:spcAft>
              <a:buClr>
                <a:schemeClr val="accent5"/>
              </a:buClr>
              <a:buFont typeface="Arial"/>
              <a:buChar char="•"/>
              <a:defRPr sz="1100" baseline="0">
                <a:solidFill>
                  <a:schemeClr val="accent2">
                    <a:lumMod val="75000"/>
                  </a:schemeClr>
                </a:solidFill>
                <a:latin typeface="Roboto Regular"/>
                <a:ea typeface="MS PGothic" pitchFamily="34" charset="-128"/>
                <a:cs typeface="Roboto Regular"/>
              </a:defRPr>
            </a:lvl4pPr>
            <a:lvl5pPr marL="1737360" marR="0" indent="-228600" algn="l" defTabSz="914400" rtl="0" eaLnBrk="1" fontAlgn="base" latinLnBrk="0" hangingPunct="1">
              <a:lnSpc>
                <a:spcPct val="100000"/>
              </a:lnSpc>
              <a:spcBef>
                <a:spcPts val="600"/>
              </a:spcBef>
              <a:spcAft>
                <a:spcPct val="0"/>
              </a:spcAft>
              <a:buClr>
                <a:schemeClr val="accent6"/>
              </a:buClr>
              <a:buSzTx/>
              <a:buFont typeface="Arial"/>
              <a:buChar char="•"/>
              <a:tabLst/>
              <a:defRPr sz="1000" b="0" baseline="0">
                <a:solidFill>
                  <a:schemeClr val="accent2">
                    <a:lumMod val="75000"/>
                  </a:schemeClr>
                </a:solidFill>
                <a:latin typeface="Roboto Regular"/>
                <a:ea typeface="MS PGothic" pitchFamily="34" charset="-128"/>
                <a:cs typeface="Roboto Regular"/>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spcBef>
                <a:spcPts val="0"/>
              </a:spcBef>
            </a:pPr>
            <a:r>
              <a:rPr lang="en-US" sz="1400" kern="0" dirty="0">
                <a:latin typeface="Georgia" panose="02040502050405020303" pitchFamily="18" charset="0"/>
              </a:rPr>
              <a:t>KPWA:</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David Carrell </a:t>
            </a:r>
          </a:p>
        </p:txBody>
      </p:sp>
      <p:sp>
        <p:nvSpPr>
          <p:cNvPr id="13" name="Content Placeholder 2">
            <a:extLst>
              <a:ext uri="{FF2B5EF4-FFF2-40B4-BE49-F238E27FC236}">
                <a16:creationId xmlns:a16="http://schemas.microsoft.com/office/drawing/2014/main" id="{1BC4BFED-CCF8-2049-8E95-76C54F59BC55}"/>
              </a:ext>
            </a:extLst>
          </p:cNvPr>
          <p:cNvSpPr txBox="1">
            <a:spLocks/>
          </p:cNvSpPr>
          <p:nvPr/>
        </p:nvSpPr>
        <p:spPr>
          <a:xfrm>
            <a:off x="4907868" y="1528652"/>
            <a:ext cx="2376264" cy="1540308"/>
          </a:xfrm>
          <a:prstGeom prst="rect">
            <a:avLst/>
          </a:prstGeom>
        </p:spPr>
        <p:txBody>
          <a:bodyPr/>
          <a:lstStyle>
            <a:lvl1pPr marL="0" indent="0" algn="l" rtl="0" eaLnBrk="1" fontAlgn="base" hangingPunct="1">
              <a:spcBef>
                <a:spcPts val="1200"/>
              </a:spcBef>
              <a:spcAft>
                <a:spcPct val="0"/>
              </a:spcAft>
              <a:defRPr sz="1800">
                <a:solidFill>
                  <a:schemeClr val="tx1"/>
                </a:solidFill>
                <a:latin typeface="+mn-lt"/>
                <a:ea typeface="MS PGothic" pitchFamily="34" charset="-128"/>
                <a:cs typeface="Roboto Regular"/>
              </a:defRPr>
            </a:lvl1pPr>
            <a:lvl2pPr marL="502920" indent="-228600" algn="l" rtl="0" eaLnBrk="1" fontAlgn="base" hangingPunct="1">
              <a:spcBef>
                <a:spcPts val="600"/>
              </a:spcBef>
              <a:spcAft>
                <a:spcPct val="0"/>
              </a:spcAft>
              <a:buClr>
                <a:schemeClr val="accent1"/>
              </a:buClr>
              <a:buFont typeface="Arial"/>
              <a:buChar char="•"/>
              <a:defRPr sz="1400">
                <a:solidFill>
                  <a:schemeClr val="accent2">
                    <a:lumMod val="75000"/>
                  </a:schemeClr>
                </a:solidFill>
                <a:latin typeface="Roboto Regular"/>
                <a:ea typeface="MS PGothic" pitchFamily="34" charset="-128"/>
                <a:cs typeface="Roboto Regular"/>
              </a:defRPr>
            </a:lvl2pPr>
            <a:lvl3pPr marL="914400" indent="-228600" algn="l" rtl="0" eaLnBrk="1" fontAlgn="base" hangingPunct="1">
              <a:spcBef>
                <a:spcPts val="600"/>
              </a:spcBef>
              <a:spcAft>
                <a:spcPct val="0"/>
              </a:spcAft>
              <a:buClr>
                <a:schemeClr val="accent4"/>
              </a:buClr>
              <a:buFont typeface="Arial"/>
              <a:buChar char="•"/>
              <a:defRPr sz="1200">
                <a:solidFill>
                  <a:schemeClr val="accent2">
                    <a:lumMod val="75000"/>
                  </a:schemeClr>
                </a:solidFill>
                <a:latin typeface="Roboto Regular"/>
                <a:ea typeface="MS PGothic" pitchFamily="34" charset="-128"/>
                <a:cs typeface="Roboto Regular"/>
              </a:defRPr>
            </a:lvl3pPr>
            <a:lvl4pPr marL="1325880" indent="-228600" algn="l" rtl="0" eaLnBrk="1" fontAlgn="base" hangingPunct="1">
              <a:spcBef>
                <a:spcPts val="600"/>
              </a:spcBef>
              <a:spcAft>
                <a:spcPct val="0"/>
              </a:spcAft>
              <a:buClr>
                <a:schemeClr val="accent5"/>
              </a:buClr>
              <a:buFont typeface="Arial"/>
              <a:buChar char="•"/>
              <a:defRPr sz="1100" baseline="0">
                <a:solidFill>
                  <a:schemeClr val="accent2">
                    <a:lumMod val="75000"/>
                  </a:schemeClr>
                </a:solidFill>
                <a:latin typeface="Roboto Regular"/>
                <a:ea typeface="MS PGothic" pitchFamily="34" charset="-128"/>
                <a:cs typeface="Roboto Regular"/>
              </a:defRPr>
            </a:lvl4pPr>
            <a:lvl5pPr marL="1737360" marR="0" indent="-228600" algn="l" defTabSz="914400" rtl="0" eaLnBrk="1" fontAlgn="base" latinLnBrk="0" hangingPunct="1">
              <a:lnSpc>
                <a:spcPct val="100000"/>
              </a:lnSpc>
              <a:spcBef>
                <a:spcPts val="600"/>
              </a:spcBef>
              <a:spcAft>
                <a:spcPct val="0"/>
              </a:spcAft>
              <a:buClr>
                <a:schemeClr val="accent6"/>
              </a:buClr>
              <a:buSzTx/>
              <a:buFont typeface="Arial"/>
              <a:buChar char="•"/>
              <a:tabLst/>
              <a:defRPr sz="1000" b="0" baseline="0">
                <a:solidFill>
                  <a:schemeClr val="accent2">
                    <a:lumMod val="75000"/>
                  </a:schemeClr>
                </a:solidFill>
                <a:latin typeface="Roboto Regular"/>
                <a:ea typeface="MS PGothic" pitchFamily="34" charset="-128"/>
                <a:cs typeface="Roboto Regular"/>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spcBef>
                <a:spcPts val="0"/>
              </a:spcBef>
            </a:pPr>
            <a:r>
              <a:rPr lang="en-US" sz="1400" kern="0" dirty="0">
                <a:latin typeface="Georgia" panose="02040502050405020303" pitchFamily="18" charset="0"/>
              </a:rPr>
              <a:t>VUMC (cont.):</a:t>
            </a:r>
            <a:endParaRPr lang="en-US" kern="0" dirty="0">
              <a:latin typeface="Georgia" panose="02040502050405020303" pitchFamily="18" charset="0"/>
            </a:endParaRP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Michael Matheny</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Aileen Wright</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Qingxia Chen</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Daniel Fabbri</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Douglas M. Ruderfer</a:t>
            </a:r>
          </a:p>
          <a:p>
            <a:pPr lvl="1">
              <a:spcBef>
                <a:spcPts val="0"/>
              </a:spcBef>
              <a:buClr>
                <a:schemeClr val="tx1"/>
              </a:buClr>
              <a:buFont typeface="Wingdings" pitchFamily="2" charset="2"/>
              <a:buChar char="§"/>
            </a:pPr>
            <a:r>
              <a:rPr lang="en-US" kern="0" dirty="0">
                <a:solidFill>
                  <a:schemeClr val="tx1"/>
                </a:solidFill>
                <a:latin typeface="Georgia" panose="02040502050405020303" pitchFamily="18" charset="0"/>
              </a:rPr>
              <a:t>Colin G. Walsh</a:t>
            </a:r>
          </a:p>
          <a:p>
            <a:pPr lvl="1">
              <a:spcBef>
                <a:spcPts val="0"/>
              </a:spcBef>
              <a:buClr>
                <a:schemeClr val="tx1"/>
              </a:buClr>
              <a:buFont typeface="Wingdings" pitchFamily="2" charset="2"/>
              <a:buChar char="§"/>
            </a:pPr>
            <a:endParaRPr lang="en-US" kern="0" dirty="0">
              <a:solidFill>
                <a:schemeClr val="tx1"/>
              </a:solidFill>
              <a:latin typeface="Georgia" panose="02040502050405020303" pitchFamily="18" charset="0"/>
            </a:endParaRPr>
          </a:p>
          <a:p>
            <a:pPr lvl="1">
              <a:spcBef>
                <a:spcPts val="0"/>
              </a:spcBef>
            </a:pPr>
            <a:endParaRPr lang="en-US" kern="0" dirty="0">
              <a:solidFill>
                <a:schemeClr val="tx1"/>
              </a:solidFill>
              <a:latin typeface="Georgia" panose="02040502050405020303" pitchFamily="18" charset="0"/>
            </a:endParaRPr>
          </a:p>
        </p:txBody>
      </p:sp>
    </p:spTree>
    <p:extLst>
      <p:ext uri="{BB962C8B-B14F-4D97-AF65-F5344CB8AC3E}">
        <p14:creationId xmlns:p14="http://schemas.microsoft.com/office/powerpoint/2010/main" val="23663142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77A3-AA31-4746-8BDE-8764BDCC24E8}"/>
              </a:ext>
            </a:extLst>
          </p:cNvPr>
          <p:cNvSpPr>
            <a:spLocks noGrp="1"/>
          </p:cNvSpPr>
          <p:nvPr>
            <p:ph type="title"/>
          </p:nvPr>
        </p:nvSpPr>
        <p:spPr/>
        <p:txBody>
          <a:bodyPr/>
          <a:lstStyle/>
          <a:p>
            <a:r>
              <a:rPr lang="en-US" sz="3200" dirty="0"/>
              <a:t>Questions?</a:t>
            </a:r>
          </a:p>
        </p:txBody>
      </p:sp>
    </p:spTree>
    <p:extLst>
      <p:ext uri="{BB962C8B-B14F-4D97-AF65-F5344CB8AC3E}">
        <p14:creationId xmlns:p14="http://schemas.microsoft.com/office/powerpoint/2010/main" val="11494373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B598689-6874-4BAB-B149-8A1525584FB2}"/>
              </a:ext>
            </a:extLst>
          </p:cNvPr>
          <p:cNvGraphicFramePr>
            <a:graphicFrameLocks noGrp="1" noChangeAspect="1"/>
          </p:cNvGraphicFramePr>
          <p:nvPr>
            <p:extLst>
              <p:ext uri="{D42A27DB-BD31-4B8C-83A1-F6EECF244321}">
                <p14:modId xmlns:p14="http://schemas.microsoft.com/office/powerpoint/2010/main" val="1478136495"/>
              </p:ext>
            </p:extLst>
          </p:nvPr>
        </p:nvGraphicFramePr>
        <p:xfrm>
          <a:off x="2832155" y="49097"/>
          <a:ext cx="9143998" cy="6426185"/>
        </p:xfrm>
        <a:graphic>
          <a:graphicData uri="http://schemas.openxmlformats.org/drawingml/2006/table">
            <a:tbl>
              <a:tblPr firstRow="1" bandRow="1">
                <a:tableStyleId>{5C22544A-7EE6-4342-B048-85BDC9FD1C3A}</a:tableStyleId>
              </a:tblPr>
              <a:tblGrid>
                <a:gridCol w="1273626">
                  <a:extLst>
                    <a:ext uri="{9D8B030D-6E8A-4147-A177-3AD203B41FA5}">
                      <a16:colId xmlns:a16="http://schemas.microsoft.com/office/drawing/2014/main" val="1056257567"/>
                    </a:ext>
                  </a:extLst>
                </a:gridCol>
                <a:gridCol w="1557746">
                  <a:extLst>
                    <a:ext uri="{9D8B030D-6E8A-4147-A177-3AD203B41FA5}">
                      <a16:colId xmlns:a16="http://schemas.microsoft.com/office/drawing/2014/main" val="2433592514"/>
                    </a:ext>
                  </a:extLst>
                </a:gridCol>
                <a:gridCol w="1577340">
                  <a:extLst>
                    <a:ext uri="{9D8B030D-6E8A-4147-A177-3AD203B41FA5}">
                      <a16:colId xmlns:a16="http://schemas.microsoft.com/office/drawing/2014/main" val="3250341520"/>
                    </a:ext>
                  </a:extLst>
                </a:gridCol>
                <a:gridCol w="1587137">
                  <a:extLst>
                    <a:ext uri="{9D8B030D-6E8A-4147-A177-3AD203B41FA5}">
                      <a16:colId xmlns:a16="http://schemas.microsoft.com/office/drawing/2014/main" val="3173669393"/>
                    </a:ext>
                  </a:extLst>
                </a:gridCol>
                <a:gridCol w="1587137">
                  <a:extLst>
                    <a:ext uri="{9D8B030D-6E8A-4147-A177-3AD203B41FA5}">
                      <a16:colId xmlns:a16="http://schemas.microsoft.com/office/drawing/2014/main" val="3430834366"/>
                    </a:ext>
                  </a:extLst>
                </a:gridCol>
                <a:gridCol w="1561012">
                  <a:extLst>
                    <a:ext uri="{9D8B030D-6E8A-4147-A177-3AD203B41FA5}">
                      <a16:colId xmlns:a16="http://schemas.microsoft.com/office/drawing/2014/main" val="2253786291"/>
                    </a:ext>
                  </a:extLst>
                </a:gridCol>
              </a:tblGrid>
              <a:tr h="343629">
                <a:tc>
                  <a:txBody>
                    <a:bodyPr/>
                    <a:lstStyle/>
                    <a:p>
                      <a:pPr algn="ctr"/>
                      <a:r>
                        <a:rPr lang="en-US" sz="1800" b="0" dirty="0">
                          <a:latin typeface="Avenir Black" panose="02000503020000020003"/>
                        </a:rPr>
                        <a:t>Priorities</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1</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2</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3</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4</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5</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58103166"/>
                  </a:ext>
                </a:extLst>
              </a:tr>
              <a:tr h="404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chemeClr val="tx1"/>
                        </a:solidFill>
                        <a:latin typeface="Avenir Black" panose="02000503020000020003"/>
                      </a:endParaRPr>
                    </a:p>
                  </a:txBody>
                  <a:tcPr marL="68580" marR="68580" marT="34290" marB="34290">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venir Black" panose="02000503020000020003"/>
                        </a:rPr>
                        <a:t>Master plan</a:t>
                      </a: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venir Black" panose="02000503020000020003"/>
                        </a:rPr>
                        <a:t>Master plan refinement</a:t>
                      </a:r>
                    </a:p>
                    <a:p>
                      <a:pPr algn="ctr"/>
                      <a:endParaRPr lang="en-US" sz="200" dirty="0">
                        <a:solidFill>
                          <a:schemeClr val="bg1"/>
                        </a:solidFill>
                        <a:latin typeface="Avenir Black" panose="02000503020000020003"/>
                      </a:endParaRP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029051"/>
                  </a:ext>
                </a:extLst>
              </a:tr>
              <a:tr h="130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49960833"/>
                  </a:ext>
                </a:extLst>
              </a:tr>
              <a:tr h="1082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85342926"/>
                  </a:ext>
                </a:extLst>
              </a:tr>
              <a:tr h="115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55364508"/>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82319083"/>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15022424"/>
                  </a:ext>
                </a:extLst>
              </a:tr>
            </a:tbl>
          </a:graphicData>
        </a:graphic>
      </p:graphicFrame>
      <p:sp>
        <p:nvSpPr>
          <p:cNvPr id="8" name="Pentagon 4">
            <a:extLst>
              <a:ext uri="{FF2B5EF4-FFF2-40B4-BE49-F238E27FC236}">
                <a16:creationId xmlns:a16="http://schemas.microsoft.com/office/drawing/2014/main" id="{746DADD4-ED15-4275-9537-24C421188EBE}"/>
              </a:ext>
            </a:extLst>
          </p:cNvPr>
          <p:cNvSpPr/>
          <p:nvPr/>
        </p:nvSpPr>
        <p:spPr>
          <a:xfrm>
            <a:off x="2832154" y="775122"/>
            <a:ext cx="1254442" cy="1311717"/>
          </a:xfrm>
          <a:prstGeom prst="homePlate">
            <a:avLst>
              <a:gd name="adj" fmla="val 288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Data </a:t>
            </a:r>
            <a:r>
              <a:rPr lang="en-US" sz="1200" dirty="0">
                <a:latin typeface="Avenir Black" panose="02000503020000020003"/>
              </a:rPr>
              <a:t>infrastructure</a:t>
            </a:r>
          </a:p>
        </p:txBody>
      </p:sp>
      <p:sp>
        <p:nvSpPr>
          <p:cNvPr id="9" name="Pentagon 8">
            <a:extLst>
              <a:ext uri="{FF2B5EF4-FFF2-40B4-BE49-F238E27FC236}">
                <a16:creationId xmlns:a16="http://schemas.microsoft.com/office/drawing/2014/main" id="{BE1825DB-2382-4E3A-B313-60B43C2F8B2F}"/>
              </a:ext>
            </a:extLst>
          </p:cNvPr>
          <p:cNvSpPr/>
          <p:nvPr/>
        </p:nvSpPr>
        <p:spPr>
          <a:xfrm>
            <a:off x="2832153" y="2087757"/>
            <a:ext cx="1254444" cy="1110996"/>
          </a:xfrm>
          <a:prstGeom prst="homePlate">
            <a:avLst>
              <a:gd name="adj" fmla="val 322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Feature engineering</a:t>
            </a:r>
          </a:p>
        </p:txBody>
      </p:sp>
      <p:sp>
        <p:nvSpPr>
          <p:cNvPr id="10" name="Pentagon 9">
            <a:extLst>
              <a:ext uri="{FF2B5EF4-FFF2-40B4-BE49-F238E27FC236}">
                <a16:creationId xmlns:a16="http://schemas.microsoft.com/office/drawing/2014/main" id="{06BEB4E6-1261-493F-BA11-C95F41BA435E}"/>
              </a:ext>
            </a:extLst>
          </p:cNvPr>
          <p:cNvSpPr/>
          <p:nvPr/>
        </p:nvSpPr>
        <p:spPr>
          <a:xfrm>
            <a:off x="2832153" y="3196161"/>
            <a:ext cx="1254444" cy="1140143"/>
          </a:xfrm>
          <a:prstGeom prst="homePlate">
            <a:avLst>
              <a:gd name="adj" fmla="val 3221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Causal inference</a:t>
            </a:r>
          </a:p>
        </p:txBody>
      </p:sp>
      <p:sp>
        <p:nvSpPr>
          <p:cNvPr id="11" name="Pentagon 10">
            <a:extLst>
              <a:ext uri="{FF2B5EF4-FFF2-40B4-BE49-F238E27FC236}">
                <a16:creationId xmlns:a16="http://schemas.microsoft.com/office/drawing/2014/main" id="{5DA7E22A-707C-4D0C-AC91-B12CBB856BB8}"/>
              </a:ext>
            </a:extLst>
          </p:cNvPr>
          <p:cNvSpPr/>
          <p:nvPr/>
        </p:nvSpPr>
        <p:spPr>
          <a:xfrm>
            <a:off x="2832152" y="4336307"/>
            <a:ext cx="1254444" cy="1096965"/>
          </a:xfrm>
          <a:prstGeom prst="homePlate">
            <a:avLst>
              <a:gd name="adj" fmla="val 3221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Detection analytics</a:t>
            </a:r>
          </a:p>
        </p:txBody>
      </p:sp>
      <p:sp>
        <p:nvSpPr>
          <p:cNvPr id="12" name="Rounded Rectangle 2">
            <a:extLst>
              <a:ext uri="{FF2B5EF4-FFF2-40B4-BE49-F238E27FC236}">
                <a16:creationId xmlns:a16="http://schemas.microsoft.com/office/drawing/2014/main" id="{E7761B5A-0B8C-4130-9150-8E293AE22023}"/>
              </a:ext>
            </a:extLst>
          </p:cNvPr>
          <p:cNvSpPr/>
          <p:nvPr/>
        </p:nvSpPr>
        <p:spPr>
          <a:xfrm>
            <a:off x="4723724" y="3245534"/>
            <a:ext cx="3260361" cy="250971"/>
          </a:xfrm>
          <a:prstGeom prst="roundRect">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Evaluating targeted learning in EHR data (Enhancing CI: CI1)</a:t>
            </a:r>
          </a:p>
        </p:txBody>
      </p:sp>
      <p:sp>
        <p:nvSpPr>
          <p:cNvPr id="13" name="Rounded Rectangle 11">
            <a:extLst>
              <a:ext uri="{FF2B5EF4-FFF2-40B4-BE49-F238E27FC236}">
                <a16:creationId xmlns:a16="http://schemas.microsoft.com/office/drawing/2014/main" id="{4977384F-2950-4452-A17F-B860B706211D}"/>
              </a:ext>
            </a:extLst>
          </p:cNvPr>
          <p:cNvSpPr/>
          <p:nvPr/>
        </p:nvSpPr>
        <p:spPr>
          <a:xfrm>
            <a:off x="4572372" y="775122"/>
            <a:ext cx="3155631"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Identification and queries of potential EHR data partners (Horizon Scan: DI1)</a:t>
            </a:r>
          </a:p>
        </p:txBody>
      </p:sp>
      <p:sp>
        <p:nvSpPr>
          <p:cNvPr id="14" name="Rounded Rectangle 12">
            <a:extLst>
              <a:ext uri="{FF2B5EF4-FFF2-40B4-BE49-F238E27FC236}">
                <a16:creationId xmlns:a16="http://schemas.microsoft.com/office/drawing/2014/main" id="{9EB461DB-3C0A-436B-92B1-FEBEE3845B06}"/>
              </a:ext>
            </a:extLst>
          </p:cNvPr>
          <p:cNvSpPr/>
          <p:nvPr/>
        </p:nvSpPr>
        <p:spPr>
          <a:xfrm>
            <a:off x="6476697" y="1050567"/>
            <a:ext cx="168197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latin typeface="Avenir Black" panose="02000503020000020003"/>
              </a:rPr>
              <a:t>Adding unstructured data and necessary data elements (DI2) </a:t>
            </a:r>
          </a:p>
        </p:txBody>
      </p:sp>
      <p:sp>
        <p:nvSpPr>
          <p:cNvPr id="15" name="Rounded Rectangle 13">
            <a:extLst>
              <a:ext uri="{FF2B5EF4-FFF2-40B4-BE49-F238E27FC236}">
                <a16:creationId xmlns:a16="http://schemas.microsoft.com/office/drawing/2014/main" id="{452D590D-A074-4BAA-97B6-04C8B54F1EBC}"/>
              </a:ext>
            </a:extLst>
          </p:cNvPr>
          <p:cNvSpPr/>
          <p:nvPr/>
        </p:nvSpPr>
        <p:spPr>
          <a:xfrm>
            <a:off x="6688589" y="1320521"/>
            <a:ext cx="1574481"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Source data mapping (DI3)</a:t>
            </a:r>
          </a:p>
        </p:txBody>
      </p:sp>
      <p:sp>
        <p:nvSpPr>
          <p:cNvPr id="16" name="Rounded Rectangle 14">
            <a:extLst>
              <a:ext uri="{FF2B5EF4-FFF2-40B4-BE49-F238E27FC236}">
                <a16:creationId xmlns:a16="http://schemas.microsoft.com/office/drawing/2014/main" id="{B8BB8A70-985C-4069-91B1-C541BFB59F81}"/>
              </a:ext>
            </a:extLst>
          </p:cNvPr>
          <p:cNvSpPr/>
          <p:nvPr/>
        </p:nvSpPr>
        <p:spPr>
          <a:xfrm>
            <a:off x="9468642" y="1586252"/>
            <a:ext cx="1393996"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harmonization strategy </a:t>
            </a:r>
          </a:p>
        </p:txBody>
      </p:sp>
      <p:sp>
        <p:nvSpPr>
          <p:cNvPr id="17" name="Rounded Rectangle 15">
            <a:extLst>
              <a:ext uri="{FF2B5EF4-FFF2-40B4-BE49-F238E27FC236}">
                <a16:creationId xmlns:a16="http://schemas.microsoft.com/office/drawing/2014/main" id="{D22799D7-7C8E-45D6-9C7B-67B4181AE042}"/>
              </a:ext>
            </a:extLst>
          </p:cNvPr>
          <p:cNvSpPr/>
          <p:nvPr/>
        </p:nvSpPr>
        <p:spPr>
          <a:xfrm>
            <a:off x="6939025" y="1587909"/>
            <a:ext cx="248776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Harmonizing EHRs (DI4)</a:t>
            </a:r>
          </a:p>
        </p:txBody>
      </p:sp>
      <p:sp>
        <p:nvSpPr>
          <p:cNvPr id="18" name="Rounded Rectangle 18">
            <a:extLst>
              <a:ext uri="{FF2B5EF4-FFF2-40B4-BE49-F238E27FC236}">
                <a16:creationId xmlns:a16="http://schemas.microsoft.com/office/drawing/2014/main" id="{28748C7D-A0AC-41CE-8C21-BC32549EA2BE}"/>
              </a:ext>
            </a:extLst>
          </p:cNvPr>
          <p:cNvSpPr/>
          <p:nvPr/>
        </p:nvSpPr>
        <p:spPr>
          <a:xfrm>
            <a:off x="6753864" y="3528743"/>
            <a:ext cx="1822916" cy="24193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Causal inference framework (CI2)</a:t>
            </a:r>
          </a:p>
        </p:txBody>
      </p:sp>
      <p:sp>
        <p:nvSpPr>
          <p:cNvPr id="19" name="Rounded Rectangle 19">
            <a:extLst>
              <a:ext uri="{FF2B5EF4-FFF2-40B4-BE49-F238E27FC236}">
                <a16:creationId xmlns:a16="http://schemas.microsoft.com/office/drawing/2014/main" id="{FF17EBFC-5E3D-4EB4-8DAB-132AE3C0BD64}"/>
              </a:ext>
            </a:extLst>
          </p:cNvPr>
          <p:cNvSpPr/>
          <p:nvPr/>
        </p:nvSpPr>
        <p:spPr>
          <a:xfrm>
            <a:off x="8187461" y="1052617"/>
            <a:ext cx="3769163" cy="2314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Updating CDM to include EHR data</a:t>
            </a:r>
          </a:p>
        </p:txBody>
      </p:sp>
      <p:sp>
        <p:nvSpPr>
          <p:cNvPr id="20" name="Rounded Rectangle 20">
            <a:extLst>
              <a:ext uri="{FF2B5EF4-FFF2-40B4-BE49-F238E27FC236}">
                <a16:creationId xmlns:a16="http://schemas.microsoft.com/office/drawing/2014/main" id="{21BCD4D2-80C9-4F79-B3AC-8CD2E8B78A25}"/>
              </a:ext>
            </a:extLst>
          </p:cNvPr>
          <p:cNvSpPr/>
          <p:nvPr/>
        </p:nvSpPr>
        <p:spPr>
          <a:xfrm>
            <a:off x="8647296" y="3511461"/>
            <a:ext cx="2869064" cy="23370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Calibration methods (CI4)</a:t>
            </a:r>
          </a:p>
        </p:txBody>
      </p:sp>
      <p:sp>
        <p:nvSpPr>
          <p:cNvPr id="21" name="Rounded Rectangle 21">
            <a:extLst>
              <a:ext uri="{FF2B5EF4-FFF2-40B4-BE49-F238E27FC236}">
                <a16:creationId xmlns:a16="http://schemas.microsoft.com/office/drawing/2014/main" id="{2026ADB2-FC1A-4ED4-8ACC-F24D4631D4D5}"/>
              </a:ext>
            </a:extLst>
          </p:cNvPr>
          <p:cNvSpPr/>
          <p:nvPr/>
        </p:nvSpPr>
        <p:spPr>
          <a:xfrm>
            <a:off x="8009586" y="4048381"/>
            <a:ext cx="3958922"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Distributed regression implementation (CI6)</a:t>
            </a:r>
          </a:p>
        </p:txBody>
      </p:sp>
      <p:sp>
        <p:nvSpPr>
          <p:cNvPr id="22" name="Rounded Rectangle 25">
            <a:extLst>
              <a:ext uri="{FF2B5EF4-FFF2-40B4-BE49-F238E27FC236}">
                <a16:creationId xmlns:a16="http://schemas.microsoft.com/office/drawing/2014/main" id="{46523F6D-7B99-4333-B90E-30FAF34C033E}"/>
              </a:ext>
            </a:extLst>
          </p:cNvPr>
          <p:cNvSpPr/>
          <p:nvPr/>
        </p:nvSpPr>
        <p:spPr>
          <a:xfrm>
            <a:off x="6344943" y="2154391"/>
            <a:ext cx="2341840"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Computable phenotyping framework (FE1)</a:t>
            </a:r>
          </a:p>
        </p:txBody>
      </p:sp>
      <p:sp>
        <p:nvSpPr>
          <p:cNvPr id="23" name="Rounded Rectangle 26">
            <a:extLst>
              <a:ext uri="{FF2B5EF4-FFF2-40B4-BE49-F238E27FC236}">
                <a16:creationId xmlns:a16="http://schemas.microsoft.com/office/drawing/2014/main" id="{593311B5-9098-4109-8235-28438344914B}"/>
              </a:ext>
            </a:extLst>
          </p:cNvPr>
          <p:cNvSpPr/>
          <p:nvPr/>
        </p:nvSpPr>
        <p:spPr>
          <a:xfrm>
            <a:off x="6344943" y="2424697"/>
            <a:ext cx="316627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NLP tools for cohort identification, exposure assessment, covariate ascertainment (Scalable NLP: FE2)</a:t>
            </a:r>
          </a:p>
        </p:txBody>
      </p:sp>
      <p:sp>
        <p:nvSpPr>
          <p:cNvPr id="24" name="Rounded Rectangle 27">
            <a:extLst>
              <a:ext uri="{FF2B5EF4-FFF2-40B4-BE49-F238E27FC236}">
                <a16:creationId xmlns:a16="http://schemas.microsoft.com/office/drawing/2014/main" id="{5342050A-49DD-4AAF-9B86-36428BDBD857}"/>
              </a:ext>
            </a:extLst>
          </p:cNvPr>
          <p:cNvSpPr/>
          <p:nvPr/>
        </p:nvSpPr>
        <p:spPr>
          <a:xfrm>
            <a:off x="6344943" y="2700141"/>
            <a:ext cx="316627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Improving probabilistic phenotyping of incident outcomes (FE3)</a:t>
            </a:r>
          </a:p>
        </p:txBody>
      </p:sp>
      <p:sp>
        <p:nvSpPr>
          <p:cNvPr id="25" name="Rounded Rectangle 28">
            <a:extLst>
              <a:ext uri="{FF2B5EF4-FFF2-40B4-BE49-F238E27FC236}">
                <a16:creationId xmlns:a16="http://schemas.microsoft.com/office/drawing/2014/main" id="{3707A445-D7FC-447C-85C9-2663656ECD11}"/>
              </a:ext>
            </a:extLst>
          </p:cNvPr>
          <p:cNvSpPr/>
          <p:nvPr/>
        </p:nvSpPr>
        <p:spPr>
          <a:xfrm>
            <a:off x="7255088" y="2968079"/>
            <a:ext cx="241601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NLP-assisted chart abstraction tool (FE4)</a:t>
            </a:r>
          </a:p>
        </p:txBody>
      </p:sp>
      <p:sp>
        <p:nvSpPr>
          <p:cNvPr id="26" name="Rounded Rectangle 34">
            <a:extLst>
              <a:ext uri="{FF2B5EF4-FFF2-40B4-BE49-F238E27FC236}">
                <a16:creationId xmlns:a16="http://schemas.microsoft.com/office/drawing/2014/main" id="{74B46B69-9BD5-423A-AA94-101997109D46}"/>
              </a:ext>
            </a:extLst>
          </p:cNvPr>
          <p:cNvSpPr/>
          <p:nvPr/>
        </p:nvSpPr>
        <p:spPr>
          <a:xfrm>
            <a:off x="8212347" y="4650060"/>
            <a:ext cx="192662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and advancing EHR-based detection methods (DA3)</a:t>
            </a:r>
          </a:p>
        </p:txBody>
      </p:sp>
      <p:sp>
        <p:nvSpPr>
          <p:cNvPr id="27" name="Rounded Rectangle 35">
            <a:extLst>
              <a:ext uri="{FF2B5EF4-FFF2-40B4-BE49-F238E27FC236}">
                <a16:creationId xmlns:a16="http://schemas.microsoft.com/office/drawing/2014/main" id="{9F27C836-BBD2-4BE5-BE5B-7CF9EF47ED0B}"/>
              </a:ext>
            </a:extLst>
          </p:cNvPr>
          <p:cNvSpPr/>
          <p:nvPr/>
        </p:nvSpPr>
        <p:spPr>
          <a:xfrm>
            <a:off x="7404153" y="4917845"/>
            <a:ext cx="224269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signal detection for pregnancy/birth outcomes (DA4)</a:t>
            </a:r>
          </a:p>
        </p:txBody>
      </p:sp>
      <p:sp>
        <p:nvSpPr>
          <p:cNvPr id="28" name="Rounded Rectangle 36">
            <a:extLst>
              <a:ext uri="{FF2B5EF4-FFF2-40B4-BE49-F238E27FC236}">
                <a16:creationId xmlns:a16="http://schemas.microsoft.com/office/drawing/2014/main" id="{3244FE5A-9843-4086-A2BE-5480D1D7A479}"/>
              </a:ext>
            </a:extLst>
          </p:cNvPr>
          <p:cNvSpPr/>
          <p:nvPr/>
        </p:nvSpPr>
        <p:spPr>
          <a:xfrm>
            <a:off x="7541312" y="5185935"/>
            <a:ext cx="24264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cancer signal detection (DA5)</a:t>
            </a:r>
          </a:p>
        </p:txBody>
      </p:sp>
      <p:sp>
        <p:nvSpPr>
          <p:cNvPr id="29" name="Rounded Rectangle 37">
            <a:extLst>
              <a:ext uri="{FF2B5EF4-FFF2-40B4-BE49-F238E27FC236}">
                <a16:creationId xmlns:a16="http://schemas.microsoft.com/office/drawing/2014/main" id="{65AFB9A0-59C5-42C0-A820-91B7BAF4905F}"/>
              </a:ext>
            </a:extLst>
          </p:cNvPr>
          <p:cNvSpPr/>
          <p:nvPr/>
        </p:nvSpPr>
        <p:spPr>
          <a:xfrm>
            <a:off x="10382144" y="3247692"/>
            <a:ext cx="1574481"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Performance metrics (CI5)</a:t>
            </a:r>
          </a:p>
        </p:txBody>
      </p:sp>
      <p:sp>
        <p:nvSpPr>
          <p:cNvPr id="30" name="Rounded Rectangle 38">
            <a:extLst>
              <a:ext uri="{FF2B5EF4-FFF2-40B4-BE49-F238E27FC236}">
                <a16:creationId xmlns:a16="http://schemas.microsoft.com/office/drawing/2014/main" id="{C511A698-4DEF-4947-AF96-943CE78A4C87}"/>
              </a:ext>
            </a:extLst>
          </p:cNvPr>
          <p:cNvSpPr/>
          <p:nvPr/>
        </p:nvSpPr>
        <p:spPr>
          <a:xfrm>
            <a:off x="7297444" y="3787773"/>
            <a:ext cx="2368931" cy="24782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Approaches for missing data (CI3)</a:t>
            </a:r>
          </a:p>
        </p:txBody>
      </p:sp>
      <p:sp>
        <p:nvSpPr>
          <p:cNvPr id="31" name="Rounded Rectangle 39">
            <a:extLst>
              <a:ext uri="{FF2B5EF4-FFF2-40B4-BE49-F238E27FC236}">
                <a16:creationId xmlns:a16="http://schemas.microsoft.com/office/drawing/2014/main" id="{BDCC0486-9DA7-482C-98BA-5CDD99D2501D}"/>
              </a:ext>
            </a:extLst>
          </p:cNvPr>
          <p:cNvSpPr/>
          <p:nvPr/>
        </p:nvSpPr>
        <p:spPr>
          <a:xfrm>
            <a:off x="7265654" y="4382124"/>
            <a:ext cx="161325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Identification and evaluation of EHR detection approaches (DA1)</a:t>
            </a:r>
          </a:p>
        </p:txBody>
      </p:sp>
      <p:sp>
        <p:nvSpPr>
          <p:cNvPr id="32" name="Rounded Rectangle 40">
            <a:extLst>
              <a:ext uri="{FF2B5EF4-FFF2-40B4-BE49-F238E27FC236}">
                <a16:creationId xmlns:a16="http://schemas.microsoft.com/office/drawing/2014/main" id="{9A5F29BA-A9D2-4A66-B394-92F66DD5CE48}"/>
              </a:ext>
            </a:extLst>
          </p:cNvPr>
          <p:cNvSpPr/>
          <p:nvPr/>
        </p:nvSpPr>
        <p:spPr>
          <a:xfrm>
            <a:off x="8912912" y="4382124"/>
            <a:ext cx="1710038" cy="2468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Empirical evaluation of EHR-based detection approaches (DA2)</a:t>
            </a:r>
          </a:p>
        </p:txBody>
      </p:sp>
      <p:sp>
        <p:nvSpPr>
          <p:cNvPr id="35" name="Rounded Rectangle 44">
            <a:extLst>
              <a:ext uri="{FF2B5EF4-FFF2-40B4-BE49-F238E27FC236}">
                <a16:creationId xmlns:a16="http://schemas.microsoft.com/office/drawing/2014/main" id="{2A42028F-205B-4F7C-A8BC-91C9600D5A14}"/>
              </a:ext>
            </a:extLst>
          </p:cNvPr>
          <p:cNvSpPr/>
          <p:nvPr/>
        </p:nvSpPr>
        <p:spPr>
          <a:xfrm>
            <a:off x="7756577" y="775122"/>
            <a:ext cx="4206240"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Onboarding EHR data partners</a:t>
            </a:r>
          </a:p>
        </p:txBody>
      </p:sp>
      <p:sp>
        <p:nvSpPr>
          <p:cNvPr id="36" name="Rounded Rectangle 48">
            <a:extLst>
              <a:ext uri="{FF2B5EF4-FFF2-40B4-BE49-F238E27FC236}">
                <a16:creationId xmlns:a16="http://schemas.microsoft.com/office/drawing/2014/main" id="{08AE90C4-A474-4FE6-B8B6-9E405237C97F}"/>
              </a:ext>
            </a:extLst>
          </p:cNvPr>
          <p:cNvSpPr/>
          <p:nvPr/>
        </p:nvSpPr>
        <p:spPr>
          <a:xfrm>
            <a:off x="10901732" y="1584282"/>
            <a:ext cx="105489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venir Black" panose="02000503020000020003"/>
              </a:rPr>
              <a:t>FHIR preparedness (DI7)</a:t>
            </a:r>
          </a:p>
        </p:txBody>
      </p:sp>
      <p:sp>
        <p:nvSpPr>
          <p:cNvPr id="37" name="Rounded Rectangle 50">
            <a:extLst>
              <a:ext uri="{FF2B5EF4-FFF2-40B4-BE49-F238E27FC236}">
                <a16:creationId xmlns:a16="http://schemas.microsoft.com/office/drawing/2014/main" id="{811757F2-63EE-4F28-A79C-4EE159FA5769}"/>
              </a:ext>
            </a:extLst>
          </p:cNvPr>
          <p:cNvSpPr/>
          <p:nvPr/>
        </p:nvSpPr>
        <p:spPr>
          <a:xfrm>
            <a:off x="8318256" y="1314908"/>
            <a:ext cx="2318033"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Data quality metrics and quality assurance strategy </a:t>
            </a:r>
          </a:p>
        </p:txBody>
      </p:sp>
      <p:sp>
        <p:nvSpPr>
          <p:cNvPr id="38" name="Rounded Rectangle 51">
            <a:extLst>
              <a:ext uri="{FF2B5EF4-FFF2-40B4-BE49-F238E27FC236}">
                <a16:creationId xmlns:a16="http://schemas.microsoft.com/office/drawing/2014/main" id="{CF573604-3FA2-407E-9C03-254B790DEB58}"/>
              </a:ext>
            </a:extLst>
          </p:cNvPr>
          <p:cNvSpPr/>
          <p:nvPr/>
        </p:nvSpPr>
        <p:spPr>
          <a:xfrm>
            <a:off x="10655816" y="1314908"/>
            <a:ext cx="1300808"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governance process</a:t>
            </a:r>
          </a:p>
        </p:txBody>
      </p:sp>
      <p:sp>
        <p:nvSpPr>
          <p:cNvPr id="39" name="Rounded Rectangle 53">
            <a:extLst>
              <a:ext uri="{FF2B5EF4-FFF2-40B4-BE49-F238E27FC236}">
                <a16:creationId xmlns:a16="http://schemas.microsoft.com/office/drawing/2014/main" id="{2209D430-565B-47B8-BE9A-CCDC88A95384}"/>
              </a:ext>
            </a:extLst>
          </p:cNvPr>
          <p:cNvSpPr/>
          <p:nvPr/>
        </p:nvSpPr>
        <p:spPr>
          <a:xfrm>
            <a:off x="9699676" y="2968079"/>
            <a:ext cx="2263140"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Implementing NLP-assisted chart abstraction tool </a:t>
            </a:r>
          </a:p>
        </p:txBody>
      </p:sp>
      <p:sp>
        <p:nvSpPr>
          <p:cNvPr id="40" name="Rounded Rectangle 54">
            <a:extLst>
              <a:ext uri="{FF2B5EF4-FFF2-40B4-BE49-F238E27FC236}">
                <a16:creationId xmlns:a16="http://schemas.microsoft.com/office/drawing/2014/main" id="{19AB2812-8201-4114-85D7-4559C0BB5B33}"/>
              </a:ext>
            </a:extLst>
          </p:cNvPr>
          <p:cNvSpPr/>
          <p:nvPr/>
        </p:nvSpPr>
        <p:spPr>
          <a:xfrm>
            <a:off x="10636288" y="4382124"/>
            <a:ext cx="1326529"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Development of EHR-based detection tools</a:t>
            </a:r>
          </a:p>
        </p:txBody>
      </p:sp>
      <p:sp>
        <p:nvSpPr>
          <p:cNvPr id="41" name="Rounded Rectangle 56">
            <a:extLst>
              <a:ext uri="{FF2B5EF4-FFF2-40B4-BE49-F238E27FC236}">
                <a16:creationId xmlns:a16="http://schemas.microsoft.com/office/drawing/2014/main" id="{4544272D-D330-494C-B597-369F9EA9A643}"/>
              </a:ext>
            </a:extLst>
          </p:cNvPr>
          <p:cNvSpPr/>
          <p:nvPr/>
        </p:nvSpPr>
        <p:spPr>
          <a:xfrm>
            <a:off x="9666375" y="4917998"/>
            <a:ext cx="229025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Pregnancy and birth outcomes signal detection tool development</a:t>
            </a:r>
          </a:p>
        </p:txBody>
      </p:sp>
      <p:sp>
        <p:nvSpPr>
          <p:cNvPr id="42" name="Rounded Rectangle 57">
            <a:extLst>
              <a:ext uri="{FF2B5EF4-FFF2-40B4-BE49-F238E27FC236}">
                <a16:creationId xmlns:a16="http://schemas.microsoft.com/office/drawing/2014/main" id="{090DDFBD-F373-4795-954D-FE5D69785EFE}"/>
              </a:ext>
            </a:extLst>
          </p:cNvPr>
          <p:cNvSpPr/>
          <p:nvPr/>
        </p:nvSpPr>
        <p:spPr>
          <a:xfrm>
            <a:off x="9987332" y="5185935"/>
            <a:ext cx="19692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Cancer signal detection tool development </a:t>
            </a:r>
          </a:p>
        </p:txBody>
      </p:sp>
      <p:sp>
        <p:nvSpPr>
          <p:cNvPr id="43" name="Rounded Rectangle 58">
            <a:extLst>
              <a:ext uri="{FF2B5EF4-FFF2-40B4-BE49-F238E27FC236}">
                <a16:creationId xmlns:a16="http://schemas.microsoft.com/office/drawing/2014/main" id="{D33645CF-3D01-4117-AFC4-6822D4985DB4}"/>
              </a:ext>
            </a:extLst>
          </p:cNvPr>
          <p:cNvSpPr/>
          <p:nvPr/>
        </p:nvSpPr>
        <p:spPr>
          <a:xfrm>
            <a:off x="10152304" y="4650060"/>
            <a:ext cx="1810513"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Methods framework for EHR-based signal detection</a:t>
            </a:r>
          </a:p>
        </p:txBody>
      </p:sp>
      <p:sp>
        <p:nvSpPr>
          <p:cNvPr id="44" name="Rounded Rectangle 59">
            <a:extLst>
              <a:ext uri="{FF2B5EF4-FFF2-40B4-BE49-F238E27FC236}">
                <a16:creationId xmlns:a16="http://schemas.microsoft.com/office/drawing/2014/main" id="{DFBF475D-68F8-429D-8F99-F6FC3D5653DE}"/>
              </a:ext>
            </a:extLst>
          </p:cNvPr>
          <p:cNvSpPr/>
          <p:nvPr/>
        </p:nvSpPr>
        <p:spPr>
          <a:xfrm>
            <a:off x="8840135" y="2154695"/>
            <a:ext cx="1722494"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Increasing automation in computable phenotyping</a:t>
            </a:r>
          </a:p>
        </p:txBody>
      </p:sp>
      <p:sp>
        <p:nvSpPr>
          <p:cNvPr id="45" name="Rounded Rectangle 60">
            <a:extLst>
              <a:ext uri="{FF2B5EF4-FFF2-40B4-BE49-F238E27FC236}">
                <a16:creationId xmlns:a16="http://schemas.microsoft.com/office/drawing/2014/main" id="{FFC1105C-039F-45E1-860E-FCB5CA76CDB3}"/>
              </a:ext>
            </a:extLst>
          </p:cNvPr>
          <p:cNvSpPr/>
          <p:nvPr/>
        </p:nvSpPr>
        <p:spPr>
          <a:xfrm>
            <a:off x="9552491" y="2432118"/>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NLP tool prototyping and expansion</a:t>
            </a:r>
          </a:p>
        </p:txBody>
      </p:sp>
      <p:sp>
        <p:nvSpPr>
          <p:cNvPr id="46" name="Rounded Rectangle 62">
            <a:extLst>
              <a:ext uri="{FF2B5EF4-FFF2-40B4-BE49-F238E27FC236}">
                <a16:creationId xmlns:a16="http://schemas.microsoft.com/office/drawing/2014/main" id="{23280CE2-4AAE-4915-BCCD-7D6BCE151E76}"/>
              </a:ext>
            </a:extLst>
          </p:cNvPr>
          <p:cNvSpPr/>
          <p:nvPr/>
        </p:nvSpPr>
        <p:spPr>
          <a:xfrm>
            <a:off x="9546801" y="2698186"/>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Expanding phenotyping for incident outcomes</a:t>
            </a:r>
          </a:p>
        </p:txBody>
      </p:sp>
      <p:sp>
        <p:nvSpPr>
          <p:cNvPr id="47" name="Rounded Rectangle 63">
            <a:extLst>
              <a:ext uri="{FF2B5EF4-FFF2-40B4-BE49-F238E27FC236}">
                <a16:creationId xmlns:a16="http://schemas.microsoft.com/office/drawing/2014/main" id="{6AADD423-48A1-4E87-9BC9-FA035A79220D}"/>
              </a:ext>
            </a:extLst>
          </p:cNvPr>
          <p:cNvSpPr/>
          <p:nvPr/>
        </p:nvSpPr>
        <p:spPr>
          <a:xfrm>
            <a:off x="10562630" y="2162274"/>
            <a:ext cx="1413523" cy="2468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Enhancing transportability of phenotypes</a:t>
            </a:r>
          </a:p>
        </p:txBody>
      </p:sp>
      <p:sp>
        <p:nvSpPr>
          <p:cNvPr id="48" name="Rounded Rectangle 64">
            <a:extLst>
              <a:ext uri="{FF2B5EF4-FFF2-40B4-BE49-F238E27FC236}">
                <a16:creationId xmlns:a16="http://schemas.microsoft.com/office/drawing/2014/main" id="{58A6760E-E12B-4556-BC21-44CDCEF64635}"/>
              </a:ext>
            </a:extLst>
          </p:cNvPr>
          <p:cNvSpPr/>
          <p:nvPr/>
        </p:nvSpPr>
        <p:spPr>
          <a:xfrm>
            <a:off x="8009586" y="3245533"/>
            <a:ext cx="2353028" cy="24897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Targeted learning tool development</a:t>
            </a:r>
          </a:p>
        </p:txBody>
      </p:sp>
      <p:sp>
        <p:nvSpPr>
          <p:cNvPr id="49" name="Pentagon 10">
            <a:extLst>
              <a:ext uri="{FF2B5EF4-FFF2-40B4-BE49-F238E27FC236}">
                <a16:creationId xmlns:a16="http://schemas.microsoft.com/office/drawing/2014/main" id="{8B5285C3-64EB-4720-89A0-8EBF0DEA7A27}"/>
              </a:ext>
            </a:extLst>
          </p:cNvPr>
          <p:cNvSpPr/>
          <p:nvPr/>
        </p:nvSpPr>
        <p:spPr>
          <a:xfrm>
            <a:off x="2832152" y="5433274"/>
            <a:ext cx="1254444" cy="1033248"/>
          </a:xfrm>
          <a:prstGeom prst="homePlate">
            <a:avLst>
              <a:gd name="adj" fmla="val 3221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Innovation incubator</a:t>
            </a:r>
          </a:p>
        </p:txBody>
      </p:sp>
      <p:sp>
        <p:nvSpPr>
          <p:cNvPr id="50" name="Rounded Rectangle 2">
            <a:extLst>
              <a:ext uri="{FF2B5EF4-FFF2-40B4-BE49-F238E27FC236}">
                <a16:creationId xmlns:a16="http://schemas.microsoft.com/office/drawing/2014/main" id="{FE365C5D-2816-4EDE-9348-D7D80DE1E452}"/>
              </a:ext>
            </a:extLst>
          </p:cNvPr>
          <p:cNvSpPr/>
          <p:nvPr/>
        </p:nvSpPr>
        <p:spPr>
          <a:xfrm>
            <a:off x="6471268" y="5449646"/>
            <a:ext cx="2368867"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Discovery  Phase</a:t>
            </a:r>
          </a:p>
        </p:txBody>
      </p:sp>
      <p:sp>
        <p:nvSpPr>
          <p:cNvPr id="51" name="Rounded Rectangle 2">
            <a:extLst>
              <a:ext uri="{FF2B5EF4-FFF2-40B4-BE49-F238E27FC236}">
                <a16:creationId xmlns:a16="http://schemas.microsoft.com/office/drawing/2014/main" id="{8E35B694-3EDB-4EC7-9AB4-765F0B20EC15}"/>
              </a:ext>
            </a:extLst>
          </p:cNvPr>
          <p:cNvSpPr/>
          <p:nvPr/>
        </p:nvSpPr>
        <p:spPr>
          <a:xfrm>
            <a:off x="8840135" y="5754869"/>
            <a:ext cx="2290250"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Implementation  Phase</a:t>
            </a:r>
          </a:p>
        </p:txBody>
      </p:sp>
      <p:sp>
        <p:nvSpPr>
          <p:cNvPr id="52" name="Rounded Rectangle 46">
            <a:extLst>
              <a:ext uri="{FF2B5EF4-FFF2-40B4-BE49-F238E27FC236}">
                <a16:creationId xmlns:a16="http://schemas.microsoft.com/office/drawing/2014/main" id="{56B53238-FC0D-4A6E-85EC-415264EAC6DC}"/>
              </a:ext>
            </a:extLst>
          </p:cNvPr>
          <p:cNvSpPr/>
          <p:nvPr/>
        </p:nvSpPr>
        <p:spPr>
          <a:xfrm>
            <a:off x="7255088" y="1855739"/>
            <a:ext cx="1585047" cy="2068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Death index (DI5)</a:t>
            </a:r>
          </a:p>
        </p:txBody>
      </p:sp>
      <p:sp>
        <p:nvSpPr>
          <p:cNvPr id="54" name="TextBox 53">
            <a:extLst>
              <a:ext uri="{FF2B5EF4-FFF2-40B4-BE49-F238E27FC236}">
                <a16:creationId xmlns:a16="http://schemas.microsoft.com/office/drawing/2014/main" id="{37A82696-2D4B-A74C-ABB7-AC1BD1BDCC22}"/>
              </a:ext>
            </a:extLst>
          </p:cNvPr>
          <p:cNvSpPr txBox="1"/>
          <p:nvPr/>
        </p:nvSpPr>
        <p:spPr>
          <a:xfrm>
            <a:off x="65843" y="150697"/>
            <a:ext cx="2243017" cy="923330"/>
          </a:xfrm>
          <a:prstGeom prst="rect">
            <a:avLst/>
          </a:prstGeom>
          <a:noFill/>
        </p:spPr>
        <p:txBody>
          <a:bodyPr wrap="square" rtlCol="0">
            <a:spAutoFit/>
          </a:bodyPr>
          <a:lstStyle/>
          <a:p>
            <a:r>
              <a:rPr lang="en-US" b="1" dirty="0">
                <a:latin typeface="Georgia" panose="02040502050405020303" pitchFamily="18" charset="0"/>
                <a:cs typeface="Arial" panose="020B0604020202020204" pitchFamily="34" charset="0"/>
              </a:rPr>
              <a:t>CI1: </a:t>
            </a:r>
            <a:r>
              <a:rPr lang="en-US" dirty="0">
                <a:latin typeface="Georgia" panose="02040502050405020303" pitchFamily="18" charset="0"/>
              </a:rPr>
              <a:t>Enhancing Causal Inference in the Sentinel System</a:t>
            </a:r>
            <a:endParaRPr lang="en-US" b="1"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894027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8F0BA98-6D0D-7244-9E59-13036C5A1813}"/>
              </a:ext>
            </a:extLst>
          </p:cNvPr>
          <p:cNvSpPr>
            <a:spLocks noGrp="1"/>
          </p:cNvSpPr>
          <p:nvPr>
            <p:ph type="title"/>
          </p:nvPr>
        </p:nvSpPr>
        <p:spPr/>
        <p:txBody>
          <a:bodyPr/>
          <a:lstStyle/>
          <a:p>
            <a:r>
              <a:rPr lang="en-US" dirty="0"/>
              <a:t>Enhancing Causal Inference in the Sentinel System</a:t>
            </a:r>
          </a:p>
        </p:txBody>
      </p:sp>
      <p:sp>
        <p:nvSpPr>
          <p:cNvPr id="12" name="Text Placeholder 11">
            <a:extLst>
              <a:ext uri="{FF2B5EF4-FFF2-40B4-BE49-F238E27FC236}">
                <a16:creationId xmlns:a16="http://schemas.microsoft.com/office/drawing/2014/main" id="{D94101CB-2431-7440-9F19-0DB98CECD481}"/>
              </a:ext>
            </a:extLst>
          </p:cNvPr>
          <p:cNvSpPr>
            <a:spLocks noGrp="1"/>
          </p:cNvSpPr>
          <p:nvPr>
            <p:ph type="body" sz="quarter" idx="10"/>
          </p:nvPr>
        </p:nvSpPr>
        <p:spPr>
          <a:xfrm>
            <a:off x="1323474" y="3640138"/>
            <a:ext cx="9705473" cy="586422"/>
          </a:xfrm>
        </p:spPr>
        <p:txBody>
          <a:bodyPr/>
          <a:lstStyle/>
          <a:p>
            <a:r>
              <a:rPr lang="en-US" sz="2200" i="1" dirty="0">
                <a:latin typeface="Georgia" panose="02040502050405020303" pitchFamily="18" charset="0"/>
              </a:rPr>
              <a:t>Leveraging unstructured electronic health records for large-scale confounding control in real-world evidence studies</a:t>
            </a:r>
            <a:endParaRPr lang="en-US" sz="2200" b="1" dirty="0">
              <a:latin typeface="Georgia" panose="02040502050405020303" pitchFamily="18" charset="0"/>
            </a:endParaRPr>
          </a:p>
        </p:txBody>
      </p:sp>
      <p:sp>
        <p:nvSpPr>
          <p:cNvPr id="8" name="Text Placeholder 7">
            <a:extLst>
              <a:ext uri="{FF2B5EF4-FFF2-40B4-BE49-F238E27FC236}">
                <a16:creationId xmlns:a16="http://schemas.microsoft.com/office/drawing/2014/main" id="{C0838EA0-16E7-364F-8979-4BFF18E1DB1C}"/>
              </a:ext>
            </a:extLst>
          </p:cNvPr>
          <p:cNvSpPr>
            <a:spLocks noGrp="1"/>
          </p:cNvSpPr>
          <p:nvPr>
            <p:ph type="body" sz="quarter" idx="11"/>
          </p:nvPr>
        </p:nvSpPr>
        <p:spPr/>
        <p:txBody>
          <a:bodyPr/>
          <a:lstStyle/>
          <a:p>
            <a:r>
              <a:rPr lang="en-US" sz="1800" dirty="0"/>
              <a:t>Richard Wyss, PhD, MSc</a:t>
            </a:r>
          </a:p>
        </p:txBody>
      </p:sp>
      <p:sp>
        <p:nvSpPr>
          <p:cNvPr id="9" name="Text Placeholder 8">
            <a:extLst>
              <a:ext uri="{FF2B5EF4-FFF2-40B4-BE49-F238E27FC236}">
                <a16:creationId xmlns:a16="http://schemas.microsoft.com/office/drawing/2014/main" id="{A68DE977-C5BF-9848-8CF8-4776EA9EBF39}"/>
              </a:ext>
            </a:extLst>
          </p:cNvPr>
          <p:cNvSpPr>
            <a:spLocks noGrp="1"/>
          </p:cNvSpPr>
          <p:nvPr>
            <p:ph type="body" sz="quarter" idx="12"/>
          </p:nvPr>
        </p:nvSpPr>
        <p:spPr/>
        <p:txBody>
          <a:bodyPr/>
          <a:lstStyle/>
          <a:p>
            <a:r>
              <a:rPr lang="en-US" sz="1000" dirty="0"/>
              <a:t>4/1/22</a:t>
            </a:r>
          </a:p>
        </p:txBody>
      </p:sp>
    </p:spTree>
    <p:extLst>
      <p:ext uri="{BB962C8B-B14F-4D97-AF65-F5344CB8AC3E}">
        <p14:creationId xmlns:p14="http://schemas.microsoft.com/office/powerpoint/2010/main" val="26218063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FB59AB-DBB4-EE44-9D47-DADE080A6AB6}"/>
              </a:ext>
            </a:extLst>
          </p:cNvPr>
          <p:cNvSpPr>
            <a:spLocks noGrp="1"/>
          </p:cNvSpPr>
          <p:nvPr>
            <p:ph type="body" sz="quarter" idx="4294967295"/>
          </p:nvPr>
        </p:nvSpPr>
        <p:spPr>
          <a:xfrm>
            <a:off x="609600" y="6413156"/>
            <a:ext cx="5372100" cy="330543"/>
          </a:xfrm>
        </p:spPr>
        <p:txBody>
          <a:bodyPr/>
          <a:lstStyle/>
          <a:p>
            <a:endParaRPr lang="en-US" dirty="0"/>
          </a:p>
        </p:txBody>
      </p:sp>
      <p:sp>
        <p:nvSpPr>
          <p:cNvPr id="6" name="Title 5">
            <a:extLst>
              <a:ext uri="{FF2B5EF4-FFF2-40B4-BE49-F238E27FC236}">
                <a16:creationId xmlns:a16="http://schemas.microsoft.com/office/drawing/2014/main" id="{451E6799-D6BF-9942-AF35-BC119998CA1C}"/>
              </a:ext>
            </a:extLst>
          </p:cNvPr>
          <p:cNvSpPr>
            <a:spLocks noGrp="1"/>
          </p:cNvSpPr>
          <p:nvPr>
            <p:ph type="title"/>
          </p:nvPr>
        </p:nvSpPr>
        <p:spPr/>
        <p:txBody>
          <a:bodyPr/>
          <a:lstStyle/>
          <a:p>
            <a:r>
              <a:rPr lang="en-US" sz="3200" dirty="0"/>
              <a:t>Background</a:t>
            </a:r>
          </a:p>
        </p:txBody>
      </p:sp>
      <p:pic>
        <p:nvPicPr>
          <p:cNvPr id="12" name="Picture 11" descr="A picture containing dark, kite, looking, fire&#10;&#10;Description automatically generated">
            <a:extLst>
              <a:ext uri="{FF2B5EF4-FFF2-40B4-BE49-F238E27FC236}">
                <a16:creationId xmlns:a16="http://schemas.microsoft.com/office/drawing/2014/main" id="{44922024-AC75-1F42-9ADD-CDC223688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005" t="10645" r="33771" b="-90"/>
          <a:stretch/>
        </p:blipFill>
        <p:spPr>
          <a:xfrm>
            <a:off x="-114621" y="-109883"/>
            <a:ext cx="5852813" cy="7097715"/>
          </a:xfrm>
          <a:prstGeom prst="rect">
            <a:avLst/>
          </a:prstGeom>
        </p:spPr>
      </p:pic>
    </p:spTree>
    <p:extLst>
      <p:ext uri="{BB962C8B-B14F-4D97-AF65-F5344CB8AC3E}">
        <p14:creationId xmlns:p14="http://schemas.microsoft.com/office/powerpoint/2010/main" val="29468497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8AD8F7-D34E-4D40-94D6-AE93F611F9E4}"/>
              </a:ext>
            </a:extLst>
          </p:cNvPr>
          <p:cNvSpPr>
            <a:spLocks noGrp="1"/>
          </p:cNvSpPr>
          <p:nvPr>
            <p:ph type="body" sz="quarter" idx="11"/>
          </p:nvPr>
        </p:nvSpPr>
        <p:spPr>
          <a:xfrm>
            <a:off x="609598" y="1709529"/>
            <a:ext cx="11163301" cy="4442411"/>
          </a:xfrm>
        </p:spPr>
        <p:txBody>
          <a:bodyPr/>
          <a:lstStyle/>
          <a:p>
            <a:pPr marL="285750" indent="-285750">
              <a:buFont typeface="Arial" panose="020B0604020202020204" pitchFamily="34" charset="0"/>
              <a:buChar char="•"/>
            </a:pPr>
            <a:r>
              <a:rPr lang="en-US" sz="2400" dirty="0"/>
              <a:t>Confounding arising from non-randomized treatment choices remains a fundamental challenge for extracting valid evidence to help guide treatment and regulatory decisions.</a:t>
            </a:r>
          </a:p>
          <a:p>
            <a:endParaRPr lang="en-US" dirty="0"/>
          </a:p>
          <a:p>
            <a:pPr marL="285750" indent="-285750">
              <a:buFont typeface="Arial" panose="020B0604020202020204" pitchFamily="34" charset="0"/>
              <a:buChar char="•"/>
            </a:pPr>
            <a:r>
              <a:rPr lang="en-US" sz="2400" dirty="0"/>
              <a:t>Standard tools for confounding adjustment have typically relied on adjusting for a limited number of investigator specified variables.</a:t>
            </a:r>
          </a:p>
          <a:p>
            <a:pPr marL="752475" lvl="1" indent="-285750"/>
            <a:r>
              <a:rPr lang="en-US" sz="2200" dirty="0"/>
              <a:t>Adjusting for investigator-specified variables alone is often inadequate </a:t>
            </a:r>
          </a:p>
          <a:p>
            <a:pPr marL="1036638" lvl="2" indent="-285750"/>
            <a:r>
              <a:rPr lang="en-US" sz="2000" dirty="0"/>
              <a:t>Some confounders are unknown at the time of drug approval </a:t>
            </a:r>
          </a:p>
          <a:p>
            <a:pPr marL="1036638" lvl="2" indent="-285750"/>
            <a:r>
              <a:rPr lang="en-US" sz="2000" dirty="0"/>
              <a:t>Many confounders are not directly measured in routine-care databases.</a:t>
            </a:r>
          </a:p>
          <a:p>
            <a:pPr marL="752475" lvl="1" indent="-285750"/>
            <a:endParaRPr lang="en-US" sz="1800" dirty="0"/>
          </a:p>
          <a:p>
            <a:pPr marL="285750" indent="-285750">
              <a:buFont typeface="Arial" panose="020B0604020202020204" pitchFamily="34" charset="0"/>
              <a:buChar char="•"/>
            </a:pPr>
            <a:endParaRPr lang="en-US" sz="2000" dirty="0"/>
          </a:p>
          <a:p>
            <a:endParaRPr lang="en-US" dirty="0"/>
          </a:p>
          <a:p>
            <a:endParaRPr lang="en-US" dirty="0"/>
          </a:p>
        </p:txBody>
      </p:sp>
      <p:sp>
        <p:nvSpPr>
          <p:cNvPr id="5" name="Title 4">
            <a:extLst>
              <a:ext uri="{FF2B5EF4-FFF2-40B4-BE49-F238E27FC236}">
                <a16:creationId xmlns:a16="http://schemas.microsoft.com/office/drawing/2014/main" id="{B780357D-1C78-C94F-967A-72BE67CB2985}"/>
              </a:ext>
            </a:extLst>
          </p:cNvPr>
          <p:cNvSpPr>
            <a:spLocks noGrp="1"/>
          </p:cNvSpPr>
          <p:nvPr>
            <p:ph type="title"/>
          </p:nvPr>
        </p:nvSpPr>
        <p:spPr>
          <a:xfrm>
            <a:off x="1445741" y="37071"/>
            <a:ext cx="8390237" cy="1130970"/>
          </a:xfrm>
        </p:spPr>
        <p:txBody>
          <a:bodyPr/>
          <a:lstStyle/>
          <a:p>
            <a:pPr algn="ctr"/>
            <a:r>
              <a:rPr lang="en-US" sz="2800" dirty="0">
                <a:latin typeface="Georgia" panose="02040502050405020303" pitchFamily="18" charset="0"/>
              </a:rPr>
              <a:t>Background: Challenges for Confounding Control in RWE Studies</a:t>
            </a:r>
          </a:p>
        </p:txBody>
      </p:sp>
    </p:spTree>
    <p:extLst>
      <p:ext uri="{BB962C8B-B14F-4D97-AF65-F5344CB8AC3E}">
        <p14:creationId xmlns:p14="http://schemas.microsoft.com/office/powerpoint/2010/main" val="20587537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8AD8F7-D34E-4D40-94D6-AE93F611F9E4}"/>
              </a:ext>
            </a:extLst>
          </p:cNvPr>
          <p:cNvSpPr>
            <a:spLocks noGrp="1"/>
          </p:cNvSpPr>
          <p:nvPr>
            <p:ph type="body" sz="quarter" idx="11"/>
          </p:nvPr>
        </p:nvSpPr>
        <p:spPr>
          <a:xfrm>
            <a:off x="609598" y="1033670"/>
            <a:ext cx="11163301" cy="1150871"/>
          </a:xfrm>
        </p:spPr>
        <p:txBody>
          <a:bodyPr/>
          <a:lstStyle/>
          <a:p>
            <a:pPr marL="342900" indent="-342900">
              <a:buFont typeface="Arial" panose="020B0604020202020204" pitchFamily="34" charset="0"/>
              <a:buChar char="•"/>
            </a:pPr>
            <a:r>
              <a:rPr lang="en-US" sz="2200" dirty="0"/>
              <a:t>Healthcare databases may be understood and analyzed as a high-dimensional set of “proxy” factors that indirectly describe the health status of patients (</a:t>
            </a:r>
            <a:r>
              <a:rPr lang="en-US" sz="2200" dirty="0" err="1"/>
              <a:t>Schneeweiss</a:t>
            </a:r>
            <a:r>
              <a:rPr lang="en-US" sz="2200" dirty="0"/>
              <a:t> 2009, 2017). </a:t>
            </a:r>
          </a:p>
          <a:p>
            <a:pPr lvl="1" indent="0">
              <a:buNone/>
            </a:pPr>
            <a:endParaRPr lang="en-US" sz="2200" dirty="0"/>
          </a:p>
          <a:p>
            <a:pPr marL="285750" indent="-285750">
              <a:buFont typeface="Arial" panose="020B0604020202020204" pitchFamily="34" charset="0"/>
              <a:buChar char="•"/>
            </a:pPr>
            <a:endParaRPr lang="en-US" sz="2200" dirty="0"/>
          </a:p>
          <a:p>
            <a:endParaRPr lang="en-US" sz="2200" dirty="0"/>
          </a:p>
          <a:p>
            <a:endParaRPr lang="en-US" sz="2200" dirty="0"/>
          </a:p>
        </p:txBody>
      </p:sp>
      <p:sp>
        <p:nvSpPr>
          <p:cNvPr id="5" name="Title 4">
            <a:extLst>
              <a:ext uri="{FF2B5EF4-FFF2-40B4-BE49-F238E27FC236}">
                <a16:creationId xmlns:a16="http://schemas.microsoft.com/office/drawing/2014/main" id="{B780357D-1C78-C94F-967A-72BE67CB2985}"/>
              </a:ext>
            </a:extLst>
          </p:cNvPr>
          <p:cNvSpPr>
            <a:spLocks noGrp="1"/>
          </p:cNvSpPr>
          <p:nvPr>
            <p:ph type="title"/>
          </p:nvPr>
        </p:nvSpPr>
        <p:spPr>
          <a:xfrm>
            <a:off x="609600" y="66333"/>
            <a:ext cx="11163300" cy="638433"/>
          </a:xfrm>
        </p:spPr>
        <p:txBody>
          <a:bodyPr/>
          <a:lstStyle/>
          <a:p>
            <a:pPr algn="ctr"/>
            <a:r>
              <a:rPr lang="en-US" sz="2800" dirty="0">
                <a:latin typeface="Georgia" panose="02040502050405020303" pitchFamily="18" charset="0"/>
              </a:rPr>
              <a:t>Background: Proxy Confounder Adjustment</a:t>
            </a:r>
          </a:p>
        </p:txBody>
      </p:sp>
      <p:pic>
        <p:nvPicPr>
          <p:cNvPr id="8" name="Picture 7">
            <a:extLst>
              <a:ext uri="{FF2B5EF4-FFF2-40B4-BE49-F238E27FC236}">
                <a16:creationId xmlns:a16="http://schemas.microsoft.com/office/drawing/2014/main" id="{065ADF50-1531-4D92-8E47-1905ABA29180}"/>
              </a:ext>
            </a:extLst>
          </p:cNvPr>
          <p:cNvPicPr>
            <a:picLocks noChangeAspect="1"/>
          </p:cNvPicPr>
          <p:nvPr/>
        </p:nvPicPr>
        <p:blipFill>
          <a:blip r:embed="rId2"/>
          <a:stretch>
            <a:fillRect/>
          </a:stretch>
        </p:blipFill>
        <p:spPr>
          <a:xfrm>
            <a:off x="1235678" y="2026509"/>
            <a:ext cx="9560077" cy="4463636"/>
          </a:xfrm>
          <a:prstGeom prst="rect">
            <a:avLst/>
          </a:prstGeom>
        </p:spPr>
      </p:pic>
    </p:spTree>
    <p:extLst>
      <p:ext uri="{BB962C8B-B14F-4D97-AF65-F5344CB8AC3E}">
        <p14:creationId xmlns:p14="http://schemas.microsoft.com/office/powerpoint/2010/main" val="1551627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69C757A-1E9E-4878-8021-E1929A8BCC2C}"/>
              </a:ext>
            </a:extLst>
          </p:cNvPr>
          <p:cNvSpPr>
            <a:spLocks noGrp="1"/>
          </p:cNvSpPr>
          <p:nvPr>
            <p:ph type="body" sz="quarter" idx="10"/>
          </p:nvPr>
        </p:nvSpPr>
        <p:spPr>
          <a:xfrm>
            <a:off x="609600" y="6405800"/>
            <a:ext cx="4904509" cy="337905"/>
          </a:xfrm>
        </p:spPr>
        <p:txBody>
          <a:bodyPr/>
          <a:lstStyle/>
          <a:p>
            <a:endParaRPr lang="en-US" dirty="0"/>
          </a:p>
        </p:txBody>
      </p:sp>
      <p:pic>
        <p:nvPicPr>
          <p:cNvPr id="10" name="Picture 9" descr="A picture containing dark, kite, looking, fire&#10;&#10;Description automatically generated">
            <a:extLst>
              <a:ext uri="{FF2B5EF4-FFF2-40B4-BE49-F238E27FC236}">
                <a16:creationId xmlns:a16="http://schemas.microsoft.com/office/drawing/2014/main" id="{B8990B36-4FC5-D546-BEDC-BCDEF0023F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659" r="18345" b="1"/>
          <a:stretch/>
        </p:blipFill>
        <p:spPr>
          <a:xfrm>
            <a:off x="-92762" y="-92764"/>
            <a:ext cx="5830956" cy="6950764"/>
          </a:xfrm>
          <a:prstGeom prst="rect">
            <a:avLst/>
          </a:prstGeom>
          <a:noFill/>
        </p:spPr>
      </p:pic>
      <p:sp>
        <p:nvSpPr>
          <p:cNvPr id="5" name="Title 4">
            <a:extLst>
              <a:ext uri="{FF2B5EF4-FFF2-40B4-BE49-F238E27FC236}">
                <a16:creationId xmlns:a16="http://schemas.microsoft.com/office/drawing/2014/main" id="{C01189DD-EA3F-0949-8326-0525BAEF344E}"/>
              </a:ext>
            </a:extLst>
          </p:cNvPr>
          <p:cNvSpPr>
            <a:spLocks noGrp="1"/>
          </p:cNvSpPr>
          <p:nvPr>
            <p:ph type="title"/>
          </p:nvPr>
        </p:nvSpPr>
        <p:spPr>
          <a:xfrm>
            <a:off x="6096000" y="2268284"/>
            <a:ext cx="5615607" cy="2321432"/>
          </a:xfrm>
        </p:spPr>
        <p:txBody>
          <a:bodyPr anchor="t">
            <a:noAutofit/>
          </a:bodyPr>
          <a:lstStyle/>
          <a:p>
            <a:pPr>
              <a:lnSpc>
                <a:spcPct val="90000"/>
              </a:lnSpc>
            </a:pPr>
            <a:r>
              <a:rPr lang="en-US" sz="4400" dirty="0">
                <a:latin typeface="Avenir Black" panose="02000503020000020003"/>
              </a:rPr>
              <a:t>DI2: Representation of Unstructured Data Across Common Data Models</a:t>
            </a:r>
            <a:endParaRPr lang="en-US" sz="4400" dirty="0">
              <a:latin typeface="Avenir Book" panose="02000503020000020003" pitchFamily="2" charset="0"/>
            </a:endParaRPr>
          </a:p>
        </p:txBody>
      </p:sp>
    </p:spTree>
    <p:extLst>
      <p:ext uri="{BB962C8B-B14F-4D97-AF65-F5344CB8AC3E}">
        <p14:creationId xmlns:p14="http://schemas.microsoft.com/office/powerpoint/2010/main" val="985152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8AD8F7-D34E-4D40-94D6-AE93F611F9E4}"/>
              </a:ext>
            </a:extLst>
          </p:cNvPr>
          <p:cNvSpPr>
            <a:spLocks noGrp="1"/>
          </p:cNvSpPr>
          <p:nvPr>
            <p:ph type="body" sz="quarter" idx="11"/>
          </p:nvPr>
        </p:nvSpPr>
        <p:spPr>
          <a:xfrm>
            <a:off x="4138367" y="1058782"/>
            <a:ext cx="7634532" cy="1323471"/>
          </a:xfrm>
        </p:spPr>
        <p:txBody>
          <a:bodyPr/>
          <a:lstStyle/>
          <a:p>
            <a:pPr marL="342900" indent="-342900">
              <a:buFont typeface="Arial" panose="020B0604020202020204" pitchFamily="34" charset="0"/>
              <a:buChar char="•"/>
            </a:pPr>
            <a:r>
              <a:rPr lang="en-US" sz="2400" dirty="0"/>
              <a:t>How to identify/generate proxy variables for adjustment?</a:t>
            </a:r>
          </a:p>
          <a:p>
            <a:pPr marL="342900" indent="-342900">
              <a:buFont typeface="Arial" panose="020B0604020202020204" pitchFamily="34" charset="0"/>
              <a:buChar char="•"/>
            </a:pPr>
            <a:endParaRPr lang="en-US" sz="400" dirty="0"/>
          </a:p>
          <a:p>
            <a:pPr marL="809625" lvl="1" indent="-342900"/>
            <a:r>
              <a:rPr lang="en-US" sz="2200" dirty="0"/>
              <a:t>High-dimensional propensity score (</a:t>
            </a:r>
            <a:r>
              <a:rPr lang="en-US" sz="2200" dirty="0" err="1"/>
              <a:t>Schneeweiss</a:t>
            </a:r>
            <a:r>
              <a:rPr lang="en-US" sz="2200" dirty="0"/>
              <a:t> 2009)</a:t>
            </a:r>
          </a:p>
          <a:p>
            <a:pPr marL="1093788" lvl="2" indent="-342900"/>
            <a:r>
              <a:rPr lang="en-US" sz="2000" dirty="0"/>
              <a:t>Does not require data pre-processing</a:t>
            </a:r>
          </a:p>
          <a:p>
            <a:pPr lvl="2" indent="0">
              <a:buNone/>
            </a:pPr>
            <a:endParaRPr lang="en-US" sz="400" dirty="0"/>
          </a:p>
          <a:p>
            <a:pPr marL="809625" lvl="1" indent="-342900"/>
            <a:r>
              <a:rPr lang="en-US" sz="2200" dirty="0"/>
              <a:t>OMOP approach:</a:t>
            </a:r>
          </a:p>
          <a:p>
            <a:pPr marL="1093788" lvl="2" indent="-342900"/>
            <a:r>
              <a:rPr lang="en-US" sz="2000" dirty="0"/>
              <a:t>Pre-process data into a common data model then use machine learning algorithms for variable selection (e.g., Lasso) </a:t>
            </a:r>
          </a:p>
          <a:p>
            <a:pPr lvl="2" indent="0">
              <a:buNone/>
            </a:pPr>
            <a:endParaRPr lang="en-US" sz="400" dirty="0"/>
          </a:p>
          <a:p>
            <a:pPr marL="342900" indent="-342900">
              <a:buFont typeface="Arial" panose="020B0604020202020204" pitchFamily="34" charset="0"/>
              <a:buChar char="•"/>
            </a:pPr>
            <a:r>
              <a:rPr lang="en-US" sz="2400" b="1" dirty="0"/>
              <a:t>Current approaches for generating proxy variables for confounder adjustment do not leverage information from unstructured EHR text notes.</a:t>
            </a:r>
          </a:p>
          <a:p>
            <a:pPr lvl="1" indent="0">
              <a:buNone/>
            </a:pPr>
            <a:endParaRPr lang="en-US" sz="1800" dirty="0"/>
          </a:p>
          <a:p>
            <a:pPr marL="285750" indent="-285750">
              <a:buFont typeface="Arial" panose="020B0604020202020204" pitchFamily="34" charset="0"/>
              <a:buChar char="•"/>
            </a:pPr>
            <a:endParaRPr lang="en-US" sz="2000" dirty="0"/>
          </a:p>
          <a:p>
            <a:endParaRPr lang="en-US" dirty="0"/>
          </a:p>
          <a:p>
            <a:endParaRPr lang="en-US" dirty="0"/>
          </a:p>
        </p:txBody>
      </p:sp>
      <p:sp>
        <p:nvSpPr>
          <p:cNvPr id="5" name="Title 4">
            <a:extLst>
              <a:ext uri="{FF2B5EF4-FFF2-40B4-BE49-F238E27FC236}">
                <a16:creationId xmlns:a16="http://schemas.microsoft.com/office/drawing/2014/main" id="{B780357D-1C78-C94F-967A-72BE67CB2985}"/>
              </a:ext>
            </a:extLst>
          </p:cNvPr>
          <p:cNvSpPr>
            <a:spLocks noGrp="1"/>
          </p:cNvSpPr>
          <p:nvPr>
            <p:ph type="title"/>
          </p:nvPr>
        </p:nvSpPr>
        <p:spPr>
          <a:xfrm>
            <a:off x="609600" y="288759"/>
            <a:ext cx="11163300" cy="638433"/>
          </a:xfrm>
        </p:spPr>
        <p:txBody>
          <a:bodyPr/>
          <a:lstStyle/>
          <a:p>
            <a:pPr algn="ctr"/>
            <a:r>
              <a:rPr lang="en-US" sz="2800" dirty="0">
                <a:latin typeface="Georgia" panose="02040502050405020303" pitchFamily="18" charset="0"/>
              </a:rPr>
              <a:t>Background: High-Dimensional Proxy Confounder Adjustment</a:t>
            </a:r>
          </a:p>
        </p:txBody>
      </p:sp>
      <p:pic>
        <p:nvPicPr>
          <p:cNvPr id="6" name="Picture 5">
            <a:extLst>
              <a:ext uri="{FF2B5EF4-FFF2-40B4-BE49-F238E27FC236}">
                <a16:creationId xmlns:a16="http://schemas.microsoft.com/office/drawing/2014/main" id="{741037AD-3A15-4D13-85D8-346A5506D212}"/>
              </a:ext>
            </a:extLst>
          </p:cNvPr>
          <p:cNvPicPr>
            <a:picLocks noChangeAspect="1"/>
          </p:cNvPicPr>
          <p:nvPr/>
        </p:nvPicPr>
        <p:blipFill>
          <a:blip r:embed="rId2"/>
          <a:stretch>
            <a:fillRect/>
          </a:stretch>
        </p:blipFill>
        <p:spPr>
          <a:xfrm>
            <a:off x="152400" y="1018939"/>
            <a:ext cx="3579679" cy="5638792"/>
          </a:xfrm>
          <a:prstGeom prst="rect">
            <a:avLst/>
          </a:prstGeom>
        </p:spPr>
      </p:pic>
    </p:spTree>
    <p:extLst>
      <p:ext uri="{BB962C8B-B14F-4D97-AF65-F5344CB8AC3E}">
        <p14:creationId xmlns:p14="http://schemas.microsoft.com/office/powerpoint/2010/main" val="34011679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8AD8F7-D34E-4D40-94D6-AE93F611F9E4}"/>
              </a:ext>
            </a:extLst>
          </p:cNvPr>
          <p:cNvSpPr>
            <a:spLocks noGrp="1"/>
          </p:cNvSpPr>
          <p:nvPr>
            <p:ph type="body" sz="quarter" idx="11"/>
          </p:nvPr>
        </p:nvSpPr>
        <p:spPr>
          <a:xfrm>
            <a:off x="609598" y="1167535"/>
            <a:ext cx="11163301" cy="5041556"/>
          </a:xfrm>
        </p:spPr>
        <p:txBody>
          <a:bodyPr/>
          <a:lstStyle/>
          <a:p>
            <a:pPr marL="342900" indent="-342900">
              <a:buFont typeface="Arial" panose="020B0604020202020204" pitchFamily="34" charset="0"/>
              <a:buChar char="•"/>
            </a:pPr>
            <a:r>
              <a:rPr lang="en-US" sz="2000" dirty="0">
                <a:effectLst/>
                <a:ea typeface="PMingLiU" panose="02020500000000000000" pitchFamily="18" charset="-120"/>
              </a:rPr>
              <a:t>NLP tools turn free-text notes </a:t>
            </a:r>
            <a:r>
              <a:rPr lang="en-US" sz="2000" dirty="0">
                <a:ea typeface="PMingLiU" panose="02020500000000000000" pitchFamily="18" charset="-120"/>
              </a:rPr>
              <a:t>from EHR </a:t>
            </a:r>
            <a:r>
              <a:rPr lang="en-US" sz="2000" dirty="0">
                <a:effectLst/>
                <a:ea typeface="PMingLiU" panose="02020500000000000000" pitchFamily="18" charset="-120"/>
              </a:rPr>
              <a:t>data into structured features that can supplement confounding adjustment. </a:t>
            </a:r>
          </a:p>
          <a:p>
            <a:pPr marL="809625" lvl="1" indent="-342900"/>
            <a:r>
              <a:rPr lang="en-US" sz="2000" dirty="0">
                <a:effectLst/>
                <a:ea typeface="PMingLiU" panose="02020500000000000000" pitchFamily="18" charset="-120"/>
              </a:rPr>
              <a:t>However, traditional applications are difficult to scale for </a:t>
            </a:r>
            <a:r>
              <a:rPr lang="en-US" sz="2000" dirty="0">
                <a:ea typeface="PMingLiU" panose="02020500000000000000" pitchFamily="18" charset="-120"/>
              </a:rPr>
              <a:t>large-scale proxy adjustment</a:t>
            </a:r>
            <a:r>
              <a:rPr lang="en-US" sz="2000" dirty="0">
                <a:effectLst/>
                <a:ea typeface="PMingLiU" panose="02020500000000000000" pitchFamily="18" charset="-120"/>
              </a:rPr>
              <a:t>. </a:t>
            </a:r>
          </a:p>
          <a:p>
            <a:pPr marL="342900" indent="-342900">
              <a:buFont typeface="Arial" panose="020B0604020202020204" pitchFamily="34" charset="0"/>
              <a:buChar char="•"/>
            </a:pPr>
            <a:endParaRPr lang="en-US" sz="2000" dirty="0">
              <a:effectLst/>
              <a:ea typeface="PMingLiU" panose="02020500000000000000" pitchFamily="18" charset="-120"/>
            </a:endParaRPr>
          </a:p>
          <a:p>
            <a:pPr marL="342900" indent="-342900">
              <a:buFont typeface="Arial" panose="020B0604020202020204" pitchFamily="34" charset="0"/>
              <a:buChar char="•"/>
            </a:pPr>
            <a:r>
              <a:rPr lang="en-US" sz="2000" b="1" dirty="0"/>
              <a:t>Project Objective 3 (use of NLP-generated information from unstructured data): </a:t>
            </a:r>
            <a:r>
              <a:rPr lang="en-US" sz="2000" dirty="0">
                <a:effectLst/>
                <a:ea typeface="PMingLiU" panose="02020500000000000000" pitchFamily="18" charset="-120"/>
              </a:rPr>
              <a:t>To explore if unsupervised NLP can be used to generate high-dimensional sets of features from free-text notes for improved large-scale proxy confounding control</a:t>
            </a:r>
          </a:p>
          <a:p>
            <a:pPr marL="809625" lvl="1" indent="-342900"/>
            <a:r>
              <a:rPr lang="en-US" sz="2000" dirty="0">
                <a:effectLst/>
                <a:ea typeface="PMingLiU" panose="02020500000000000000" pitchFamily="18" charset="-120"/>
              </a:rPr>
              <a:t> </a:t>
            </a:r>
            <a:r>
              <a:rPr lang="en-US" sz="2000" b="1" dirty="0"/>
              <a:t>Aim 1: </a:t>
            </a:r>
            <a:r>
              <a:rPr lang="en-US" sz="2000" dirty="0"/>
              <a:t>To use scalable applications of NLP to generate structured features from high-dimensional data for large-scale proxy adjustment. </a:t>
            </a:r>
          </a:p>
          <a:p>
            <a:pPr marL="1093788" lvl="2" indent="-342900"/>
            <a:r>
              <a:rPr lang="en-US" sz="2000" dirty="0"/>
              <a:t>leverages work from RO1 (Josh Lin, PI; Richie Wyss, Co-PI; Sebastian </a:t>
            </a:r>
            <a:r>
              <a:rPr lang="en-US" sz="2000" dirty="0" err="1"/>
              <a:t>Schneeweiss</a:t>
            </a:r>
            <a:r>
              <a:rPr lang="en-US" sz="2000" dirty="0"/>
              <a:t>, Co-PI)</a:t>
            </a:r>
          </a:p>
          <a:p>
            <a:pPr marL="809625" lvl="1" indent="-342900"/>
            <a:r>
              <a:rPr lang="en-US" sz="2000" b="1" dirty="0"/>
              <a:t>Aim 2: To better understand what machine learning tools for confounder selection perform well for large-scale proxy adjustment in ultra high-dimensional RWE studies. </a:t>
            </a:r>
          </a:p>
          <a:p>
            <a:pPr marL="274320" lvl="1" indent="0">
              <a:spcAft>
                <a:spcPts val="600"/>
              </a:spcAft>
              <a:buNone/>
            </a:pPr>
            <a:endParaRPr lang="en-US" sz="2000" dirty="0"/>
          </a:p>
          <a:p>
            <a:pPr lvl="1" indent="0">
              <a:buNone/>
            </a:pPr>
            <a:endParaRPr lang="en-US" sz="2000" dirty="0"/>
          </a:p>
          <a:p>
            <a:pPr marL="752475" lvl="1" indent="-285750"/>
            <a:endParaRPr lang="en-US" sz="2000" dirty="0"/>
          </a:p>
          <a:p>
            <a:pPr marL="285750" indent="-285750">
              <a:buFont typeface="Arial" panose="020B0604020202020204" pitchFamily="34" charset="0"/>
              <a:buChar char="•"/>
            </a:pPr>
            <a:endParaRPr lang="en-US" sz="2000" dirty="0"/>
          </a:p>
          <a:p>
            <a:endParaRPr lang="en-US" sz="2000" dirty="0"/>
          </a:p>
          <a:p>
            <a:endParaRPr lang="en-US" sz="2000" dirty="0"/>
          </a:p>
        </p:txBody>
      </p:sp>
      <p:sp>
        <p:nvSpPr>
          <p:cNvPr id="5" name="Title 4">
            <a:extLst>
              <a:ext uri="{FF2B5EF4-FFF2-40B4-BE49-F238E27FC236}">
                <a16:creationId xmlns:a16="http://schemas.microsoft.com/office/drawing/2014/main" id="{B780357D-1C78-C94F-967A-72BE67CB2985}"/>
              </a:ext>
            </a:extLst>
          </p:cNvPr>
          <p:cNvSpPr>
            <a:spLocks noGrp="1"/>
          </p:cNvSpPr>
          <p:nvPr>
            <p:ph type="title"/>
          </p:nvPr>
        </p:nvSpPr>
        <p:spPr>
          <a:xfrm>
            <a:off x="609600" y="399972"/>
            <a:ext cx="11163300" cy="638433"/>
          </a:xfrm>
        </p:spPr>
        <p:txBody>
          <a:bodyPr/>
          <a:lstStyle/>
          <a:p>
            <a:pPr algn="ctr"/>
            <a:r>
              <a:rPr lang="en-US" sz="2800" dirty="0">
                <a:latin typeface="Georgia" panose="02040502050405020303" pitchFamily="18" charset="0"/>
              </a:rPr>
              <a:t>Background: Leveraging Unstructured Electronic Health Records for Large-Scale Proxy Adjustment.</a:t>
            </a:r>
          </a:p>
        </p:txBody>
      </p:sp>
    </p:spTree>
    <p:extLst>
      <p:ext uri="{BB962C8B-B14F-4D97-AF65-F5344CB8AC3E}">
        <p14:creationId xmlns:p14="http://schemas.microsoft.com/office/powerpoint/2010/main" val="24259575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FB59AB-DBB4-EE44-9D47-DADE080A6AB6}"/>
              </a:ext>
            </a:extLst>
          </p:cNvPr>
          <p:cNvSpPr>
            <a:spLocks noGrp="1"/>
          </p:cNvSpPr>
          <p:nvPr>
            <p:ph type="body" sz="quarter" idx="4294967295"/>
          </p:nvPr>
        </p:nvSpPr>
        <p:spPr>
          <a:xfrm>
            <a:off x="609600" y="6413156"/>
            <a:ext cx="5372100" cy="330543"/>
          </a:xfrm>
        </p:spPr>
        <p:txBody>
          <a:bodyPr/>
          <a:lstStyle/>
          <a:p>
            <a:endParaRPr lang="en-US"/>
          </a:p>
        </p:txBody>
      </p:sp>
      <p:sp>
        <p:nvSpPr>
          <p:cNvPr id="6" name="Title 5">
            <a:extLst>
              <a:ext uri="{FF2B5EF4-FFF2-40B4-BE49-F238E27FC236}">
                <a16:creationId xmlns:a16="http://schemas.microsoft.com/office/drawing/2014/main" id="{451E6799-D6BF-9942-AF35-BC119998CA1C}"/>
              </a:ext>
            </a:extLst>
          </p:cNvPr>
          <p:cNvSpPr>
            <a:spLocks noGrp="1"/>
          </p:cNvSpPr>
          <p:nvPr>
            <p:ph type="title"/>
          </p:nvPr>
        </p:nvSpPr>
        <p:spPr/>
        <p:txBody>
          <a:bodyPr/>
          <a:lstStyle/>
          <a:p>
            <a:r>
              <a:rPr lang="en-US" sz="3200"/>
              <a:t>Methods</a:t>
            </a:r>
          </a:p>
        </p:txBody>
      </p:sp>
      <p:pic>
        <p:nvPicPr>
          <p:cNvPr id="12" name="Picture 11" descr="A picture containing dark, kite, looking, fire&#10;&#10;Description automatically generated">
            <a:extLst>
              <a:ext uri="{FF2B5EF4-FFF2-40B4-BE49-F238E27FC236}">
                <a16:creationId xmlns:a16="http://schemas.microsoft.com/office/drawing/2014/main" id="{44922024-AC75-1F42-9ADD-CDC223688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005" t="10645" r="33771" b="-90"/>
          <a:stretch/>
        </p:blipFill>
        <p:spPr>
          <a:xfrm>
            <a:off x="-114621" y="-109883"/>
            <a:ext cx="5852813" cy="7097715"/>
          </a:xfrm>
          <a:prstGeom prst="rect">
            <a:avLst/>
          </a:prstGeom>
        </p:spPr>
      </p:pic>
    </p:spTree>
    <p:extLst>
      <p:ext uri="{BB962C8B-B14F-4D97-AF65-F5344CB8AC3E}">
        <p14:creationId xmlns:p14="http://schemas.microsoft.com/office/powerpoint/2010/main" val="701283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8AD8F7-D34E-4D40-94D6-AE93F611F9E4}"/>
              </a:ext>
            </a:extLst>
          </p:cNvPr>
          <p:cNvSpPr>
            <a:spLocks noGrp="1"/>
          </p:cNvSpPr>
          <p:nvPr>
            <p:ph type="body" sz="quarter" idx="11"/>
          </p:nvPr>
        </p:nvSpPr>
        <p:spPr>
          <a:xfrm>
            <a:off x="609598" y="1390468"/>
            <a:ext cx="11163301" cy="4724400"/>
          </a:xfrm>
        </p:spPr>
        <p:txBody>
          <a:bodyPr/>
          <a:lstStyle/>
          <a:p>
            <a:pPr marL="342900" indent="-342900">
              <a:spcAft>
                <a:spcPts val="600"/>
              </a:spcAft>
              <a:buFont typeface="Arial" panose="020B0604020202020204" pitchFamily="34" charset="0"/>
              <a:buChar char="•"/>
            </a:pPr>
            <a:r>
              <a:rPr lang="en-US" sz="2400" dirty="0">
                <a:effectLst/>
                <a:ea typeface="PMingLiU" panose="02020500000000000000" pitchFamily="18" charset="-120"/>
              </a:rPr>
              <a:t>Mass General Brigham (MGB) Research Patient Data Registry (RPDR)</a:t>
            </a:r>
          </a:p>
          <a:p>
            <a:pPr marL="809625" lvl="1" indent="-342900"/>
            <a:r>
              <a:rPr lang="en-US" sz="2200" dirty="0">
                <a:effectLst/>
                <a:ea typeface="PMingLiU" panose="02020500000000000000" pitchFamily="18" charset="-120"/>
              </a:rPr>
              <a:t>The electronic health records (EHR) of all the patients aged 65 and above identified in the Mass General Brigham (MGB) Research Patient Data Registry (RPDR) were linked to Medicare claims data</a:t>
            </a:r>
          </a:p>
          <a:p>
            <a:pPr lvl="1" indent="0">
              <a:buNone/>
            </a:pPr>
            <a:endParaRPr lang="en-US" sz="2200" dirty="0">
              <a:effectLst/>
              <a:ea typeface="PMingLiU" panose="02020500000000000000" pitchFamily="18" charset="-120"/>
            </a:endParaRPr>
          </a:p>
          <a:p>
            <a:pPr marL="809625" lvl="1" indent="-342900"/>
            <a:endParaRPr lang="en-US" sz="200" dirty="0">
              <a:latin typeface="Arial" panose="020B0604020202020204" pitchFamily="34" charset="0"/>
              <a:ea typeface="PMingLiU" panose="02020500000000000000" pitchFamily="18" charset="-120"/>
            </a:endParaRPr>
          </a:p>
          <a:p>
            <a:pPr marL="342900" indent="-342900">
              <a:spcAft>
                <a:spcPts val="600"/>
              </a:spcAft>
              <a:buFont typeface="Arial" panose="020B0604020202020204" pitchFamily="34" charset="0"/>
              <a:buChar char="•"/>
            </a:pPr>
            <a:r>
              <a:rPr lang="en-US" sz="2400" dirty="0">
                <a:effectLst/>
                <a:ea typeface="PMingLiU" panose="02020500000000000000" pitchFamily="18" charset="-120"/>
              </a:rPr>
              <a:t>Linked RPDR-Medicare claims were used to generate 3 cohort studies comparing different classes of medications (details on later slide).</a:t>
            </a:r>
          </a:p>
          <a:p>
            <a:pPr marL="809625" lvl="1" indent="-342900"/>
            <a:r>
              <a:rPr lang="en-US" sz="2200" dirty="0">
                <a:ea typeface="PMingLiU" panose="02020500000000000000" pitchFamily="18" charset="-120"/>
              </a:rPr>
              <a:t>Purpose: case studies for evaluating and testing various methods for NLP feature generation for ultra high-dimensional proxy confounder adjustment. </a:t>
            </a:r>
            <a:endParaRPr lang="en-US" sz="2200" dirty="0">
              <a:effectLst/>
              <a:ea typeface="PMingLiU" panose="02020500000000000000" pitchFamily="18" charset="-120"/>
            </a:endParaRPr>
          </a:p>
          <a:p>
            <a:pPr marL="752475" lvl="1" indent="-285750"/>
            <a:endParaRPr lang="en-US" sz="1800" dirty="0"/>
          </a:p>
          <a:p>
            <a:pPr marL="285750" indent="-285750">
              <a:buFont typeface="Arial" panose="020B0604020202020204" pitchFamily="34" charset="0"/>
              <a:buChar char="•"/>
            </a:pPr>
            <a:endParaRPr lang="en-US" sz="2000" dirty="0"/>
          </a:p>
          <a:p>
            <a:endParaRPr lang="en-US" dirty="0"/>
          </a:p>
          <a:p>
            <a:endParaRPr lang="en-US" dirty="0"/>
          </a:p>
        </p:txBody>
      </p:sp>
      <p:sp>
        <p:nvSpPr>
          <p:cNvPr id="5" name="Title 4">
            <a:extLst>
              <a:ext uri="{FF2B5EF4-FFF2-40B4-BE49-F238E27FC236}">
                <a16:creationId xmlns:a16="http://schemas.microsoft.com/office/drawing/2014/main" id="{B780357D-1C78-C94F-967A-72BE67CB2985}"/>
              </a:ext>
            </a:extLst>
          </p:cNvPr>
          <p:cNvSpPr>
            <a:spLocks noGrp="1"/>
          </p:cNvSpPr>
          <p:nvPr>
            <p:ph type="title"/>
          </p:nvPr>
        </p:nvSpPr>
        <p:spPr>
          <a:xfrm>
            <a:off x="609599" y="287356"/>
            <a:ext cx="11163300" cy="638433"/>
          </a:xfrm>
        </p:spPr>
        <p:txBody>
          <a:bodyPr/>
          <a:lstStyle/>
          <a:p>
            <a:pPr algn="ctr"/>
            <a:r>
              <a:rPr lang="en-US" sz="2800" dirty="0">
                <a:latin typeface="Georgia" panose="02040502050405020303" pitchFamily="18" charset="0"/>
              </a:rPr>
              <a:t>Methods: Data Source for Generating Cohort Studies</a:t>
            </a:r>
          </a:p>
        </p:txBody>
      </p:sp>
    </p:spTree>
    <p:extLst>
      <p:ext uri="{BB962C8B-B14F-4D97-AF65-F5344CB8AC3E}">
        <p14:creationId xmlns:p14="http://schemas.microsoft.com/office/powerpoint/2010/main" val="26655562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8AD8F7-D34E-4D40-94D6-AE93F611F9E4}"/>
              </a:ext>
            </a:extLst>
          </p:cNvPr>
          <p:cNvSpPr>
            <a:spLocks noGrp="1"/>
          </p:cNvSpPr>
          <p:nvPr>
            <p:ph type="body" sz="quarter" idx="11"/>
          </p:nvPr>
        </p:nvSpPr>
        <p:spPr>
          <a:xfrm>
            <a:off x="609598" y="1610138"/>
            <a:ext cx="11163301" cy="4504729"/>
          </a:xfrm>
        </p:spPr>
        <p:txBody>
          <a:bodyPr/>
          <a:lstStyle/>
          <a:p>
            <a:pPr marL="342900" indent="-342900">
              <a:spcAft>
                <a:spcPts val="600"/>
              </a:spcAft>
              <a:buFont typeface="Arial" panose="020B0604020202020204" pitchFamily="34" charset="0"/>
              <a:buChar char="•"/>
            </a:pPr>
            <a:r>
              <a:rPr lang="en-US" sz="2600" dirty="0">
                <a:effectLst/>
                <a:ea typeface="PMingLiU" panose="02020500000000000000" pitchFamily="18" charset="-120"/>
              </a:rPr>
              <a:t>We used ‘bag-of-words’ to generate features for the top 20,000 most prevalent terms from free-text notes.</a:t>
            </a:r>
          </a:p>
          <a:p>
            <a:pPr marL="809625" lvl="1" indent="-342900"/>
            <a:r>
              <a:rPr lang="en-US" sz="2400" dirty="0">
                <a:ea typeface="PMingLiU" panose="02020500000000000000" pitchFamily="18" charset="-120"/>
              </a:rPr>
              <a:t>Very common, simple, and flexible NLP approach</a:t>
            </a:r>
          </a:p>
          <a:p>
            <a:pPr marL="809625" lvl="1" indent="-342900"/>
            <a:r>
              <a:rPr lang="en-US" sz="2400" dirty="0">
                <a:ea typeface="PMingLiU" panose="02020500000000000000" pitchFamily="18" charset="-120"/>
              </a:rPr>
              <a:t>Measures the frequency (occurrence) of words within a document </a:t>
            </a:r>
          </a:p>
          <a:p>
            <a:pPr marL="1093788" lvl="2" indent="-342900"/>
            <a:r>
              <a:rPr lang="en-US" sz="2200" dirty="0">
                <a:effectLst/>
                <a:ea typeface="PMingLiU" panose="02020500000000000000" pitchFamily="18" charset="-120"/>
              </a:rPr>
              <a:t>Order and structure of words in the document is discarded</a:t>
            </a:r>
            <a:r>
              <a:rPr lang="en-US" sz="2200" dirty="0">
                <a:ea typeface="PMingLiU" panose="02020500000000000000" pitchFamily="18" charset="-120"/>
              </a:rPr>
              <a:t>. </a:t>
            </a:r>
          </a:p>
          <a:p>
            <a:pPr marL="1093788" lvl="2" indent="-342900"/>
            <a:r>
              <a:rPr lang="en-US" sz="2200" dirty="0">
                <a:ea typeface="PMingLiU" panose="02020500000000000000" pitchFamily="18" charset="-120"/>
              </a:rPr>
              <a:t>The model is only concerned with whether words occur in the document, not where in the document or in relation to other words</a:t>
            </a:r>
          </a:p>
          <a:p>
            <a:pPr marL="823912" lvl="3" indent="0">
              <a:spcAft>
                <a:spcPts val="600"/>
              </a:spcAft>
              <a:buNone/>
            </a:pPr>
            <a:endParaRPr lang="en-US" sz="200" dirty="0">
              <a:ea typeface="PMingLiU" panose="02020500000000000000" pitchFamily="18" charset="-120"/>
            </a:endParaRPr>
          </a:p>
          <a:p>
            <a:pPr lvl="3">
              <a:spcAft>
                <a:spcPts val="600"/>
              </a:spcAft>
            </a:pPr>
            <a:endParaRPr lang="en-US" sz="400" dirty="0">
              <a:latin typeface="Arial" panose="020B0604020202020204" pitchFamily="34" charset="0"/>
              <a:ea typeface="PMingLiU" panose="02020500000000000000" pitchFamily="18" charset="-120"/>
            </a:endParaRPr>
          </a:p>
          <a:p>
            <a:pPr marL="285750" indent="-285750">
              <a:spcAft>
                <a:spcPts val="600"/>
              </a:spcAft>
              <a:buFont typeface="Arial" panose="020B0604020202020204" pitchFamily="34" charset="0"/>
              <a:buChar char="•"/>
            </a:pPr>
            <a:r>
              <a:rPr lang="en-US" sz="2600" dirty="0">
                <a:effectLst/>
                <a:ea typeface="PMingLiU" panose="02020500000000000000" pitchFamily="18" charset="-120"/>
              </a:rPr>
              <a:t>Each word count is then a fe</a:t>
            </a:r>
            <a:r>
              <a:rPr lang="en-US" sz="2600" dirty="0">
                <a:ea typeface="PMingLiU" panose="02020500000000000000" pitchFamily="18" charset="-120"/>
              </a:rPr>
              <a:t>ature that can be used for modeling</a:t>
            </a:r>
            <a:endParaRPr lang="en-US" sz="2600" dirty="0">
              <a:effectLst/>
              <a:ea typeface="PMingLiU" panose="02020500000000000000" pitchFamily="18" charset="-120"/>
            </a:endParaRPr>
          </a:p>
          <a:p>
            <a:pPr marL="752475" lvl="1" indent="-285750"/>
            <a:endParaRPr lang="en-US" sz="1800" dirty="0"/>
          </a:p>
          <a:p>
            <a:pPr marL="285750" indent="-285750">
              <a:buFont typeface="Arial" panose="020B0604020202020204" pitchFamily="34" charset="0"/>
              <a:buChar char="•"/>
            </a:pPr>
            <a:endParaRPr lang="en-US" sz="2000" dirty="0"/>
          </a:p>
          <a:p>
            <a:endParaRPr lang="en-US" dirty="0"/>
          </a:p>
          <a:p>
            <a:endParaRPr lang="en-US" dirty="0"/>
          </a:p>
        </p:txBody>
      </p:sp>
      <p:sp>
        <p:nvSpPr>
          <p:cNvPr id="5" name="Title 4">
            <a:extLst>
              <a:ext uri="{FF2B5EF4-FFF2-40B4-BE49-F238E27FC236}">
                <a16:creationId xmlns:a16="http://schemas.microsoft.com/office/drawing/2014/main" id="{B780357D-1C78-C94F-967A-72BE67CB2985}"/>
              </a:ext>
            </a:extLst>
          </p:cNvPr>
          <p:cNvSpPr>
            <a:spLocks noGrp="1"/>
          </p:cNvSpPr>
          <p:nvPr>
            <p:ph type="title"/>
          </p:nvPr>
        </p:nvSpPr>
        <p:spPr>
          <a:xfrm>
            <a:off x="609600" y="377409"/>
            <a:ext cx="11163300" cy="638433"/>
          </a:xfrm>
        </p:spPr>
        <p:txBody>
          <a:bodyPr/>
          <a:lstStyle/>
          <a:p>
            <a:pPr algn="ctr"/>
            <a:r>
              <a:rPr lang="en-US" sz="2800" dirty="0">
                <a:latin typeface="Georgia" panose="02040502050405020303" pitchFamily="18" charset="0"/>
              </a:rPr>
              <a:t>Methods: Using NLP to Generate Structured Features. </a:t>
            </a:r>
          </a:p>
        </p:txBody>
      </p:sp>
    </p:spTree>
    <p:extLst>
      <p:ext uri="{BB962C8B-B14F-4D97-AF65-F5344CB8AC3E}">
        <p14:creationId xmlns:p14="http://schemas.microsoft.com/office/powerpoint/2010/main" val="21489280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80357D-1C78-C94F-967A-72BE67CB2985}"/>
              </a:ext>
            </a:extLst>
          </p:cNvPr>
          <p:cNvSpPr>
            <a:spLocks noGrp="1"/>
          </p:cNvSpPr>
          <p:nvPr>
            <p:ph type="title"/>
          </p:nvPr>
        </p:nvSpPr>
        <p:spPr>
          <a:xfrm>
            <a:off x="609600" y="268881"/>
            <a:ext cx="11163300" cy="638433"/>
          </a:xfrm>
        </p:spPr>
        <p:txBody>
          <a:bodyPr/>
          <a:lstStyle/>
          <a:p>
            <a:r>
              <a:rPr lang="en-US" sz="2800" dirty="0">
                <a:latin typeface="Georgia" panose="02040502050405020303" pitchFamily="18" charset="0"/>
              </a:rPr>
              <a:t>Methods: Study Cohorts </a:t>
            </a:r>
          </a:p>
        </p:txBody>
      </p:sp>
      <p:graphicFrame>
        <p:nvGraphicFramePr>
          <p:cNvPr id="8" name="Table 7">
            <a:extLst>
              <a:ext uri="{FF2B5EF4-FFF2-40B4-BE49-F238E27FC236}">
                <a16:creationId xmlns:a16="http://schemas.microsoft.com/office/drawing/2014/main" id="{FFF469DB-774B-4FD5-B200-5B05B8F4F6AF}"/>
              </a:ext>
            </a:extLst>
          </p:cNvPr>
          <p:cNvGraphicFramePr>
            <a:graphicFrameLocks noGrp="1"/>
          </p:cNvGraphicFramePr>
          <p:nvPr>
            <p:extLst>
              <p:ext uri="{D42A27DB-BD31-4B8C-83A1-F6EECF244321}">
                <p14:modId xmlns:p14="http://schemas.microsoft.com/office/powerpoint/2010/main" val="2031216404"/>
              </p:ext>
            </p:extLst>
          </p:nvPr>
        </p:nvGraphicFramePr>
        <p:xfrm>
          <a:off x="556180" y="1074821"/>
          <a:ext cx="11026219" cy="5593836"/>
        </p:xfrm>
        <a:graphic>
          <a:graphicData uri="http://schemas.openxmlformats.org/drawingml/2006/table">
            <a:tbl>
              <a:tblPr firstRow="1" firstCol="1" bandRow="1">
                <a:tableStyleId>{5C22544A-7EE6-4342-B048-85BDC9FD1C3A}</a:tableStyleId>
              </a:tblPr>
              <a:tblGrid>
                <a:gridCol w="639025">
                  <a:extLst>
                    <a:ext uri="{9D8B030D-6E8A-4147-A177-3AD203B41FA5}">
                      <a16:colId xmlns:a16="http://schemas.microsoft.com/office/drawing/2014/main" val="3586201917"/>
                    </a:ext>
                  </a:extLst>
                </a:gridCol>
                <a:gridCol w="2219278">
                  <a:extLst>
                    <a:ext uri="{9D8B030D-6E8A-4147-A177-3AD203B41FA5}">
                      <a16:colId xmlns:a16="http://schemas.microsoft.com/office/drawing/2014/main" val="3353734791"/>
                    </a:ext>
                  </a:extLst>
                </a:gridCol>
                <a:gridCol w="1347285">
                  <a:extLst>
                    <a:ext uri="{9D8B030D-6E8A-4147-A177-3AD203B41FA5}">
                      <a16:colId xmlns:a16="http://schemas.microsoft.com/office/drawing/2014/main" val="3276649323"/>
                    </a:ext>
                  </a:extLst>
                </a:gridCol>
                <a:gridCol w="1431491">
                  <a:extLst>
                    <a:ext uri="{9D8B030D-6E8A-4147-A177-3AD203B41FA5}">
                      <a16:colId xmlns:a16="http://schemas.microsoft.com/office/drawing/2014/main" val="1361700898"/>
                    </a:ext>
                  </a:extLst>
                </a:gridCol>
                <a:gridCol w="1347285">
                  <a:extLst>
                    <a:ext uri="{9D8B030D-6E8A-4147-A177-3AD203B41FA5}">
                      <a16:colId xmlns:a16="http://schemas.microsoft.com/office/drawing/2014/main" val="1507704333"/>
                    </a:ext>
                  </a:extLst>
                </a:gridCol>
                <a:gridCol w="1418105">
                  <a:extLst>
                    <a:ext uri="{9D8B030D-6E8A-4147-A177-3AD203B41FA5}">
                      <a16:colId xmlns:a16="http://schemas.microsoft.com/office/drawing/2014/main" val="2162928098"/>
                    </a:ext>
                  </a:extLst>
                </a:gridCol>
                <a:gridCol w="1276465">
                  <a:extLst>
                    <a:ext uri="{9D8B030D-6E8A-4147-A177-3AD203B41FA5}">
                      <a16:colId xmlns:a16="http://schemas.microsoft.com/office/drawing/2014/main" val="4062642648"/>
                    </a:ext>
                  </a:extLst>
                </a:gridCol>
                <a:gridCol w="1347285">
                  <a:extLst>
                    <a:ext uri="{9D8B030D-6E8A-4147-A177-3AD203B41FA5}">
                      <a16:colId xmlns:a16="http://schemas.microsoft.com/office/drawing/2014/main" val="2577651039"/>
                    </a:ext>
                  </a:extLst>
                </a:gridCol>
              </a:tblGrid>
              <a:tr h="336719">
                <a:tc gridSpan="8">
                  <a:txBody>
                    <a:bodyPr/>
                    <a:lstStyle/>
                    <a:p>
                      <a:pPr marL="0" marR="0">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Table 1. Study Cohorts</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0645973"/>
                  </a:ext>
                </a:extLst>
              </a:tr>
              <a:tr h="336719">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gridSpan="3">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Total N</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Baseline Covariates</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4123149"/>
                  </a:ext>
                </a:extLst>
              </a:tr>
              <a:tr h="694435">
                <a:tc>
                  <a:txBody>
                    <a:bodyPr/>
                    <a:lstStyle/>
                    <a:p>
                      <a:pPr marL="0" marR="0" algn="ctr">
                        <a:lnSpc>
                          <a:spcPct val="115000"/>
                        </a:lnSpc>
                        <a:spcBef>
                          <a:spcPts val="0"/>
                        </a:spcBef>
                        <a:spcAft>
                          <a:spcPts val="0"/>
                        </a:spcAft>
                      </a:pPr>
                      <a:r>
                        <a:rPr lang="en-US" sz="1800" dirty="0">
                          <a:effectLst/>
                          <a:latin typeface="Avenir Book" panose="02000503020000020003" pitchFamily="2" charset="0"/>
                          <a:cs typeface="Arial" panose="020B0604020202020204" pitchFamily="34" charset="0"/>
                        </a:rPr>
                        <a:t>No.</a:t>
                      </a:r>
                      <a:endParaRPr lang="en-US" sz="180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Avenir Book" panose="02000503020000020003" pitchFamily="2" charset="0"/>
                          <a:cs typeface="Arial" panose="020B0604020202020204" pitchFamily="34" charset="0"/>
                        </a:rPr>
                        <a:t>Description</a:t>
                      </a:r>
                      <a:endParaRPr lang="en-US" sz="180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Study Population</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Treatment (%)</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Outcome (%)</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Investigator Specified</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Avenir Book" panose="02000503020000020003" pitchFamily="2" charset="0"/>
                          <a:cs typeface="Arial" panose="020B0604020202020204" pitchFamily="34" charset="0"/>
                        </a:rPr>
                        <a:t>Claims Codes</a:t>
                      </a:r>
                      <a:endParaRPr lang="en-US" sz="180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Avenir Book" panose="02000503020000020003" pitchFamily="2" charset="0"/>
                          <a:cs typeface="Arial" panose="020B0604020202020204" pitchFamily="34" charset="0"/>
                        </a:rPr>
                        <a:t>EHR features</a:t>
                      </a:r>
                      <a:endParaRPr lang="en-US" sz="180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96670559"/>
                  </a:ext>
                </a:extLst>
              </a:tr>
              <a:tr h="1117433">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1.</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Avenir Book" panose="02000503020000020003" pitchFamily="2" charset="0"/>
                          <a:cs typeface="Arial" panose="020B0604020202020204" pitchFamily="34" charset="0"/>
                        </a:rPr>
                        <a:t>High vs low intensity statin with an outcome of major cardiac events</a:t>
                      </a:r>
                      <a:endParaRPr lang="en-US" sz="180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3,529</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1,244 (35.3)</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138 (3.9)</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39</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18,409</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20,017</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68553438"/>
                  </a:ext>
                </a:extLst>
              </a:tr>
              <a:tr h="1409865">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2.</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Oral anti-coagulants vs non-use with an outcome of stroke and major bleeding</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9,571</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5,991 (62.6)</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158 (1.7)</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39</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19,517</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20,051</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6535610"/>
                  </a:ext>
                </a:extLst>
              </a:tr>
              <a:tr h="1117433">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3.</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Avenir Book" panose="02000503020000020003" pitchFamily="2" charset="0"/>
                          <a:cs typeface="Arial" panose="020B0604020202020204" pitchFamily="34" charset="0"/>
                        </a:rPr>
                        <a:t>High vs. low dose PPI with an outcome of peptic ulcer complications</a:t>
                      </a:r>
                      <a:endParaRPr lang="en-US" sz="180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20,862</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7,108 (34.1)</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234 (1.1)</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39</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a:effectLst/>
                          <a:latin typeface="Avenir Book" panose="02000503020000020003" pitchFamily="2" charset="0"/>
                          <a:cs typeface="Arial" panose="020B0604020202020204" pitchFamily="34" charset="0"/>
                        </a:rPr>
                        <a:t>28,041</a:t>
                      </a:r>
                      <a:endParaRPr lang="en-US" sz="180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Avenir Book" panose="02000503020000020003" pitchFamily="2" charset="0"/>
                          <a:cs typeface="Arial" panose="020B0604020202020204" pitchFamily="34" charset="0"/>
                        </a:rPr>
                        <a:t> </a:t>
                      </a:r>
                    </a:p>
                    <a:p>
                      <a:pPr marL="0" marR="0" algn="ctr">
                        <a:lnSpc>
                          <a:spcPct val="115000"/>
                        </a:lnSpc>
                        <a:spcBef>
                          <a:spcPts val="0"/>
                        </a:spcBef>
                        <a:spcAft>
                          <a:spcPts val="0"/>
                        </a:spcAft>
                      </a:pPr>
                      <a:r>
                        <a:rPr lang="en-US" sz="1800" dirty="0">
                          <a:effectLst/>
                          <a:latin typeface="Avenir Book" panose="02000503020000020003" pitchFamily="2" charset="0"/>
                          <a:cs typeface="Arial" panose="020B0604020202020204" pitchFamily="34" charset="0"/>
                        </a:rPr>
                        <a:t>20,025</a:t>
                      </a:r>
                      <a:endParaRPr lang="en-US" sz="1800" dirty="0">
                        <a:effectLst/>
                        <a:latin typeface="Avenir Book" panose="02000503020000020003"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07266994"/>
                  </a:ext>
                </a:extLst>
              </a:tr>
            </a:tbl>
          </a:graphicData>
        </a:graphic>
      </p:graphicFrame>
    </p:spTree>
    <p:extLst>
      <p:ext uri="{BB962C8B-B14F-4D97-AF65-F5344CB8AC3E}">
        <p14:creationId xmlns:p14="http://schemas.microsoft.com/office/powerpoint/2010/main" val="13023859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8AD8F7-D34E-4D40-94D6-AE93F611F9E4}"/>
              </a:ext>
            </a:extLst>
          </p:cNvPr>
          <p:cNvSpPr>
            <a:spLocks noGrp="1"/>
          </p:cNvSpPr>
          <p:nvPr>
            <p:ph type="body" sz="quarter" idx="11"/>
          </p:nvPr>
        </p:nvSpPr>
        <p:spPr>
          <a:xfrm>
            <a:off x="609598" y="1828800"/>
            <a:ext cx="11163301" cy="4446708"/>
          </a:xfrm>
        </p:spPr>
        <p:txBody>
          <a:bodyPr/>
          <a:lstStyle/>
          <a:p>
            <a:pPr marL="457200" indent="-457200">
              <a:spcAft>
                <a:spcPts val="400"/>
              </a:spcAft>
              <a:buFont typeface="Arial" panose="020B0604020202020204" pitchFamily="34" charset="0"/>
              <a:buChar char="•"/>
            </a:pPr>
            <a:r>
              <a:rPr lang="en-US" sz="2600" dirty="0"/>
              <a:t>Predictive performance did not improve when modeling the outcome, but does this mean that there is no additional confounder information in EHR generated variables?</a:t>
            </a:r>
          </a:p>
          <a:p>
            <a:pPr>
              <a:spcAft>
                <a:spcPts val="400"/>
              </a:spcAft>
            </a:pPr>
            <a:endParaRPr lang="en-US" dirty="0"/>
          </a:p>
          <a:p>
            <a:pPr marL="457200" indent="-457200">
              <a:spcAft>
                <a:spcPts val="400"/>
              </a:spcAft>
              <a:buFont typeface="Arial" panose="020B0604020202020204" pitchFamily="34" charset="0"/>
              <a:buChar char="•"/>
            </a:pPr>
            <a:r>
              <a:rPr lang="en-US" sz="2600" dirty="0"/>
              <a:t>Begin by considering various methods for confounder selection</a:t>
            </a:r>
          </a:p>
          <a:p>
            <a:pPr marL="923925" lvl="1" indent="-457200">
              <a:spcAft>
                <a:spcPts val="400"/>
              </a:spcAft>
            </a:pPr>
            <a:r>
              <a:rPr lang="en-US" sz="2400" dirty="0"/>
              <a:t>Focus on lasso-based approaches </a:t>
            </a:r>
          </a:p>
          <a:p>
            <a:pPr lvl="4">
              <a:spcAft>
                <a:spcPts val="400"/>
              </a:spcAft>
            </a:pPr>
            <a:r>
              <a:rPr lang="en-US" sz="2200" dirty="0"/>
              <a:t>Regular Lasso</a:t>
            </a:r>
          </a:p>
          <a:p>
            <a:pPr lvl="4">
              <a:spcAft>
                <a:spcPts val="400"/>
              </a:spcAft>
            </a:pPr>
            <a:r>
              <a:rPr lang="en-US" sz="2200" dirty="0"/>
              <a:t>Outcome adaptive lasso</a:t>
            </a:r>
          </a:p>
          <a:p>
            <a:pPr lvl="4">
              <a:spcAft>
                <a:spcPts val="400"/>
              </a:spcAft>
            </a:pPr>
            <a:r>
              <a:rPr lang="en-US" sz="2200" dirty="0"/>
              <a:t>Collaborative controlled lasso</a:t>
            </a:r>
          </a:p>
          <a:p>
            <a:pPr lvl="4">
              <a:spcAft>
                <a:spcPts val="400"/>
              </a:spcAft>
            </a:pPr>
            <a:r>
              <a:rPr lang="en-US" sz="2200" dirty="0"/>
              <a:t>Outcome highly-adaptive lasso</a:t>
            </a:r>
          </a:p>
          <a:p>
            <a:pPr marL="752475" lvl="1" indent="-285750"/>
            <a:endParaRPr lang="en-US" sz="1800" dirty="0"/>
          </a:p>
          <a:p>
            <a:pPr marL="285750" indent="-285750">
              <a:buFont typeface="Arial" panose="020B0604020202020204" pitchFamily="34" charset="0"/>
              <a:buChar char="•"/>
            </a:pPr>
            <a:endParaRPr lang="en-US" sz="2000" dirty="0"/>
          </a:p>
          <a:p>
            <a:endParaRPr lang="en-US" dirty="0"/>
          </a:p>
          <a:p>
            <a:endParaRPr lang="en-US" dirty="0"/>
          </a:p>
        </p:txBody>
      </p:sp>
      <p:sp>
        <p:nvSpPr>
          <p:cNvPr id="5" name="Title 4">
            <a:extLst>
              <a:ext uri="{FF2B5EF4-FFF2-40B4-BE49-F238E27FC236}">
                <a16:creationId xmlns:a16="http://schemas.microsoft.com/office/drawing/2014/main" id="{B780357D-1C78-C94F-967A-72BE67CB2985}"/>
              </a:ext>
            </a:extLst>
          </p:cNvPr>
          <p:cNvSpPr>
            <a:spLocks noGrp="1"/>
          </p:cNvSpPr>
          <p:nvPr>
            <p:ph type="title"/>
          </p:nvPr>
        </p:nvSpPr>
        <p:spPr>
          <a:xfrm>
            <a:off x="609600" y="622398"/>
            <a:ext cx="11163300" cy="638433"/>
          </a:xfrm>
        </p:spPr>
        <p:txBody>
          <a:bodyPr/>
          <a:lstStyle/>
          <a:p>
            <a:pPr algn="ctr"/>
            <a:r>
              <a:rPr lang="en-US" sz="2800" dirty="0">
                <a:latin typeface="Georgia" panose="02040502050405020303" pitchFamily="18" charset="0"/>
              </a:rPr>
              <a:t>Methods: How to best identify confounder information in ultra high-dimensional real-world data? </a:t>
            </a:r>
          </a:p>
        </p:txBody>
      </p:sp>
    </p:spTree>
    <p:extLst>
      <p:ext uri="{BB962C8B-B14F-4D97-AF65-F5344CB8AC3E}">
        <p14:creationId xmlns:p14="http://schemas.microsoft.com/office/powerpoint/2010/main" val="19687120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8AD8F7-D34E-4D40-94D6-AE93F611F9E4}"/>
              </a:ext>
            </a:extLst>
          </p:cNvPr>
          <p:cNvSpPr>
            <a:spLocks noGrp="1"/>
          </p:cNvSpPr>
          <p:nvPr>
            <p:ph type="body" sz="quarter" idx="11"/>
          </p:nvPr>
        </p:nvSpPr>
        <p:spPr>
          <a:xfrm>
            <a:off x="112296" y="1353397"/>
            <a:ext cx="11660604" cy="4724400"/>
          </a:xfrm>
        </p:spPr>
        <p:txBody>
          <a:bodyPr/>
          <a:lstStyle/>
          <a:p>
            <a:pPr lvl="1"/>
            <a:r>
              <a:rPr lang="en-US" sz="2200" b="1" dirty="0"/>
              <a:t>Cannot use actual study with estimated effects to make modeling decisions</a:t>
            </a:r>
          </a:p>
          <a:p>
            <a:pPr lvl="1"/>
            <a:r>
              <a:rPr lang="en-US" sz="2200" dirty="0"/>
              <a:t>Recent papers have proposed using synthetic control studies to help assess validity of alternative causal inference models and tailor analyses to the given study </a:t>
            </a:r>
            <a:r>
              <a:rPr lang="en-US" sz="1600" dirty="0"/>
              <a:t>(Alaa &amp; Van Der </a:t>
            </a:r>
            <a:r>
              <a:rPr lang="en-US" sz="1600" dirty="0" err="1"/>
              <a:t>Scharr</a:t>
            </a:r>
            <a:r>
              <a:rPr lang="en-US" sz="1600" dirty="0"/>
              <a:t> 2019; Schuler et al. 2017; </a:t>
            </a:r>
            <a:r>
              <a:rPr lang="en-US" sz="1600" dirty="0" err="1"/>
              <a:t>Athey</a:t>
            </a:r>
            <a:r>
              <a:rPr lang="en-US" sz="1600" dirty="0"/>
              <a:t> S et al. 2019; </a:t>
            </a:r>
            <a:r>
              <a:rPr lang="en-US" sz="1600" dirty="0" err="1"/>
              <a:t>Bahamyirou</a:t>
            </a:r>
            <a:r>
              <a:rPr lang="en-US" sz="1600" dirty="0"/>
              <a:t> A., et al. 2018; </a:t>
            </a:r>
            <a:r>
              <a:rPr lang="en-US" sz="1600" dirty="0" err="1"/>
              <a:t>Schuemie</a:t>
            </a:r>
            <a:r>
              <a:rPr lang="en-US" sz="1600" dirty="0"/>
              <a:t> MJ, et al. 2018; Petersen et al. 2012)</a:t>
            </a:r>
          </a:p>
          <a:p>
            <a:pPr lvl="2"/>
            <a:r>
              <a:rPr lang="en-US" sz="2000" dirty="0"/>
              <a:t>Provides an objective assessment of validity and model selection.</a:t>
            </a:r>
          </a:p>
          <a:p>
            <a:pPr lvl="2"/>
            <a:r>
              <a:rPr lang="en-US" sz="2000" dirty="0"/>
              <a:t>A common theme is that they use a variation of ‘</a:t>
            </a:r>
            <a:r>
              <a:rPr lang="en-US" sz="2000" dirty="0" err="1"/>
              <a:t>plasmode</a:t>
            </a:r>
            <a:r>
              <a:rPr lang="en-US" sz="2000" dirty="0"/>
              <a:t> simulation’ (Franklin et al. 2014).</a:t>
            </a:r>
          </a:p>
          <a:p>
            <a:pPr marL="752475" lvl="1" indent="-285750"/>
            <a:endParaRPr lang="en-US" sz="1800" dirty="0"/>
          </a:p>
          <a:p>
            <a:pPr marL="285750" indent="-285750">
              <a:buFont typeface="Arial" panose="020B0604020202020204" pitchFamily="34" charset="0"/>
              <a:buChar char="•"/>
            </a:pPr>
            <a:endParaRPr lang="en-US" sz="2000" dirty="0"/>
          </a:p>
          <a:p>
            <a:endParaRPr lang="en-US" dirty="0"/>
          </a:p>
          <a:p>
            <a:endParaRPr lang="en-US" dirty="0"/>
          </a:p>
        </p:txBody>
      </p:sp>
      <p:sp>
        <p:nvSpPr>
          <p:cNvPr id="5" name="Title 4">
            <a:extLst>
              <a:ext uri="{FF2B5EF4-FFF2-40B4-BE49-F238E27FC236}">
                <a16:creationId xmlns:a16="http://schemas.microsoft.com/office/drawing/2014/main" id="{B780357D-1C78-C94F-967A-72BE67CB2985}"/>
              </a:ext>
            </a:extLst>
          </p:cNvPr>
          <p:cNvSpPr>
            <a:spLocks noGrp="1"/>
          </p:cNvSpPr>
          <p:nvPr>
            <p:ph type="title"/>
          </p:nvPr>
        </p:nvSpPr>
        <p:spPr>
          <a:xfrm>
            <a:off x="536713" y="474114"/>
            <a:ext cx="10634869" cy="638433"/>
          </a:xfrm>
        </p:spPr>
        <p:txBody>
          <a:bodyPr/>
          <a:lstStyle/>
          <a:p>
            <a:pPr algn="ctr"/>
            <a:r>
              <a:rPr lang="en-US" sz="2800" dirty="0">
                <a:latin typeface="Georgia" panose="02040502050405020303" pitchFamily="18" charset="0"/>
              </a:rPr>
              <a:t>Methods: How to make objective decisions on which modeling approach is best? </a:t>
            </a:r>
          </a:p>
        </p:txBody>
      </p:sp>
      <p:graphicFrame>
        <p:nvGraphicFramePr>
          <p:cNvPr id="6" name="Table 3">
            <a:extLst>
              <a:ext uri="{FF2B5EF4-FFF2-40B4-BE49-F238E27FC236}">
                <a16:creationId xmlns:a16="http://schemas.microsoft.com/office/drawing/2014/main" id="{DF5F890B-1C3B-4247-BBED-9CDA32681232}"/>
              </a:ext>
            </a:extLst>
          </p:cNvPr>
          <p:cNvGraphicFramePr>
            <a:graphicFrameLocks noGrp="1"/>
          </p:cNvGraphicFramePr>
          <p:nvPr/>
        </p:nvGraphicFramePr>
        <p:xfrm>
          <a:off x="1185150" y="3725568"/>
          <a:ext cx="9337040" cy="2560320"/>
        </p:xfrm>
        <a:graphic>
          <a:graphicData uri="http://schemas.openxmlformats.org/drawingml/2006/table">
            <a:tbl>
              <a:tblPr firstRow="1" bandRow="1">
                <a:tableStyleId>{68D230F3-CF80-4859-8CE7-A43EE81993B5}</a:tableStyleId>
              </a:tblPr>
              <a:tblGrid>
                <a:gridCol w="9337040">
                  <a:extLst>
                    <a:ext uri="{9D8B030D-6E8A-4147-A177-3AD203B41FA5}">
                      <a16:colId xmlns:a16="http://schemas.microsoft.com/office/drawing/2014/main" val="41034553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Variation of the parametric bootstrap where we bootstrap from the original study population, but simulate some aspects of the data structure while leaving other features of the data unchanged.</a:t>
                      </a:r>
                    </a:p>
                  </a:txBody>
                  <a:tcPr/>
                </a:tc>
                <a:extLst>
                  <a:ext uri="{0D108BD9-81ED-4DB2-BD59-A6C34878D82A}">
                    <a16:rowId xmlns:a16="http://schemas.microsoft.com/office/drawing/2014/main" val="32014461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Typically, we set the outcome data aside (outcome blind data), then simulate the outcome while leaving baseline covariates and treatment status unchanged.</a:t>
                      </a:r>
                    </a:p>
                  </a:txBody>
                  <a:tcPr/>
                </a:tc>
                <a:extLst>
                  <a:ext uri="{0D108BD9-81ED-4DB2-BD59-A6C34878D82A}">
                    <a16:rowId xmlns:a16="http://schemas.microsoft.com/office/drawing/2014/main" val="31599975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Try to generate synthetic control outcomes (and treatment) that mimic as closely as possible the observed confounding structure in the study cohort. </a:t>
                      </a:r>
                    </a:p>
                  </a:txBody>
                  <a:tcPr/>
                </a:tc>
                <a:extLst>
                  <a:ext uri="{0D108BD9-81ED-4DB2-BD59-A6C34878D82A}">
                    <a16:rowId xmlns:a16="http://schemas.microsoft.com/office/drawing/2014/main" val="15081900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Will be inexact, but close approximations can be useful for testing robustness and validity of causal inference methods for the study at hand.</a:t>
                      </a:r>
                      <a:endParaRPr lang="en-US" b="0" dirty="0"/>
                    </a:p>
                  </a:txBody>
                  <a:tcPr/>
                </a:tc>
                <a:extLst>
                  <a:ext uri="{0D108BD9-81ED-4DB2-BD59-A6C34878D82A}">
                    <a16:rowId xmlns:a16="http://schemas.microsoft.com/office/drawing/2014/main" val="3255931551"/>
                  </a:ext>
                </a:extLst>
              </a:tr>
            </a:tbl>
          </a:graphicData>
        </a:graphic>
      </p:graphicFrame>
    </p:spTree>
    <p:extLst>
      <p:ext uri="{BB962C8B-B14F-4D97-AF65-F5344CB8AC3E}">
        <p14:creationId xmlns:p14="http://schemas.microsoft.com/office/powerpoint/2010/main" val="31801266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7">
            <a:extLst>
              <a:ext uri="{FF2B5EF4-FFF2-40B4-BE49-F238E27FC236}">
                <a16:creationId xmlns:a16="http://schemas.microsoft.com/office/drawing/2014/main" id="{6D057930-6672-4A1A-81D4-0ADBB844C8C2}"/>
              </a:ext>
            </a:extLst>
          </p:cNvPr>
          <p:cNvGraphicFramePr>
            <a:graphicFrameLocks noGrp="1"/>
          </p:cNvGraphicFramePr>
          <p:nvPr>
            <p:extLst>
              <p:ext uri="{D42A27DB-BD31-4B8C-83A1-F6EECF244321}">
                <p14:modId xmlns:p14="http://schemas.microsoft.com/office/powerpoint/2010/main" val="2235269672"/>
              </p:ext>
            </p:extLst>
          </p:nvPr>
        </p:nvGraphicFramePr>
        <p:xfrm>
          <a:off x="171450" y="124223"/>
          <a:ext cx="11715750" cy="6593840"/>
        </p:xfrm>
        <a:graphic>
          <a:graphicData uri="http://schemas.openxmlformats.org/drawingml/2006/table">
            <a:tbl>
              <a:tblPr firstRow="1" bandRow="1">
                <a:tableStyleId>{5C22544A-7EE6-4342-B048-85BDC9FD1C3A}</a:tableStyleId>
              </a:tblPr>
              <a:tblGrid>
                <a:gridCol w="3269334">
                  <a:extLst>
                    <a:ext uri="{9D8B030D-6E8A-4147-A177-3AD203B41FA5}">
                      <a16:colId xmlns:a16="http://schemas.microsoft.com/office/drawing/2014/main" val="3634847735"/>
                    </a:ext>
                  </a:extLst>
                </a:gridCol>
                <a:gridCol w="8446416">
                  <a:extLst>
                    <a:ext uri="{9D8B030D-6E8A-4147-A177-3AD203B41FA5}">
                      <a16:colId xmlns:a16="http://schemas.microsoft.com/office/drawing/2014/main" val="2870232348"/>
                    </a:ext>
                  </a:extLst>
                </a:gridCol>
              </a:tblGrid>
              <a:tr h="370840">
                <a:tc gridSpan="2">
                  <a:txBody>
                    <a:bodyPr/>
                    <a:lstStyle/>
                    <a:p>
                      <a:pPr algn="ctr"/>
                      <a:r>
                        <a:rPr lang="en-US" dirty="0">
                          <a:latin typeface="Avenir Book" panose="02000503020000020003" pitchFamily="2" charset="0"/>
                        </a:rPr>
                        <a:t>Confounder Selection &amp; Propensity Score Models</a:t>
                      </a:r>
                    </a:p>
                  </a:txBody>
                  <a:tcPr/>
                </a:tc>
                <a:tc hMerge="1">
                  <a:txBody>
                    <a:bodyPr/>
                    <a:lstStyle/>
                    <a:p>
                      <a:pPr algn="ctr"/>
                      <a:endParaRPr lang="en-US" dirty="0"/>
                    </a:p>
                  </a:txBody>
                  <a:tcPr/>
                </a:tc>
                <a:extLst>
                  <a:ext uri="{0D108BD9-81ED-4DB2-BD59-A6C34878D82A}">
                    <a16:rowId xmlns:a16="http://schemas.microsoft.com/office/drawing/2014/main" val="4089633686"/>
                  </a:ext>
                </a:extLst>
              </a:tr>
              <a:tr h="370840">
                <a:tc>
                  <a:txBody>
                    <a:bodyPr/>
                    <a:lstStyle/>
                    <a:p>
                      <a:pPr algn="ctr"/>
                      <a:r>
                        <a:rPr lang="en-US">
                          <a:latin typeface="Avenir Book" panose="02000503020000020003" pitchFamily="2" charset="0"/>
                        </a:rPr>
                        <a:t>Lasso PS Models</a:t>
                      </a:r>
                    </a:p>
                  </a:txBody>
                  <a:tcPr/>
                </a:tc>
                <a:tc>
                  <a:txBody>
                    <a:bodyPr/>
                    <a:lstStyle/>
                    <a:p>
                      <a:pPr algn="ctr"/>
                      <a:r>
                        <a:rPr lang="en-US" dirty="0">
                          <a:latin typeface="Avenir Book" panose="02000503020000020003" pitchFamily="2" charset="0"/>
                        </a:rPr>
                        <a:t>Description</a:t>
                      </a:r>
                    </a:p>
                  </a:txBody>
                  <a:tcPr/>
                </a:tc>
                <a:extLst>
                  <a:ext uri="{0D108BD9-81ED-4DB2-BD59-A6C34878D82A}">
                    <a16:rowId xmlns:a16="http://schemas.microsoft.com/office/drawing/2014/main" val="1344752641"/>
                  </a:ext>
                </a:extLst>
              </a:tr>
              <a:tr h="370840">
                <a:tc>
                  <a:txBody>
                    <a:bodyPr/>
                    <a:lstStyle/>
                    <a:p>
                      <a:r>
                        <a:rPr lang="en-US">
                          <a:latin typeface="Avenir Book" panose="02000503020000020003" pitchFamily="2" charset="0"/>
                        </a:rPr>
                        <a:t>Standard Lasso</a:t>
                      </a:r>
                    </a:p>
                  </a:txBody>
                  <a:tcPr/>
                </a:tc>
                <a:tc>
                  <a:txBody>
                    <a:bodyPr/>
                    <a:lstStyle/>
                    <a:p>
                      <a:r>
                        <a:rPr lang="en-US">
                          <a:latin typeface="Avenir Book" panose="02000503020000020003" pitchFamily="2" charset="0"/>
                        </a:rPr>
                        <a:t>Lasso modeling treatment assignment with penalty factor (lambda) that optimizes CV treatment prediction</a:t>
                      </a:r>
                    </a:p>
                  </a:txBody>
                  <a:tcPr/>
                </a:tc>
                <a:extLst>
                  <a:ext uri="{0D108BD9-81ED-4DB2-BD59-A6C34878D82A}">
                    <a16:rowId xmlns:a16="http://schemas.microsoft.com/office/drawing/2014/main" val="3861711809"/>
                  </a:ext>
                </a:extLst>
              </a:tr>
              <a:tr h="370840">
                <a:tc>
                  <a:txBody>
                    <a:bodyPr/>
                    <a:lstStyle/>
                    <a:p>
                      <a:r>
                        <a:rPr lang="en-US">
                          <a:latin typeface="Avenir Book" panose="02000503020000020003" pitchFamily="2" charset="0"/>
                        </a:rPr>
                        <a:t>CTMLE Lasso w/ predictions</a:t>
                      </a:r>
                    </a:p>
                  </a:txBody>
                  <a:tcPr/>
                </a:tc>
                <a:tc>
                  <a:txBody>
                    <a:bodyPr/>
                    <a:lstStyle/>
                    <a:p>
                      <a:r>
                        <a:rPr lang="en-US" dirty="0">
                          <a:latin typeface="Avenir Book" panose="02000503020000020003" pitchFamily="2" charset="0"/>
                        </a:rPr>
                        <a:t>Collaborative controlled lasso—Lasso modeling treatment assignment but uses </a:t>
                      </a:r>
                      <a:r>
                        <a:rPr lang="en-US" dirty="0" err="1">
                          <a:latin typeface="Avenir Book" panose="02000503020000020003" pitchFamily="2" charset="0"/>
                        </a:rPr>
                        <a:t>ctmle</a:t>
                      </a:r>
                      <a:r>
                        <a:rPr lang="en-US" dirty="0">
                          <a:latin typeface="Avenir Book" panose="02000503020000020003" pitchFamily="2" charset="0"/>
                        </a:rPr>
                        <a:t> to choose penalty factor. We include initial predictions for the counterfactual outcomes using an outcome lasso model. </a:t>
                      </a:r>
                    </a:p>
                  </a:txBody>
                  <a:tcPr/>
                </a:tc>
                <a:extLst>
                  <a:ext uri="{0D108BD9-81ED-4DB2-BD59-A6C34878D82A}">
                    <a16:rowId xmlns:a16="http://schemas.microsoft.com/office/drawing/2014/main" val="2978036646"/>
                  </a:ext>
                </a:extLst>
              </a:tr>
              <a:tr h="370840">
                <a:tc>
                  <a:txBody>
                    <a:bodyPr/>
                    <a:lstStyle/>
                    <a:p>
                      <a:r>
                        <a:rPr lang="en-US">
                          <a:latin typeface="Avenir Book" panose="02000503020000020003" pitchFamily="2" charset="0"/>
                        </a:rPr>
                        <a:t>CTMLE Lasso w/ no predictions</a:t>
                      </a:r>
                    </a:p>
                  </a:txBody>
                  <a:tcPr/>
                </a:tc>
                <a:tc>
                  <a:txBody>
                    <a:bodyPr/>
                    <a:lstStyle/>
                    <a:p>
                      <a:r>
                        <a:rPr lang="en-US">
                          <a:latin typeface="Avenir Book" panose="02000503020000020003" pitchFamily="2" charset="0"/>
                        </a:rPr>
                        <a:t>Collaborative controlled lasso—Lasso modeling treatment assignment but uses </a:t>
                      </a:r>
                      <a:r>
                        <a:rPr lang="en-US" err="1">
                          <a:latin typeface="Avenir Book" panose="02000503020000020003" pitchFamily="2" charset="0"/>
                        </a:rPr>
                        <a:t>ctmle</a:t>
                      </a:r>
                      <a:r>
                        <a:rPr lang="en-US">
                          <a:latin typeface="Avenir Book" panose="02000503020000020003" pitchFamily="2" charset="0"/>
                        </a:rPr>
                        <a:t> to choose penalty factor. We did not include initial predictions for the counterfactual outcomes (only included treatment in the initial outcome model). </a:t>
                      </a:r>
                    </a:p>
                  </a:txBody>
                  <a:tcPr/>
                </a:tc>
                <a:extLst>
                  <a:ext uri="{0D108BD9-81ED-4DB2-BD59-A6C34878D82A}">
                    <a16:rowId xmlns:a16="http://schemas.microsoft.com/office/drawing/2014/main" val="924092441"/>
                  </a:ext>
                </a:extLst>
              </a:tr>
              <a:tr h="370840">
                <a:tc>
                  <a:txBody>
                    <a:bodyPr/>
                    <a:lstStyle/>
                    <a:p>
                      <a:r>
                        <a:rPr lang="en-US">
                          <a:latin typeface="Avenir Book" panose="02000503020000020003" pitchFamily="2" charset="0"/>
                        </a:rPr>
                        <a:t>Outcome Adaptive Lasso (OAL)</a:t>
                      </a:r>
                    </a:p>
                  </a:txBody>
                  <a:tcPr/>
                </a:tc>
                <a:tc>
                  <a:txBody>
                    <a:bodyPr/>
                    <a:lstStyle/>
                    <a:p>
                      <a:r>
                        <a:rPr lang="en-US" dirty="0">
                          <a:latin typeface="Avenir Book" panose="02000503020000020003" pitchFamily="2" charset="0"/>
                        </a:rPr>
                        <a:t>adaptive lasso modeling treatment assignment with a penalty factor set by user. We assigned a penalty of 0 for all variables selected by the outcome lasso and a penalty of 1 for all other variables (i.e., we forced variables selected by outcome lasso into the lasso model for treatment). </a:t>
                      </a:r>
                    </a:p>
                  </a:txBody>
                  <a:tcPr/>
                </a:tc>
                <a:extLst>
                  <a:ext uri="{0D108BD9-81ED-4DB2-BD59-A6C34878D82A}">
                    <a16:rowId xmlns:a16="http://schemas.microsoft.com/office/drawing/2014/main" val="1012968265"/>
                  </a:ext>
                </a:extLst>
              </a:tr>
              <a:tr h="370840">
                <a:tc>
                  <a:txBody>
                    <a:bodyPr/>
                    <a:lstStyle/>
                    <a:p>
                      <a:r>
                        <a:rPr lang="en-US">
                          <a:latin typeface="Avenir Book" panose="02000503020000020003" pitchFamily="2" charset="0"/>
                        </a:rPr>
                        <a:t>CTMLE OAL w/ predictions</a:t>
                      </a:r>
                    </a:p>
                  </a:txBody>
                  <a:tcPr/>
                </a:tc>
                <a:tc>
                  <a:txBody>
                    <a:bodyPr/>
                    <a:lstStyle/>
                    <a:p>
                      <a:r>
                        <a:rPr lang="en-US">
                          <a:latin typeface="Avenir Book" panose="02000503020000020003" pitchFamily="2" charset="0"/>
                        </a:rPr>
                        <a:t>Collaborative controlled outcome adaptive lasso with initial predictions for the counterfactual outcomes</a:t>
                      </a:r>
                    </a:p>
                  </a:txBody>
                  <a:tcPr/>
                </a:tc>
                <a:extLst>
                  <a:ext uri="{0D108BD9-81ED-4DB2-BD59-A6C34878D82A}">
                    <a16:rowId xmlns:a16="http://schemas.microsoft.com/office/drawing/2014/main" val="20632690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venir Book" panose="02000503020000020003" pitchFamily="2" charset="0"/>
                        </a:rPr>
                        <a:t>CTMLE OAL w/ no predictions</a:t>
                      </a:r>
                    </a:p>
                    <a:p>
                      <a:endParaRPr lang="en-US" b="1">
                        <a:latin typeface="Avenir Book" panose="02000503020000020003" pitchFamily="2" charset="0"/>
                      </a:endParaRPr>
                    </a:p>
                  </a:txBody>
                  <a:tcPr/>
                </a:tc>
                <a:tc>
                  <a:txBody>
                    <a:bodyPr/>
                    <a:lstStyle/>
                    <a:p>
                      <a:r>
                        <a:rPr lang="en-US">
                          <a:latin typeface="Avenir Book" panose="02000503020000020003" pitchFamily="2" charset="0"/>
                        </a:rPr>
                        <a:t>Collaborative controlled outcome adaptive lasso with no initial predictions for the counterfactual outcomes (initial outcome model includes only treatment)</a:t>
                      </a:r>
                    </a:p>
                  </a:txBody>
                  <a:tcPr/>
                </a:tc>
                <a:extLst>
                  <a:ext uri="{0D108BD9-81ED-4DB2-BD59-A6C34878D82A}">
                    <a16:rowId xmlns:a16="http://schemas.microsoft.com/office/drawing/2014/main" val="3112262341"/>
                  </a:ext>
                </a:extLst>
              </a:tr>
              <a:tr h="370840">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latin typeface="Avenir Book" panose="02000503020000020003" pitchFamily="2" charset="0"/>
                          <a:cs typeface="Arial" panose="020B0604020202020204" pitchFamily="34" charset="0"/>
                        </a:rPr>
                        <a:t>For each PS model, we estimated the treatment effect using Targeted Maximum Likelihood Estimation (TMLE) that included initial predictions from an outcome lasso model and PS weighting</a:t>
                      </a:r>
                    </a:p>
                  </a:txBody>
                  <a:tcPr/>
                </a:tc>
                <a:tc hMerge="1">
                  <a:txBody>
                    <a:bodyPr/>
                    <a:lstStyle/>
                    <a:p>
                      <a:endParaRPr lang="en-US"/>
                    </a:p>
                  </a:txBody>
                  <a:tcPr/>
                </a:tc>
                <a:extLst>
                  <a:ext uri="{0D108BD9-81ED-4DB2-BD59-A6C34878D82A}">
                    <a16:rowId xmlns:a16="http://schemas.microsoft.com/office/drawing/2014/main" val="1812947665"/>
                  </a:ext>
                </a:extLst>
              </a:tr>
            </a:tbl>
          </a:graphicData>
        </a:graphic>
      </p:graphicFrame>
    </p:spTree>
    <p:extLst>
      <p:ext uri="{BB962C8B-B14F-4D97-AF65-F5344CB8AC3E}">
        <p14:creationId xmlns:p14="http://schemas.microsoft.com/office/powerpoint/2010/main" val="30779701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FB59AB-DBB4-EE44-9D47-DADE080A6AB6}"/>
              </a:ext>
            </a:extLst>
          </p:cNvPr>
          <p:cNvSpPr>
            <a:spLocks noGrp="1"/>
          </p:cNvSpPr>
          <p:nvPr>
            <p:ph type="body" sz="quarter" idx="4294967295"/>
          </p:nvPr>
        </p:nvSpPr>
        <p:spPr>
          <a:xfrm>
            <a:off x="609600" y="6413156"/>
            <a:ext cx="5372100" cy="330543"/>
          </a:xfrm>
        </p:spPr>
        <p:txBody>
          <a:bodyPr/>
          <a:lstStyle/>
          <a:p>
            <a:endParaRPr lang="en-US" dirty="0"/>
          </a:p>
        </p:txBody>
      </p:sp>
      <p:sp>
        <p:nvSpPr>
          <p:cNvPr id="6" name="Title 5">
            <a:extLst>
              <a:ext uri="{FF2B5EF4-FFF2-40B4-BE49-F238E27FC236}">
                <a16:creationId xmlns:a16="http://schemas.microsoft.com/office/drawing/2014/main" id="{451E6799-D6BF-9942-AF35-BC119998CA1C}"/>
              </a:ext>
            </a:extLst>
          </p:cNvPr>
          <p:cNvSpPr>
            <a:spLocks noGrp="1"/>
          </p:cNvSpPr>
          <p:nvPr>
            <p:ph type="title"/>
          </p:nvPr>
        </p:nvSpPr>
        <p:spPr/>
        <p:txBody>
          <a:bodyPr/>
          <a:lstStyle/>
          <a:p>
            <a:r>
              <a:rPr lang="en-US" sz="3200" dirty="0"/>
              <a:t>Simulation Results</a:t>
            </a:r>
          </a:p>
        </p:txBody>
      </p:sp>
      <p:pic>
        <p:nvPicPr>
          <p:cNvPr id="12" name="Picture 11" descr="A picture containing dark, kite, looking, fire&#10;&#10;Description automatically generated">
            <a:extLst>
              <a:ext uri="{FF2B5EF4-FFF2-40B4-BE49-F238E27FC236}">
                <a16:creationId xmlns:a16="http://schemas.microsoft.com/office/drawing/2014/main" id="{44922024-AC75-1F42-9ADD-CDC223688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005" t="10645" r="33771" b="-90"/>
          <a:stretch/>
        </p:blipFill>
        <p:spPr>
          <a:xfrm>
            <a:off x="-114621" y="-109883"/>
            <a:ext cx="5852813" cy="7097715"/>
          </a:xfrm>
          <a:prstGeom prst="rect">
            <a:avLst/>
          </a:prstGeom>
        </p:spPr>
      </p:pic>
    </p:spTree>
    <p:extLst>
      <p:ext uri="{BB962C8B-B14F-4D97-AF65-F5344CB8AC3E}">
        <p14:creationId xmlns:p14="http://schemas.microsoft.com/office/powerpoint/2010/main" val="290289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90163-3B0C-4FA2-A1BC-8BC058A03967}"/>
              </a:ext>
            </a:extLst>
          </p:cNvPr>
          <p:cNvSpPr>
            <a:spLocks noGrp="1"/>
          </p:cNvSpPr>
          <p:nvPr>
            <p:ph idx="1"/>
          </p:nvPr>
        </p:nvSpPr>
        <p:spPr>
          <a:xfrm>
            <a:off x="609600" y="1474572"/>
            <a:ext cx="11163300" cy="4889158"/>
          </a:xfrm>
        </p:spPr>
        <p:txBody>
          <a:bodyPr vert="horz" lIns="91440" tIns="45720" rIns="91440" bIns="45720" rtlCol="0" anchor="t">
            <a:noAutofit/>
          </a:bodyPr>
          <a:lstStyle/>
          <a:p>
            <a:pPr marL="0" indent="0">
              <a:buNone/>
            </a:pPr>
            <a:r>
              <a:rPr lang="en-US" sz="2000" dirty="0"/>
              <a:t>Goal: To guide the Sentinel Network on </a:t>
            </a:r>
            <a:r>
              <a:rPr lang="en-US" sz="2000" b="1" dirty="0"/>
              <a:t>how best to incorporate information derived from unstructured data into a Common Data Model (CDM) framework. </a:t>
            </a:r>
            <a:endParaRPr lang="en-US" sz="2000" b="1" dirty="0">
              <a:cs typeface="Calibri"/>
            </a:endParaRPr>
          </a:p>
          <a:p>
            <a:pPr marL="0" indent="0">
              <a:buNone/>
            </a:pPr>
            <a:endParaRPr lang="en-US" sz="2000" dirty="0"/>
          </a:p>
          <a:p>
            <a:pPr marL="0" indent="0">
              <a:buNone/>
            </a:pPr>
            <a:r>
              <a:rPr lang="en-US" sz="2000" dirty="0"/>
              <a:t>Objectives:</a:t>
            </a:r>
          </a:p>
          <a:p>
            <a:pPr marL="514350" indent="-514350">
              <a:buAutoNum type="arabicParenR"/>
            </a:pPr>
            <a:r>
              <a:rPr lang="en-US" sz="2000" i="1" dirty="0"/>
              <a:t>What information is important? –</a:t>
            </a:r>
            <a:r>
              <a:rPr lang="en-US" sz="2000" dirty="0"/>
              <a:t> Identify the priority elements that should be derived from unstructured data</a:t>
            </a:r>
            <a:br>
              <a:rPr lang="en-US" sz="2000" dirty="0"/>
            </a:br>
            <a:r>
              <a:rPr lang="en-US" sz="2000" dirty="0"/>
              <a:t> </a:t>
            </a:r>
          </a:p>
          <a:p>
            <a:pPr marL="514350" indent="-514350">
              <a:buAutoNum type="arabicParenR"/>
            </a:pPr>
            <a:r>
              <a:rPr lang="en-US" sz="2000" i="1" dirty="0"/>
              <a:t>What NLP tools are in use &amp; how are they used?; What information is available within a note? –</a:t>
            </a:r>
            <a:r>
              <a:rPr lang="en-US" sz="2000" dirty="0"/>
              <a:t> Assess the overall availability of the priority elements within the Sentinel ecosystem</a:t>
            </a:r>
            <a:br>
              <a:rPr lang="en-US" sz="2000" dirty="0"/>
            </a:br>
            <a:endParaRPr lang="en-US" sz="2000" dirty="0"/>
          </a:p>
          <a:p>
            <a:pPr marL="514350" indent="-514350">
              <a:buAutoNum type="arabicParenR"/>
            </a:pPr>
            <a:r>
              <a:rPr lang="en-US" sz="2000" i="1" dirty="0"/>
              <a:t>How to best represent information derived from unstructured text? – </a:t>
            </a:r>
            <a:r>
              <a:rPr lang="en-US" sz="2000" dirty="0"/>
              <a:t>Recommend how those priority elements should be represented in the Sentinel Common Data Model  </a:t>
            </a:r>
          </a:p>
          <a:p>
            <a:pPr marL="0" indent="0">
              <a:buNone/>
            </a:pPr>
            <a:endParaRPr lang="en-US" sz="2000" dirty="0"/>
          </a:p>
          <a:p>
            <a:pPr marL="0" indent="0">
              <a:buNone/>
            </a:pPr>
            <a:r>
              <a:rPr lang="en-US" sz="2000" dirty="0"/>
              <a:t>Project completion date: </a:t>
            </a:r>
            <a:r>
              <a:rPr lang="en-US" sz="2000" b="1" dirty="0"/>
              <a:t>May 31, 2022 </a:t>
            </a:r>
            <a:r>
              <a:rPr lang="en-US" sz="2000" dirty="0"/>
              <a:t>(to be extended)</a:t>
            </a:r>
            <a:endParaRPr lang="en-US" sz="2000" b="1" dirty="0"/>
          </a:p>
        </p:txBody>
      </p:sp>
      <p:sp>
        <p:nvSpPr>
          <p:cNvPr id="5" name="Title 1">
            <a:extLst>
              <a:ext uri="{FF2B5EF4-FFF2-40B4-BE49-F238E27FC236}">
                <a16:creationId xmlns:a16="http://schemas.microsoft.com/office/drawing/2014/main" id="{DD3E5C12-476F-3246-ACF7-5EE2266DC852}"/>
              </a:ext>
            </a:extLst>
          </p:cNvPr>
          <p:cNvSpPr>
            <a:spLocks noGrp="1"/>
          </p:cNvSpPr>
          <p:nvPr>
            <p:ph type="title"/>
          </p:nvPr>
        </p:nvSpPr>
        <p:spPr>
          <a:xfrm>
            <a:off x="609600" y="494270"/>
            <a:ext cx="11163300" cy="638433"/>
          </a:xfrm>
        </p:spPr>
        <p:txBody>
          <a:bodyPr/>
          <a:lstStyle/>
          <a:p>
            <a:pPr algn="ctr"/>
            <a:r>
              <a:rPr lang="en-US" sz="2800" dirty="0">
                <a:latin typeface="Georgia" panose="02040502050405020303" pitchFamily="18" charset="0"/>
              </a:rPr>
              <a:t>Incorporating Unstructured Data </a:t>
            </a:r>
            <a:br>
              <a:rPr lang="en-US" sz="2800" dirty="0">
                <a:latin typeface="Georgia" panose="02040502050405020303" pitchFamily="18" charset="0"/>
              </a:rPr>
            </a:br>
            <a:r>
              <a:rPr lang="en-US" sz="2800" dirty="0">
                <a:latin typeface="Georgia" panose="02040502050405020303" pitchFamily="18" charset="0"/>
              </a:rPr>
              <a:t>into a Common Data Model</a:t>
            </a:r>
          </a:p>
        </p:txBody>
      </p:sp>
    </p:spTree>
    <p:extLst>
      <p:ext uri="{BB962C8B-B14F-4D97-AF65-F5344CB8AC3E}">
        <p14:creationId xmlns:p14="http://schemas.microsoft.com/office/powerpoint/2010/main" val="28247519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4B240-5CBA-4E9E-87B0-1ACEE70DCA98}"/>
              </a:ext>
            </a:extLst>
          </p:cNvPr>
          <p:cNvSpPr>
            <a:spLocks noGrp="1"/>
          </p:cNvSpPr>
          <p:nvPr>
            <p:ph type="title"/>
          </p:nvPr>
        </p:nvSpPr>
        <p:spPr>
          <a:xfrm>
            <a:off x="274320" y="2505670"/>
            <a:ext cx="11612880" cy="923330"/>
          </a:xfrm>
        </p:spPr>
        <p:txBody>
          <a:bodyPr/>
          <a:lstStyle/>
          <a:p>
            <a:pPr algn="ctr"/>
            <a:r>
              <a:rPr lang="en-US" dirty="0">
                <a:latin typeface="Georgia" panose="02040502050405020303" pitchFamily="18" charset="0"/>
              </a:rPr>
              <a:t>Selected Simulation Results for Prediction</a:t>
            </a:r>
          </a:p>
        </p:txBody>
      </p:sp>
    </p:spTree>
    <p:extLst>
      <p:ext uri="{BB962C8B-B14F-4D97-AF65-F5344CB8AC3E}">
        <p14:creationId xmlns:p14="http://schemas.microsoft.com/office/powerpoint/2010/main" val="39545250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scatter chart&#10;&#10;Description automatically generated">
            <a:extLst>
              <a:ext uri="{FF2B5EF4-FFF2-40B4-BE49-F238E27FC236}">
                <a16:creationId xmlns:a16="http://schemas.microsoft.com/office/drawing/2014/main" id="{7A780D91-4846-4B06-AD6E-1ABD04DED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43" y="137160"/>
            <a:ext cx="10838732" cy="6720840"/>
          </a:xfrm>
          <a:prstGeom prst="rect">
            <a:avLst/>
          </a:prstGeom>
        </p:spPr>
      </p:pic>
    </p:spTree>
    <p:extLst>
      <p:ext uri="{BB962C8B-B14F-4D97-AF65-F5344CB8AC3E}">
        <p14:creationId xmlns:p14="http://schemas.microsoft.com/office/powerpoint/2010/main" val="2252960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4B240-5CBA-4E9E-87B0-1ACEE70DCA98}"/>
              </a:ext>
            </a:extLst>
          </p:cNvPr>
          <p:cNvSpPr>
            <a:spLocks noGrp="1"/>
          </p:cNvSpPr>
          <p:nvPr>
            <p:ph type="title"/>
          </p:nvPr>
        </p:nvSpPr>
        <p:spPr>
          <a:xfrm>
            <a:off x="274320" y="2611995"/>
            <a:ext cx="11612880" cy="923330"/>
          </a:xfrm>
        </p:spPr>
        <p:txBody>
          <a:bodyPr/>
          <a:lstStyle/>
          <a:p>
            <a:pPr algn="ctr"/>
            <a:r>
              <a:rPr lang="en-US" dirty="0">
                <a:latin typeface="Georgia" panose="02040502050405020303" pitchFamily="18" charset="0"/>
              </a:rPr>
              <a:t>Selected Simulation Results for Bias</a:t>
            </a:r>
          </a:p>
        </p:txBody>
      </p:sp>
    </p:spTree>
    <p:extLst>
      <p:ext uri="{BB962C8B-B14F-4D97-AF65-F5344CB8AC3E}">
        <p14:creationId xmlns:p14="http://schemas.microsoft.com/office/powerpoint/2010/main" val="9606468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0559E-8D82-BA40-BA9B-1FAAE4DCD0C7}"/>
              </a:ext>
            </a:extLst>
          </p:cNvPr>
          <p:cNvSpPr>
            <a:spLocks noGrp="1"/>
          </p:cNvSpPr>
          <p:nvPr>
            <p:ph idx="1"/>
          </p:nvPr>
        </p:nvSpPr>
        <p:spPr>
          <a:xfrm>
            <a:off x="274320" y="883325"/>
            <a:ext cx="11612880" cy="5386030"/>
          </a:xfrm>
        </p:spPr>
        <p:txBody>
          <a:bodyPr/>
          <a:lstStyle/>
          <a:p>
            <a:pPr>
              <a:spcAft>
                <a:spcPts val="400"/>
              </a:spcAft>
            </a:pPr>
            <a:endParaRPr lang="en-US" dirty="0"/>
          </a:p>
          <a:p>
            <a:pPr lvl="3">
              <a:spcAft>
                <a:spcPts val="600"/>
              </a:spcAft>
            </a:pPr>
            <a:endParaRPr lang="en-US" dirty="0"/>
          </a:p>
          <a:p>
            <a:pPr lvl="1"/>
            <a:endParaRPr lang="en-US" dirty="0"/>
          </a:p>
          <a:p>
            <a:pPr marL="274320" lvl="1" indent="0">
              <a:buNone/>
            </a:pPr>
            <a:endParaRPr lang="en-US" dirty="0"/>
          </a:p>
        </p:txBody>
      </p:sp>
      <p:pic>
        <p:nvPicPr>
          <p:cNvPr id="9" name="Picture 8" descr="Chart&#10;&#10;Description automatically generated">
            <a:extLst>
              <a:ext uri="{FF2B5EF4-FFF2-40B4-BE49-F238E27FC236}">
                <a16:creationId xmlns:a16="http://schemas.microsoft.com/office/drawing/2014/main" id="{7889BCCB-D4A3-47FB-AB96-830837133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 y="412595"/>
            <a:ext cx="11895152" cy="5878257"/>
          </a:xfrm>
          <a:prstGeom prst="rect">
            <a:avLst/>
          </a:prstGeom>
        </p:spPr>
      </p:pic>
      <p:sp>
        <p:nvSpPr>
          <p:cNvPr id="10" name="TextBox 9">
            <a:extLst>
              <a:ext uri="{FF2B5EF4-FFF2-40B4-BE49-F238E27FC236}">
                <a16:creationId xmlns:a16="http://schemas.microsoft.com/office/drawing/2014/main" id="{BD2BEF28-F015-4267-ABAD-352BBB6BA82B}"/>
              </a:ext>
            </a:extLst>
          </p:cNvPr>
          <p:cNvSpPr txBox="1"/>
          <p:nvPr/>
        </p:nvSpPr>
        <p:spPr>
          <a:xfrm>
            <a:off x="6523348" y="2788575"/>
            <a:ext cx="5320351" cy="369332"/>
          </a:xfrm>
          <a:prstGeom prst="rect">
            <a:avLst/>
          </a:prstGeom>
          <a:noFill/>
        </p:spPr>
        <p:txBody>
          <a:bodyPr wrap="square" lIns="0" tIns="0" rIns="0" bIns="0" rtlCol="0">
            <a:spAutoFit/>
          </a:bodyPr>
          <a:lstStyle/>
          <a:p>
            <a:r>
              <a:rPr lang="en-US" sz="2400" u="sng" dirty="0">
                <a:latin typeface="Georgia" panose="02040502050405020303" pitchFamily="18" charset="0"/>
                <a:cs typeface="Arial" panose="020B0604020202020204" pitchFamily="34" charset="0"/>
              </a:rPr>
              <a:t>Lambda Selection for Lasso PS Model</a:t>
            </a:r>
          </a:p>
        </p:txBody>
      </p:sp>
    </p:spTree>
    <p:extLst>
      <p:ext uri="{BB962C8B-B14F-4D97-AF65-F5344CB8AC3E}">
        <p14:creationId xmlns:p14="http://schemas.microsoft.com/office/powerpoint/2010/main" val="3907266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058D-3C66-F646-A417-A20CA0E46620}"/>
              </a:ext>
            </a:extLst>
          </p:cNvPr>
          <p:cNvSpPr>
            <a:spLocks noGrp="1"/>
          </p:cNvSpPr>
          <p:nvPr>
            <p:ph type="title"/>
          </p:nvPr>
        </p:nvSpPr>
        <p:spPr>
          <a:xfrm>
            <a:off x="274320" y="123988"/>
            <a:ext cx="11612880" cy="627206"/>
          </a:xfrm>
        </p:spPr>
        <p:txBody>
          <a:bodyPr/>
          <a:lstStyle/>
          <a:p>
            <a:r>
              <a:rPr lang="en-US" sz="2800" b="1" dirty="0">
                <a:latin typeface="Georgia" panose="02040502050405020303" pitchFamily="18" charset="0"/>
              </a:rPr>
              <a:t>General points for discussion</a:t>
            </a:r>
          </a:p>
        </p:txBody>
      </p:sp>
      <p:sp>
        <p:nvSpPr>
          <p:cNvPr id="3" name="Content Placeholder 2">
            <a:extLst>
              <a:ext uri="{FF2B5EF4-FFF2-40B4-BE49-F238E27FC236}">
                <a16:creationId xmlns:a16="http://schemas.microsoft.com/office/drawing/2014/main" id="{6060559E-8D82-BA40-BA9B-1FAAE4DCD0C7}"/>
              </a:ext>
            </a:extLst>
          </p:cNvPr>
          <p:cNvSpPr>
            <a:spLocks noGrp="1"/>
          </p:cNvSpPr>
          <p:nvPr>
            <p:ph idx="1"/>
          </p:nvPr>
        </p:nvSpPr>
        <p:spPr>
          <a:xfrm>
            <a:off x="274320" y="1133061"/>
            <a:ext cx="11612880" cy="5136294"/>
          </a:xfrm>
        </p:spPr>
        <p:txBody>
          <a:bodyPr/>
          <a:lstStyle/>
          <a:p>
            <a:pPr marL="342900" indent="-342900">
              <a:spcAft>
                <a:spcPts val="400"/>
              </a:spcAft>
              <a:buFont typeface="Arial" panose="020B0604020202020204" pitchFamily="34" charset="0"/>
              <a:buChar char="•"/>
            </a:pPr>
            <a:r>
              <a:rPr lang="en-US" sz="2200" dirty="0"/>
              <a:t>Selecting models based on collaborative learning improved bias reduction even though  predictive performance declined.</a:t>
            </a:r>
          </a:p>
          <a:p>
            <a:pPr lvl="2">
              <a:spcAft>
                <a:spcPts val="400"/>
              </a:spcAft>
            </a:pPr>
            <a:r>
              <a:rPr lang="en-US" sz="2000" dirty="0"/>
              <a:t>Outcome adaptive lasso with collaborative selection generally performed best.</a:t>
            </a:r>
          </a:p>
          <a:p>
            <a:pPr lvl="2">
              <a:spcAft>
                <a:spcPts val="400"/>
              </a:spcAft>
            </a:pPr>
            <a:r>
              <a:rPr lang="en-US" sz="2000" dirty="0"/>
              <a:t>Some degree of overfitting is beneficial for confounding control when using Machine Learning to data-adaptively select (model) high-dimensional sets of variables</a:t>
            </a:r>
          </a:p>
          <a:p>
            <a:pPr lvl="1">
              <a:spcAft>
                <a:spcPts val="400"/>
              </a:spcAft>
            </a:pPr>
            <a:endParaRPr lang="en-US" sz="2000" dirty="0"/>
          </a:p>
          <a:p>
            <a:pPr marL="342900" indent="-342900">
              <a:spcAft>
                <a:spcPts val="400"/>
              </a:spcAft>
              <a:buFont typeface="Arial" panose="020B0604020202020204" pitchFamily="34" charset="0"/>
              <a:buChar char="•"/>
            </a:pPr>
            <a:r>
              <a:rPr lang="en-US" sz="2000" dirty="0"/>
              <a:t>Bias increased as the number of spurious variables available for selection increased.</a:t>
            </a:r>
          </a:p>
          <a:p>
            <a:pPr lvl="1">
              <a:spcAft>
                <a:spcPts val="400"/>
              </a:spcAft>
            </a:pPr>
            <a:r>
              <a:rPr lang="en-US" sz="2000" dirty="0"/>
              <a:t>Bias can result from two sources</a:t>
            </a:r>
          </a:p>
          <a:p>
            <a:pPr marL="1005840" lvl="2" indent="-457200">
              <a:spcAft>
                <a:spcPts val="400"/>
              </a:spcAft>
              <a:buFont typeface="+mj-lt"/>
              <a:buAutoNum type="arabicPeriod"/>
            </a:pPr>
            <a:r>
              <a:rPr lang="en-US" sz="2000" dirty="0"/>
              <a:t>Lasso model not selecting confounding variables</a:t>
            </a:r>
          </a:p>
          <a:p>
            <a:pPr marL="1005840" lvl="2" indent="-457200">
              <a:spcAft>
                <a:spcPts val="400"/>
              </a:spcAft>
              <a:buFont typeface="+mj-lt"/>
              <a:buAutoNum type="arabicPeriod"/>
            </a:pPr>
            <a:r>
              <a:rPr lang="en-US" sz="2000" dirty="0"/>
              <a:t>Even when lasso selects confounders there can still be regularization bias (Chernozhukov 2018).</a:t>
            </a:r>
          </a:p>
          <a:p>
            <a:pPr lvl="1">
              <a:spcAft>
                <a:spcPts val="400"/>
              </a:spcAft>
            </a:pPr>
            <a:endParaRPr lang="en-US" sz="2000" dirty="0"/>
          </a:p>
          <a:p>
            <a:pPr marL="342900" indent="-342900">
              <a:spcAft>
                <a:spcPts val="400"/>
              </a:spcAft>
              <a:buFont typeface="Arial" panose="020B0604020202020204" pitchFamily="34" charset="0"/>
              <a:buChar char="•"/>
            </a:pPr>
            <a:r>
              <a:rPr lang="en-US" sz="2000" dirty="0"/>
              <a:t>Use relaxed lasso to reduce regularization bias in sparse high-dimensional data (Meinshausen 2007).</a:t>
            </a:r>
          </a:p>
          <a:p>
            <a:pPr lvl="1"/>
            <a:endParaRPr lang="en-US" dirty="0"/>
          </a:p>
          <a:p>
            <a:pPr marL="274320" lvl="1" indent="0">
              <a:buNone/>
            </a:pPr>
            <a:endParaRPr lang="en-US" dirty="0"/>
          </a:p>
        </p:txBody>
      </p:sp>
    </p:spTree>
    <p:extLst>
      <p:ext uri="{BB962C8B-B14F-4D97-AF65-F5344CB8AC3E}">
        <p14:creationId xmlns:p14="http://schemas.microsoft.com/office/powerpoint/2010/main" val="42345346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058D-3C66-F646-A417-A20CA0E46620}"/>
              </a:ext>
            </a:extLst>
          </p:cNvPr>
          <p:cNvSpPr>
            <a:spLocks noGrp="1"/>
          </p:cNvSpPr>
          <p:nvPr>
            <p:ph type="title"/>
          </p:nvPr>
        </p:nvSpPr>
        <p:spPr>
          <a:xfrm>
            <a:off x="274320" y="123988"/>
            <a:ext cx="11612880" cy="613339"/>
          </a:xfrm>
        </p:spPr>
        <p:txBody>
          <a:bodyPr/>
          <a:lstStyle/>
          <a:p>
            <a:r>
              <a:rPr lang="en-US" sz="2800" b="1" dirty="0">
                <a:latin typeface="Georgia" panose="02040502050405020303" pitchFamily="18" charset="0"/>
              </a:rPr>
              <a:t>Relaxed lasso</a:t>
            </a:r>
          </a:p>
        </p:txBody>
      </p:sp>
      <p:sp>
        <p:nvSpPr>
          <p:cNvPr id="3" name="Content Placeholder 2">
            <a:extLst>
              <a:ext uri="{FF2B5EF4-FFF2-40B4-BE49-F238E27FC236}">
                <a16:creationId xmlns:a16="http://schemas.microsoft.com/office/drawing/2014/main" id="{6060559E-8D82-BA40-BA9B-1FAAE4DCD0C7}"/>
              </a:ext>
            </a:extLst>
          </p:cNvPr>
          <p:cNvSpPr>
            <a:spLocks noGrp="1"/>
          </p:cNvSpPr>
          <p:nvPr>
            <p:ph idx="1"/>
          </p:nvPr>
        </p:nvSpPr>
        <p:spPr>
          <a:xfrm>
            <a:off x="274320" y="993913"/>
            <a:ext cx="11612880" cy="5275442"/>
          </a:xfrm>
        </p:spPr>
        <p:txBody>
          <a:bodyPr/>
          <a:lstStyle/>
          <a:p>
            <a:pPr>
              <a:spcAft>
                <a:spcPts val="400"/>
              </a:spcAft>
            </a:pPr>
            <a:r>
              <a:rPr lang="en-US" sz="2200" dirty="0"/>
              <a:t>Use relaxed lasso to reduce regularization bias (Meinshausen 2007).</a:t>
            </a:r>
          </a:p>
          <a:p>
            <a:pPr lvl="1">
              <a:spcAft>
                <a:spcPts val="400"/>
              </a:spcAft>
            </a:pPr>
            <a:r>
              <a:rPr lang="en-US" sz="2200" dirty="0"/>
              <a:t>Runs regularized regression twice: </a:t>
            </a:r>
          </a:p>
          <a:p>
            <a:pPr marL="1005840" lvl="2" indent="-457200">
              <a:spcAft>
                <a:spcPts val="400"/>
              </a:spcAft>
              <a:buFont typeface="+mj-lt"/>
              <a:buAutoNum type="arabicPeriod"/>
            </a:pPr>
            <a:r>
              <a:rPr lang="en-US" sz="2200" dirty="0"/>
              <a:t>First runs lasso to select lambdas to control variable selection (which variables are selected for each lambda); </a:t>
            </a:r>
          </a:p>
          <a:p>
            <a:pPr marL="1005840" lvl="2" indent="-457200">
              <a:spcAft>
                <a:spcPts val="400"/>
              </a:spcAft>
              <a:buFont typeface="+mj-lt"/>
              <a:buAutoNum type="arabicPeriod"/>
            </a:pPr>
            <a:r>
              <a:rPr lang="en-US" sz="2200" dirty="0"/>
              <a:t>Second step runs regularized regression again for each set of variables selected by each lambda with less penalization to control shrinkage level of coefficients. The shrinkage penalization in the second step can be selected using Cross Validation.</a:t>
            </a:r>
          </a:p>
          <a:p>
            <a:pPr marL="274320" lvl="1" indent="0">
              <a:spcAft>
                <a:spcPts val="400"/>
              </a:spcAft>
              <a:buNone/>
            </a:pPr>
            <a:endParaRPr lang="en-US" sz="2200" dirty="0"/>
          </a:p>
          <a:p>
            <a:pPr lvl="1">
              <a:spcAft>
                <a:spcPts val="400"/>
              </a:spcAft>
            </a:pPr>
            <a:r>
              <a:rPr lang="en-US" sz="2200" i="1" dirty="0"/>
              <a:t>‘Idea of the relaxed lasso is to take the lasso fitted object and then for each lambda, refit the variables in the active set with either no penalization or less penalization. This gives the “relaxed” fit’</a:t>
            </a:r>
            <a:r>
              <a:rPr lang="en-US" sz="2200" dirty="0"/>
              <a:t>. (Hastie &amp; Tibshirani 2021)</a:t>
            </a:r>
          </a:p>
          <a:p>
            <a:pPr marL="274320" lvl="1" indent="0">
              <a:spcAft>
                <a:spcPts val="400"/>
              </a:spcAft>
              <a:buNone/>
            </a:pPr>
            <a:endParaRPr lang="en-US" sz="2200" dirty="0"/>
          </a:p>
          <a:p>
            <a:pPr lvl="1">
              <a:spcAft>
                <a:spcPts val="400"/>
              </a:spcAft>
            </a:pPr>
            <a:r>
              <a:rPr lang="en-US" sz="2200" dirty="0"/>
              <a:t>Relaxed lasso can often improve predictive performance by fitting more parsimonious models with less penalization in sparse high-dimensional data (Meinhausen 2007). </a:t>
            </a:r>
          </a:p>
          <a:p>
            <a:pPr lvl="1"/>
            <a:endParaRPr lang="en-US" dirty="0"/>
          </a:p>
          <a:p>
            <a:pPr marL="274320" lvl="1" indent="0">
              <a:buNone/>
            </a:pPr>
            <a:endParaRPr lang="en-US" dirty="0"/>
          </a:p>
        </p:txBody>
      </p:sp>
    </p:spTree>
    <p:extLst>
      <p:ext uri="{BB962C8B-B14F-4D97-AF65-F5344CB8AC3E}">
        <p14:creationId xmlns:p14="http://schemas.microsoft.com/office/powerpoint/2010/main" val="22970107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4B240-5CBA-4E9E-87B0-1ACEE70DCA98}"/>
              </a:ext>
            </a:extLst>
          </p:cNvPr>
          <p:cNvSpPr>
            <a:spLocks noGrp="1"/>
          </p:cNvSpPr>
          <p:nvPr>
            <p:ph type="title"/>
          </p:nvPr>
        </p:nvSpPr>
        <p:spPr>
          <a:xfrm>
            <a:off x="274320" y="1913860"/>
            <a:ext cx="11612880" cy="2923954"/>
          </a:xfrm>
        </p:spPr>
        <p:txBody>
          <a:bodyPr/>
          <a:lstStyle/>
          <a:p>
            <a:pPr algn="ctr"/>
            <a:r>
              <a:rPr lang="en-US" dirty="0">
                <a:latin typeface="Georgia" panose="02040502050405020303" pitchFamily="18" charset="0"/>
              </a:rPr>
              <a:t>Selected Simulation Results for Variable Selection and Prediction with Relaxed Lasso</a:t>
            </a:r>
            <a:br>
              <a:rPr lang="en-US" dirty="0">
                <a:latin typeface="Georgia" panose="02040502050405020303" pitchFamily="18" charset="0"/>
              </a:rPr>
            </a:br>
            <a:br>
              <a:rPr lang="en-US" dirty="0">
                <a:latin typeface="Georgia" panose="02040502050405020303" pitchFamily="18" charset="0"/>
              </a:rPr>
            </a:br>
            <a:endParaRPr lang="en-US" sz="3000" dirty="0">
              <a:latin typeface="Georgia" panose="02040502050405020303" pitchFamily="18" charset="0"/>
            </a:endParaRPr>
          </a:p>
        </p:txBody>
      </p:sp>
    </p:spTree>
    <p:extLst>
      <p:ext uri="{BB962C8B-B14F-4D97-AF65-F5344CB8AC3E}">
        <p14:creationId xmlns:p14="http://schemas.microsoft.com/office/powerpoint/2010/main" val="41566044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0559E-8D82-BA40-BA9B-1FAAE4DCD0C7}"/>
              </a:ext>
            </a:extLst>
          </p:cNvPr>
          <p:cNvSpPr>
            <a:spLocks noGrp="1"/>
          </p:cNvSpPr>
          <p:nvPr>
            <p:ph idx="1"/>
          </p:nvPr>
        </p:nvSpPr>
        <p:spPr>
          <a:xfrm>
            <a:off x="274320" y="883325"/>
            <a:ext cx="11612880" cy="5386030"/>
          </a:xfrm>
        </p:spPr>
        <p:txBody>
          <a:bodyPr/>
          <a:lstStyle/>
          <a:p>
            <a:pPr>
              <a:spcAft>
                <a:spcPts val="400"/>
              </a:spcAft>
            </a:pPr>
            <a:endParaRPr lang="en-US" dirty="0"/>
          </a:p>
          <a:p>
            <a:pPr lvl="3">
              <a:spcAft>
                <a:spcPts val="600"/>
              </a:spcAft>
            </a:pPr>
            <a:endParaRPr lang="en-US" dirty="0"/>
          </a:p>
          <a:p>
            <a:pPr lvl="1"/>
            <a:endParaRPr lang="en-US" dirty="0"/>
          </a:p>
          <a:p>
            <a:pPr marL="274320" lvl="1" indent="0">
              <a:buNone/>
            </a:pPr>
            <a:endParaRPr lang="en-US" dirty="0"/>
          </a:p>
        </p:txBody>
      </p:sp>
      <p:pic>
        <p:nvPicPr>
          <p:cNvPr id="5" name="Picture 4" descr="Chart, scatter chart&#10;&#10;Description automatically generated">
            <a:extLst>
              <a:ext uri="{FF2B5EF4-FFF2-40B4-BE49-F238E27FC236}">
                <a16:creationId xmlns:a16="http://schemas.microsoft.com/office/drawing/2014/main" id="{3E19B7C4-2AEC-4B06-B510-A44C02B3B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11" y="186274"/>
            <a:ext cx="10643129" cy="6234846"/>
          </a:xfrm>
          <a:prstGeom prst="rect">
            <a:avLst/>
          </a:prstGeom>
        </p:spPr>
      </p:pic>
    </p:spTree>
    <p:extLst>
      <p:ext uri="{BB962C8B-B14F-4D97-AF65-F5344CB8AC3E}">
        <p14:creationId xmlns:p14="http://schemas.microsoft.com/office/powerpoint/2010/main" val="18989079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0559E-8D82-BA40-BA9B-1FAAE4DCD0C7}"/>
              </a:ext>
            </a:extLst>
          </p:cNvPr>
          <p:cNvSpPr>
            <a:spLocks noGrp="1"/>
          </p:cNvSpPr>
          <p:nvPr>
            <p:ph idx="1"/>
          </p:nvPr>
        </p:nvSpPr>
        <p:spPr>
          <a:xfrm>
            <a:off x="274320" y="883325"/>
            <a:ext cx="11612880" cy="5386030"/>
          </a:xfrm>
        </p:spPr>
        <p:txBody>
          <a:bodyPr/>
          <a:lstStyle/>
          <a:p>
            <a:pPr>
              <a:spcAft>
                <a:spcPts val="400"/>
              </a:spcAft>
            </a:pPr>
            <a:endParaRPr lang="en-US" dirty="0"/>
          </a:p>
          <a:p>
            <a:pPr lvl="3">
              <a:spcAft>
                <a:spcPts val="600"/>
              </a:spcAft>
            </a:pPr>
            <a:endParaRPr lang="en-US" dirty="0"/>
          </a:p>
          <a:p>
            <a:pPr lvl="1"/>
            <a:endParaRPr lang="en-US" dirty="0"/>
          </a:p>
          <a:p>
            <a:pPr marL="274320" lvl="1" indent="0">
              <a:buNone/>
            </a:pPr>
            <a:endParaRPr lang="en-US" dirty="0"/>
          </a:p>
        </p:txBody>
      </p:sp>
      <p:pic>
        <p:nvPicPr>
          <p:cNvPr id="6" name="Picture 5" descr="Chart, scatter chart&#10;&#10;Description automatically generated">
            <a:extLst>
              <a:ext uri="{FF2B5EF4-FFF2-40B4-BE49-F238E27FC236}">
                <a16:creationId xmlns:a16="http://schemas.microsoft.com/office/drawing/2014/main" id="{A536DC20-999E-4282-B5C3-3FC8B369E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10" y="209503"/>
            <a:ext cx="10797034" cy="6221777"/>
          </a:xfrm>
          <a:prstGeom prst="rect">
            <a:avLst/>
          </a:prstGeom>
        </p:spPr>
      </p:pic>
    </p:spTree>
    <p:extLst>
      <p:ext uri="{BB962C8B-B14F-4D97-AF65-F5344CB8AC3E}">
        <p14:creationId xmlns:p14="http://schemas.microsoft.com/office/powerpoint/2010/main" val="2329053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4B240-5CBA-4E9E-87B0-1ACEE70DCA98}"/>
              </a:ext>
            </a:extLst>
          </p:cNvPr>
          <p:cNvSpPr>
            <a:spLocks noGrp="1"/>
          </p:cNvSpPr>
          <p:nvPr>
            <p:ph type="title"/>
          </p:nvPr>
        </p:nvSpPr>
        <p:spPr>
          <a:xfrm>
            <a:off x="289560" y="1978906"/>
            <a:ext cx="11612880" cy="2900188"/>
          </a:xfrm>
        </p:spPr>
        <p:txBody>
          <a:bodyPr/>
          <a:lstStyle/>
          <a:p>
            <a:pPr algn="ctr"/>
            <a:r>
              <a:rPr lang="en-US" dirty="0">
                <a:latin typeface="Georgia" panose="02040502050405020303" pitchFamily="18" charset="0"/>
              </a:rPr>
              <a:t>Selected Simulation Results for Bias with Relaxed Lasso</a:t>
            </a:r>
            <a:br>
              <a:rPr lang="en-US" dirty="0">
                <a:latin typeface="Georgia" panose="02040502050405020303" pitchFamily="18" charset="0"/>
              </a:rPr>
            </a:br>
            <a:br>
              <a:rPr lang="en-US" dirty="0">
                <a:latin typeface="Georgia" panose="02040502050405020303" pitchFamily="18" charset="0"/>
              </a:rPr>
            </a:br>
            <a:endParaRPr lang="en-US" sz="3000" dirty="0">
              <a:latin typeface="Georgia" panose="02040502050405020303" pitchFamily="18" charset="0"/>
            </a:endParaRPr>
          </a:p>
        </p:txBody>
      </p:sp>
    </p:spTree>
    <p:extLst>
      <p:ext uri="{BB962C8B-B14F-4D97-AF65-F5344CB8AC3E}">
        <p14:creationId xmlns:p14="http://schemas.microsoft.com/office/powerpoint/2010/main" val="165861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357E09-890F-4FF3-A63B-932B5A41F752}"/>
              </a:ext>
            </a:extLst>
          </p:cNvPr>
          <p:cNvGraphicFramePr>
            <a:graphicFrameLocks noGrp="1"/>
          </p:cNvGraphicFramePr>
          <p:nvPr>
            <p:ph idx="1"/>
            <p:extLst>
              <p:ext uri="{D42A27DB-BD31-4B8C-83A1-F6EECF244321}">
                <p14:modId xmlns:p14="http://schemas.microsoft.com/office/powerpoint/2010/main" val="3999306841"/>
              </p:ext>
            </p:extLst>
          </p:nvPr>
        </p:nvGraphicFramePr>
        <p:xfrm>
          <a:off x="141512" y="197031"/>
          <a:ext cx="16733520" cy="6463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E062F95-CB4B-487E-812D-BB6B186475E9}"/>
              </a:ext>
            </a:extLst>
          </p:cNvPr>
          <p:cNvSpPr>
            <a:spLocks noGrp="1"/>
          </p:cNvSpPr>
          <p:nvPr>
            <p:ph type="title"/>
          </p:nvPr>
        </p:nvSpPr>
        <p:spPr>
          <a:xfrm>
            <a:off x="250371" y="2248930"/>
            <a:ext cx="3677052" cy="464290"/>
          </a:xfrm>
        </p:spPr>
        <p:txBody>
          <a:bodyPr>
            <a:normAutofit/>
          </a:bodyPr>
          <a:lstStyle/>
          <a:p>
            <a:r>
              <a:rPr lang="en-US" sz="2800" b="1" dirty="0">
                <a:latin typeface="Georgia" panose="02040502050405020303" pitchFamily="18" charset="0"/>
                <a:cs typeface="Calibri" panose="020F0502020204030204" pitchFamily="34" charset="0"/>
              </a:rPr>
              <a:t>Project team</a:t>
            </a:r>
          </a:p>
        </p:txBody>
      </p:sp>
      <p:sp>
        <p:nvSpPr>
          <p:cNvPr id="3" name="Rectangle: Rounded Corners 2">
            <a:extLst>
              <a:ext uri="{FF2B5EF4-FFF2-40B4-BE49-F238E27FC236}">
                <a16:creationId xmlns:a16="http://schemas.microsoft.com/office/drawing/2014/main" id="{E37CF622-D968-43C7-A35D-351889D999B8}"/>
              </a:ext>
            </a:extLst>
          </p:cNvPr>
          <p:cNvSpPr/>
          <p:nvPr/>
        </p:nvSpPr>
        <p:spPr>
          <a:xfrm>
            <a:off x="9127907" y="4373245"/>
            <a:ext cx="1714428" cy="878426"/>
          </a:xfrm>
          <a:prstGeom prst="roundRect">
            <a:avLst/>
          </a:prstGeom>
          <a:solidFill>
            <a:srgbClr val="78B83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B45E9048-BF98-45BD-B46A-693FE468C689}"/>
              </a:ext>
            </a:extLst>
          </p:cNvPr>
          <p:cNvSpPr txBox="1"/>
          <p:nvPr/>
        </p:nvSpPr>
        <p:spPr>
          <a:xfrm>
            <a:off x="9010104" y="4466613"/>
            <a:ext cx="1950034" cy="707886"/>
          </a:xfrm>
          <a:prstGeom prst="rect">
            <a:avLst/>
          </a:prstGeom>
          <a:noFill/>
        </p:spPr>
        <p:txBody>
          <a:bodyPr wrap="square" rtlCol="0" anchor="ctr">
            <a:spAutoFit/>
          </a:bodyPr>
          <a:lstStyle/>
          <a:p>
            <a:pPr algn="ctr"/>
            <a:r>
              <a:rPr lang="en-US" sz="2000" dirty="0">
                <a:solidFill>
                  <a:schemeClr val="bg1"/>
                </a:solidFill>
                <a:latin typeface="Georgia" panose="02040502050405020303" pitchFamily="18" charset="0"/>
              </a:rPr>
              <a:t>Subject Matter Experts </a:t>
            </a:r>
          </a:p>
        </p:txBody>
      </p:sp>
      <p:cxnSp>
        <p:nvCxnSpPr>
          <p:cNvPr id="8" name="Straight Connector 7">
            <a:extLst>
              <a:ext uri="{FF2B5EF4-FFF2-40B4-BE49-F238E27FC236}">
                <a16:creationId xmlns:a16="http://schemas.microsoft.com/office/drawing/2014/main" id="{56E1CF2D-4345-4AAF-A779-C7EDE97C833B}"/>
              </a:ext>
            </a:extLst>
          </p:cNvPr>
          <p:cNvCxnSpPr>
            <a:cxnSpLocks/>
          </p:cNvCxnSpPr>
          <p:nvPr/>
        </p:nvCxnSpPr>
        <p:spPr>
          <a:xfrm>
            <a:off x="4605867" y="5292909"/>
            <a:ext cx="1919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BD7A4E69-1624-D049-B23A-320DA8B32C6E}"/>
              </a:ext>
            </a:extLst>
          </p:cNvPr>
          <p:cNvSpPr/>
          <p:nvPr/>
        </p:nvSpPr>
        <p:spPr>
          <a:xfrm>
            <a:off x="9178650" y="5456192"/>
            <a:ext cx="1612942"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Georgia" panose="02040502050405020303" pitchFamily="18" charset="0"/>
              </a:rPr>
              <a:t>Joseph Plasek (BWH); others TBD</a:t>
            </a:r>
          </a:p>
        </p:txBody>
      </p:sp>
      <p:cxnSp>
        <p:nvCxnSpPr>
          <p:cNvPr id="10" name="Straight Connector 9">
            <a:extLst>
              <a:ext uri="{FF2B5EF4-FFF2-40B4-BE49-F238E27FC236}">
                <a16:creationId xmlns:a16="http://schemas.microsoft.com/office/drawing/2014/main" id="{5C3F7125-94F4-8B4E-93A9-B01F5A8ADA4A}"/>
              </a:ext>
            </a:extLst>
          </p:cNvPr>
          <p:cNvCxnSpPr>
            <a:cxnSpLocks/>
            <a:endCxn id="7" idx="2"/>
          </p:cNvCxnSpPr>
          <p:nvPr/>
        </p:nvCxnSpPr>
        <p:spPr>
          <a:xfrm flipV="1">
            <a:off x="9985121" y="5374549"/>
            <a:ext cx="0" cy="1515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5613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0559E-8D82-BA40-BA9B-1FAAE4DCD0C7}"/>
              </a:ext>
            </a:extLst>
          </p:cNvPr>
          <p:cNvSpPr>
            <a:spLocks noGrp="1"/>
          </p:cNvSpPr>
          <p:nvPr>
            <p:ph idx="1"/>
          </p:nvPr>
        </p:nvSpPr>
        <p:spPr>
          <a:xfrm>
            <a:off x="274320" y="883325"/>
            <a:ext cx="11612880" cy="5386030"/>
          </a:xfrm>
        </p:spPr>
        <p:txBody>
          <a:bodyPr/>
          <a:lstStyle/>
          <a:p>
            <a:pPr>
              <a:spcAft>
                <a:spcPts val="400"/>
              </a:spcAft>
            </a:pPr>
            <a:endParaRPr lang="en-US" dirty="0"/>
          </a:p>
          <a:p>
            <a:pPr lvl="3">
              <a:spcAft>
                <a:spcPts val="600"/>
              </a:spcAft>
            </a:pPr>
            <a:endParaRPr lang="en-US" dirty="0"/>
          </a:p>
          <a:p>
            <a:pPr lvl="1"/>
            <a:endParaRPr lang="en-US" dirty="0"/>
          </a:p>
          <a:p>
            <a:pPr marL="274320" lvl="1" indent="0">
              <a:buNone/>
            </a:pPr>
            <a:endParaRPr lang="en-US" dirty="0"/>
          </a:p>
        </p:txBody>
      </p:sp>
      <p:pic>
        <p:nvPicPr>
          <p:cNvPr id="6" name="Picture 5" descr="Chart, scatter chart&#10;&#10;Description automatically generated">
            <a:extLst>
              <a:ext uri="{FF2B5EF4-FFF2-40B4-BE49-F238E27FC236}">
                <a16:creationId xmlns:a16="http://schemas.microsoft.com/office/drawing/2014/main" id="{EB46FAF3-9DD5-4BEC-A2F3-0C1C767CA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7" y="588644"/>
            <a:ext cx="12013652" cy="5859290"/>
          </a:xfrm>
          <a:prstGeom prst="rect">
            <a:avLst/>
          </a:prstGeom>
        </p:spPr>
      </p:pic>
    </p:spTree>
    <p:extLst>
      <p:ext uri="{BB962C8B-B14F-4D97-AF65-F5344CB8AC3E}">
        <p14:creationId xmlns:p14="http://schemas.microsoft.com/office/powerpoint/2010/main" val="16319681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FB59AB-DBB4-EE44-9D47-DADE080A6AB6}"/>
              </a:ext>
            </a:extLst>
          </p:cNvPr>
          <p:cNvSpPr>
            <a:spLocks noGrp="1"/>
          </p:cNvSpPr>
          <p:nvPr>
            <p:ph type="body" sz="quarter" idx="4294967295"/>
          </p:nvPr>
        </p:nvSpPr>
        <p:spPr>
          <a:xfrm>
            <a:off x="609600" y="6413156"/>
            <a:ext cx="5372100" cy="330543"/>
          </a:xfrm>
        </p:spPr>
        <p:txBody>
          <a:bodyPr/>
          <a:lstStyle/>
          <a:p>
            <a:endParaRPr lang="en-US" dirty="0"/>
          </a:p>
        </p:txBody>
      </p:sp>
      <p:sp>
        <p:nvSpPr>
          <p:cNvPr id="6" name="Title 5">
            <a:extLst>
              <a:ext uri="{FF2B5EF4-FFF2-40B4-BE49-F238E27FC236}">
                <a16:creationId xmlns:a16="http://schemas.microsoft.com/office/drawing/2014/main" id="{451E6799-D6BF-9942-AF35-BC119998CA1C}"/>
              </a:ext>
            </a:extLst>
          </p:cNvPr>
          <p:cNvSpPr>
            <a:spLocks noGrp="1"/>
          </p:cNvSpPr>
          <p:nvPr>
            <p:ph type="title"/>
          </p:nvPr>
        </p:nvSpPr>
        <p:spPr/>
        <p:txBody>
          <a:bodyPr/>
          <a:lstStyle/>
          <a:p>
            <a:r>
              <a:rPr lang="en-US" sz="3200" dirty="0"/>
              <a:t>Discussion</a:t>
            </a:r>
          </a:p>
        </p:txBody>
      </p:sp>
      <p:pic>
        <p:nvPicPr>
          <p:cNvPr id="12" name="Picture 11" descr="A picture containing dark, kite, looking, fire&#10;&#10;Description automatically generated">
            <a:extLst>
              <a:ext uri="{FF2B5EF4-FFF2-40B4-BE49-F238E27FC236}">
                <a16:creationId xmlns:a16="http://schemas.microsoft.com/office/drawing/2014/main" id="{44922024-AC75-1F42-9ADD-CDC223688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005" t="10645" r="33771" b="-90"/>
          <a:stretch/>
        </p:blipFill>
        <p:spPr>
          <a:xfrm>
            <a:off x="-114621" y="-109883"/>
            <a:ext cx="5852813" cy="7097715"/>
          </a:xfrm>
          <a:prstGeom prst="rect">
            <a:avLst/>
          </a:prstGeom>
        </p:spPr>
      </p:pic>
    </p:spTree>
    <p:extLst>
      <p:ext uri="{BB962C8B-B14F-4D97-AF65-F5344CB8AC3E}">
        <p14:creationId xmlns:p14="http://schemas.microsoft.com/office/powerpoint/2010/main" val="38187853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058D-3C66-F646-A417-A20CA0E46620}"/>
              </a:ext>
            </a:extLst>
          </p:cNvPr>
          <p:cNvSpPr>
            <a:spLocks noGrp="1"/>
          </p:cNvSpPr>
          <p:nvPr>
            <p:ph type="title"/>
          </p:nvPr>
        </p:nvSpPr>
        <p:spPr>
          <a:xfrm>
            <a:off x="289560" y="113262"/>
            <a:ext cx="11612880" cy="629925"/>
          </a:xfrm>
        </p:spPr>
        <p:txBody>
          <a:bodyPr/>
          <a:lstStyle/>
          <a:p>
            <a:r>
              <a:rPr lang="en-US" sz="2800" b="1" dirty="0">
                <a:latin typeface="Georgia" panose="02040502050405020303" pitchFamily="18" charset="0"/>
              </a:rPr>
              <a:t>General Points for Discussion after running ‘relaxed’ lasso</a:t>
            </a:r>
          </a:p>
        </p:txBody>
      </p:sp>
      <p:sp>
        <p:nvSpPr>
          <p:cNvPr id="3" name="Content Placeholder 2">
            <a:extLst>
              <a:ext uri="{FF2B5EF4-FFF2-40B4-BE49-F238E27FC236}">
                <a16:creationId xmlns:a16="http://schemas.microsoft.com/office/drawing/2014/main" id="{6060559E-8D82-BA40-BA9B-1FAAE4DCD0C7}"/>
              </a:ext>
            </a:extLst>
          </p:cNvPr>
          <p:cNvSpPr>
            <a:spLocks noGrp="1"/>
          </p:cNvSpPr>
          <p:nvPr>
            <p:ph idx="1"/>
          </p:nvPr>
        </p:nvSpPr>
        <p:spPr>
          <a:xfrm>
            <a:off x="274320" y="1331843"/>
            <a:ext cx="11612880" cy="5097932"/>
          </a:xfrm>
        </p:spPr>
        <p:txBody>
          <a:bodyPr/>
          <a:lstStyle/>
          <a:p>
            <a:pPr marL="342900" indent="-342900">
              <a:spcAft>
                <a:spcPts val="400"/>
              </a:spcAft>
              <a:buFont typeface="Arial" panose="020B0604020202020204" pitchFamily="34" charset="0"/>
              <a:buChar char="•"/>
            </a:pPr>
            <a:r>
              <a:rPr lang="en-US" sz="2200" dirty="0"/>
              <a:t>Relaxed lasso reduced bias in effect estimate compared with standard lasso</a:t>
            </a:r>
          </a:p>
          <a:p>
            <a:pPr>
              <a:spcAft>
                <a:spcPts val="400"/>
              </a:spcAft>
            </a:pPr>
            <a:endParaRPr lang="en-US" sz="2200" dirty="0"/>
          </a:p>
          <a:p>
            <a:pPr marL="342900" indent="-342900">
              <a:spcAft>
                <a:spcPts val="400"/>
              </a:spcAft>
              <a:buFont typeface="Arial" panose="020B0604020202020204" pitchFamily="34" charset="0"/>
              <a:buChar char="•"/>
            </a:pPr>
            <a:r>
              <a:rPr lang="en-US" sz="2200" dirty="0"/>
              <a:t>Selecting models based on collaborative learning still improved bias reduction at the expense of predictive performance.</a:t>
            </a:r>
          </a:p>
          <a:p>
            <a:pPr lvl="1">
              <a:spcAft>
                <a:spcPts val="400"/>
              </a:spcAft>
            </a:pPr>
            <a:r>
              <a:rPr lang="en-US" sz="2200" dirty="0"/>
              <a:t>Outcome adaptive lasso with collaborative selection generally performed best.</a:t>
            </a:r>
          </a:p>
          <a:p>
            <a:pPr lvl="1">
              <a:spcAft>
                <a:spcPts val="400"/>
              </a:spcAft>
            </a:pPr>
            <a:r>
              <a:rPr lang="en-US" sz="2200" dirty="0"/>
              <a:t>Some degree of overfitting is beneficial for confounding control when using Machine Learning to data-adaptively select (model) high-dimensional sets of variables</a:t>
            </a:r>
          </a:p>
          <a:p>
            <a:pPr lvl="1">
              <a:spcAft>
                <a:spcPts val="400"/>
              </a:spcAft>
            </a:pPr>
            <a:endParaRPr lang="en-US" sz="2200" dirty="0"/>
          </a:p>
          <a:p>
            <a:pPr marL="342900" indent="-342900">
              <a:spcAft>
                <a:spcPts val="400"/>
              </a:spcAft>
              <a:buFont typeface="Arial" panose="020B0604020202020204" pitchFamily="34" charset="0"/>
              <a:buChar char="•"/>
            </a:pPr>
            <a:r>
              <a:rPr lang="en-US" sz="2200" dirty="0"/>
              <a:t>Still some bias with large numbers of variables </a:t>
            </a:r>
          </a:p>
          <a:p>
            <a:pPr lvl="1">
              <a:spcAft>
                <a:spcPts val="400"/>
              </a:spcAft>
            </a:pPr>
            <a:r>
              <a:rPr lang="en-US" sz="2200" dirty="0"/>
              <a:t>May need large samples to use ML to identify confounders in sparse high-dimensional data.</a:t>
            </a:r>
          </a:p>
          <a:p>
            <a:pPr lvl="1">
              <a:spcAft>
                <a:spcPts val="400"/>
              </a:spcAft>
            </a:pPr>
            <a:endParaRPr lang="en-US" sz="1200" dirty="0"/>
          </a:p>
          <a:p>
            <a:pPr lvl="1"/>
            <a:endParaRPr lang="en-US" dirty="0"/>
          </a:p>
          <a:p>
            <a:pPr marL="274320" lvl="1" indent="0">
              <a:buNone/>
            </a:pPr>
            <a:endParaRPr lang="en-US" dirty="0"/>
          </a:p>
        </p:txBody>
      </p:sp>
    </p:spTree>
    <p:extLst>
      <p:ext uri="{BB962C8B-B14F-4D97-AF65-F5344CB8AC3E}">
        <p14:creationId xmlns:p14="http://schemas.microsoft.com/office/powerpoint/2010/main" val="17093995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FB59AB-DBB4-EE44-9D47-DADE080A6AB6}"/>
              </a:ext>
            </a:extLst>
          </p:cNvPr>
          <p:cNvSpPr>
            <a:spLocks noGrp="1"/>
          </p:cNvSpPr>
          <p:nvPr>
            <p:ph type="body" sz="quarter" idx="4294967295"/>
          </p:nvPr>
        </p:nvSpPr>
        <p:spPr>
          <a:xfrm>
            <a:off x="609600" y="6413156"/>
            <a:ext cx="5372100" cy="330543"/>
          </a:xfrm>
        </p:spPr>
        <p:txBody>
          <a:bodyPr/>
          <a:lstStyle/>
          <a:p>
            <a:endParaRPr lang="en-US" dirty="0"/>
          </a:p>
        </p:txBody>
      </p:sp>
      <p:sp>
        <p:nvSpPr>
          <p:cNvPr id="6" name="Title 5">
            <a:extLst>
              <a:ext uri="{FF2B5EF4-FFF2-40B4-BE49-F238E27FC236}">
                <a16:creationId xmlns:a16="http://schemas.microsoft.com/office/drawing/2014/main" id="{451E6799-D6BF-9942-AF35-BC119998CA1C}"/>
              </a:ext>
            </a:extLst>
          </p:cNvPr>
          <p:cNvSpPr>
            <a:spLocks noGrp="1"/>
          </p:cNvSpPr>
          <p:nvPr>
            <p:ph type="title"/>
          </p:nvPr>
        </p:nvSpPr>
        <p:spPr/>
        <p:txBody>
          <a:bodyPr/>
          <a:lstStyle/>
          <a:p>
            <a:r>
              <a:rPr lang="en-US" sz="3200" dirty="0"/>
              <a:t>Future work/next step is to apply top performing models from simulations to empirical studies</a:t>
            </a:r>
          </a:p>
        </p:txBody>
      </p:sp>
      <p:pic>
        <p:nvPicPr>
          <p:cNvPr id="12" name="Picture 11" descr="A picture containing dark, kite, looking, fire&#10;&#10;Description automatically generated">
            <a:extLst>
              <a:ext uri="{FF2B5EF4-FFF2-40B4-BE49-F238E27FC236}">
                <a16:creationId xmlns:a16="http://schemas.microsoft.com/office/drawing/2014/main" id="{44922024-AC75-1F42-9ADD-CDC223688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005" t="10645" r="33771" b="-90"/>
          <a:stretch/>
        </p:blipFill>
        <p:spPr>
          <a:xfrm>
            <a:off x="-114621" y="-109883"/>
            <a:ext cx="5852813" cy="7097715"/>
          </a:xfrm>
          <a:prstGeom prst="rect">
            <a:avLst/>
          </a:prstGeom>
        </p:spPr>
      </p:pic>
    </p:spTree>
    <p:extLst>
      <p:ext uri="{BB962C8B-B14F-4D97-AF65-F5344CB8AC3E}">
        <p14:creationId xmlns:p14="http://schemas.microsoft.com/office/powerpoint/2010/main" val="35748781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20BF0-79D9-AD4F-8A04-A2076DACAC3C}"/>
              </a:ext>
            </a:extLst>
          </p:cNvPr>
          <p:cNvSpPr>
            <a:spLocks noGrp="1"/>
          </p:cNvSpPr>
          <p:nvPr>
            <p:ph type="title"/>
          </p:nvPr>
        </p:nvSpPr>
        <p:spPr>
          <a:xfrm>
            <a:off x="274320" y="123985"/>
            <a:ext cx="11600354" cy="520215"/>
          </a:xfrm>
        </p:spPr>
        <p:txBody>
          <a:bodyPr/>
          <a:lstStyle/>
          <a:p>
            <a:r>
              <a:rPr lang="en-US" sz="2800" b="1" dirty="0">
                <a:solidFill>
                  <a:srgbClr val="282828"/>
                </a:solidFill>
                <a:latin typeface="Georgia" panose="02040502050405020303" pitchFamily="18" charset="0"/>
              </a:rPr>
              <a:t>Research team</a:t>
            </a:r>
            <a:endParaRPr lang="en-US" sz="2800" b="1" dirty="0">
              <a:latin typeface="Georgia" panose="02040502050405020303" pitchFamily="18" charset="0"/>
            </a:endParaRPr>
          </a:p>
        </p:txBody>
      </p:sp>
      <p:graphicFrame>
        <p:nvGraphicFramePr>
          <p:cNvPr id="12" name="Table 11">
            <a:extLst>
              <a:ext uri="{FF2B5EF4-FFF2-40B4-BE49-F238E27FC236}">
                <a16:creationId xmlns:a16="http://schemas.microsoft.com/office/drawing/2014/main" id="{853C3BD2-B814-A741-94E1-0024039A98B3}"/>
              </a:ext>
            </a:extLst>
          </p:cNvPr>
          <p:cNvGraphicFramePr>
            <a:graphicFrameLocks noGrp="1"/>
          </p:cNvGraphicFramePr>
          <p:nvPr/>
        </p:nvGraphicFramePr>
        <p:xfrm>
          <a:off x="741405" y="800454"/>
          <a:ext cx="11133269" cy="6126480"/>
        </p:xfrm>
        <a:graphic>
          <a:graphicData uri="http://schemas.openxmlformats.org/drawingml/2006/table">
            <a:tbl>
              <a:tblPr firstRow="1" bandRow="1">
                <a:tableStyleId>{5C22544A-7EE6-4342-B048-85BDC9FD1C3A}</a:tableStyleId>
              </a:tblPr>
              <a:tblGrid>
                <a:gridCol w="5029411">
                  <a:extLst>
                    <a:ext uri="{9D8B030D-6E8A-4147-A177-3AD203B41FA5}">
                      <a16:colId xmlns:a16="http://schemas.microsoft.com/office/drawing/2014/main" val="2362824022"/>
                    </a:ext>
                  </a:extLst>
                </a:gridCol>
                <a:gridCol w="6103858">
                  <a:extLst>
                    <a:ext uri="{9D8B030D-6E8A-4147-A177-3AD203B41FA5}">
                      <a16:colId xmlns:a16="http://schemas.microsoft.com/office/drawing/2014/main" val="2694271560"/>
                    </a:ext>
                  </a:extLst>
                </a:gridCol>
              </a:tblGrid>
              <a:tr h="82519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100" b="1" u="sng" dirty="0">
                          <a:solidFill>
                            <a:schemeClr val="accent1">
                              <a:lumMod val="75000"/>
                            </a:schemeClr>
                          </a:solidFill>
                          <a:latin typeface="Georgia" panose="02040502050405020303" pitchFamily="18" charset="0"/>
                        </a:rPr>
                        <a:t>Food and Drug Administration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0" dirty="0">
                          <a:solidFill>
                            <a:schemeClr val="tx1"/>
                          </a:solidFill>
                          <a:latin typeface="Georgia" panose="02040502050405020303" pitchFamily="18" charset="0"/>
                        </a:rPr>
                        <a:t>Hana Lee, PhD, 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0" dirty="0">
                          <a:solidFill>
                            <a:schemeClr val="tx1"/>
                          </a:solidFill>
                          <a:latin typeface="Georgia" panose="02040502050405020303" pitchFamily="18" charset="0"/>
                        </a:rPr>
                        <a:t>Sarah Dutcher, PhD, 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1" u="sng" dirty="0">
                          <a:solidFill>
                            <a:schemeClr val="accent1">
                              <a:lumMod val="75000"/>
                            </a:schemeClr>
                          </a:solidFill>
                          <a:latin typeface="Georgia" panose="02040502050405020303" pitchFamily="18" charset="0"/>
                        </a:rPr>
                        <a:t>Brigham and Women’s Hospital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0" dirty="0">
                          <a:solidFill>
                            <a:schemeClr val="tx1"/>
                          </a:solidFill>
                          <a:latin typeface="Georgia" panose="02040502050405020303" pitchFamily="18" charset="0"/>
                        </a:rPr>
                        <a:t>Richard Wyss, PhD, 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0" dirty="0">
                          <a:solidFill>
                            <a:schemeClr val="tx1"/>
                          </a:solidFill>
                          <a:latin typeface="Georgia" panose="02040502050405020303" pitchFamily="18" charset="0"/>
                        </a:rPr>
                        <a:t>Rishi Desai, PharmD, PhD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0" dirty="0">
                          <a:solidFill>
                            <a:schemeClr val="tx1"/>
                          </a:solidFill>
                          <a:latin typeface="Georgia" panose="02040502050405020303" pitchFamily="18" charset="0"/>
                        </a:rPr>
                        <a:t>Josh Lin, MD, PhD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0" dirty="0">
                          <a:solidFill>
                            <a:schemeClr val="tx1"/>
                          </a:solidFill>
                          <a:latin typeface="Georgia" panose="02040502050405020303" pitchFamily="18" charset="0"/>
                        </a:rPr>
                        <a:t>Shirley Wang, PhD, MS</a:t>
                      </a:r>
                    </a:p>
                    <a:p>
                      <a:pPr marL="285750" indent="-285750">
                        <a:buFont typeface="Arial" panose="020B0604020202020204" pitchFamily="34" charset="0"/>
                        <a:buChar char="•"/>
                      </a:pPr>
                      <a:r>
                        <a:rPr lang="en-US" sz="2100" b="0" dirty="0">
                          <a:solidFill>
                            <a:schemeClr val="tx1"/>
                          </a:solidFill>
                          <a:latin typeface="Georgia" panose="02040502050405020303" pitchFamily="18" charset="0"/>
                        </a:rPr>
                        <a:t>Yinzhu Jin, MS, MPH</a:t>
                      </a:r>
                    </a:p>
                    <a:p>
                      <a:pPr marL="285750" indent="-285750">
                        <a:buFont typeface="Arial" panose="020B0604020202020204" pitchFamily="34" charset="0"/>
                        <a:buChar char="•"/>
                      </a:pPr>
                      <a:r>
                        <a:rPr lang="en-US" sz="2100" b="0" dirty="0">
                          <a:solidFill>
                            <a:schemeClr val="tx1"/>
                          </a:solidFill>
                          <a:latin typeface="Georgia" panose="02040502050405020303" pitchFamily="18" charset="0"/>
                        </a:rPr>
                        <a:t>Shamika More, MS</a:t>
                      </a:r>
                    </a:p>
                    <a:p>
                      <a:pPr marL="285750" indent="-285750">
                        <a:buFont typeface="Arial" panose="020B0604020202020204" pitchFamily="34" charset="0"/>
                        <a:buChar char="•"/>
                      </a:pPr>
                      <a:r>
                        <a:rPr lang="en-US" sz="2100" b="0" dirty="0">
                          <a:solidFill>
                            <a:schemeClr val="tx1"/>
                          </a:solidFill>
                          <a:latin typeface="Georgia" panose="02040502050405020303" pitchFamily="18" charset="0"/>
                        </a:rPr>
                        <a:t>Luke Zabotka, BA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096269"/>
                  </a:ext>
                </a:extLst>
              </a:tr>
              <a:tr h="473927">
                <a:tc>
                  <a:txBody>
                    <a:bodyPr/>
                    <a:lstStyle/>
                    <a:p>
                      <a:r>
                        <a:rPr lang="en-US" sz="2100" b="1" u="sng" dirty="0">
                          <a:solidFill>
                            <a:schemeClr val="accent1">
                              <a:lumMod val="75000"/>
                            </a:schemeClr>
                          </a:solidFill>
                          <a:latin typeface="Georgia" panose="02040502050405020303" pitchFamily="18" charset="0"/>
                        </a:rPr>
                        <a:t>DPM/HPHCI/Operations Center</a:t>
                      </a:r>
                    </a:p>
                    <a:p>
                      <a:pPr marL="285750" indent="-285750">
                        <a:buFont typeface="Arial" panose="020B0604020202020204" pitchFamily="34" charset="0"/>
                        <a:buChar char="•"/>
                      </a:pPr>
                      <a:r>
                        <a:rPr lang="en-US" sz="2100" b="0" dirty="0">
                          <a:solidFill>
                            <a:schemeClr val="tx1"/>
                          </a:solidFill>
                          <a:latin typeface="Georgia" panose="02040502050405020303" pitchFamily="18" charset="0"/>
                        </a:rPr>
                        <a:t>Darren Toh, ScD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1" u="sng" dirty="0">
                          <a:solidFill>
                            <a:schemeClr val="accent1">
                              <a:lumMod val="75000"/>
                            </a:schemeClr>
                          </a:solidFill>
                          <a:latin typeface="Georgia" panose="02040502050405020303" pitchFamily="18" charset="0"/>
                        </a:rPr>
                        <a:t>Kaiser Washington/University of Washington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0" dirty="0">
                          <a:solidFill>
                            <a:schemeClr val="tx1"/>
                          </a:solidFill>
                          <a:latin typeface="Georgia" panose="02040502050405020303" pitchFamily="18" charset="0"/>
                        </a:rPr>
                        <a:t>Jennifer Nelson, PhD</a:t>
                      </a:r>
                    </a:p>
                    <a:p>
                      <a:pPr marL="285750" indent="-285750">
                        <a:buFont typeface="Arial" panose="020B0604020202020204" pitchFamily="34" charset="0"/>
                        <a:buChar char="•"/>
                      </a:pPr>
                      <a:endParaRPr lang="en-US" sz="2100" b="0" dirty="0">
                        <a:solidFill>
                          <a:schemeClr val="tx1"/>
                        </a:solidFill>
                        <a:latin typeface="Georgia" panose="02040502050405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996741"/>
                  </a:ext>
                </a:extLst>
              </a:tr>
              <a:tr h="764973">
                <a:tc>
                  <a:txBody>
                    <a:bodyPr/>
                    <a:lstStyle/>
                    <a:p>
                      <a:r>
                        <a:rPr lang="en-US" sz="2100" b="1" u="sng" dirty="0">
                          <a:solidFill>
                            <a:schemeClr val="accent1">
                              <a:lumMod val="75000"/>
                            </a:schemeClr>
                          </a:solidFill>
                          <a:latin typeface="Georgia" panose="02040502050405020303" pitchFamily="18" charset="0"/>
                        </a:rPr>
                        <a:t>University of California, Berkeley</a:t>
                      </a:r>
                    </a:p>
                    <a:p>
                      <a:pPr marL="285750" indent="-285750">
                        <a:buFont typeface="Arial" panose="020B0604020202020204" pitchFamily="34" charset="0"/>
                        <a:buChar char="•"/>
                      </a:pPr>
                      <a:r>
                        <a:rPr lang="en-US" sz="2100" b="0" dirty="0">
                          <a:solidFill>
                            <a:schemeClr val="tx1"/>
                          </a:solidFill>
                          <a:latin typeface="Georgia" panose="02040502050405020303" pitchFamily="18" charset="0"/>
                        </a:rPr>
                        <a:t>Mark van der Laan, PhD</a:t>
                      </a:r>
                    </a:p>
                    <a:p>
                      <a:pPr marL="285750" indent="-285750">
                        <a:buFont typeface="Arial" panose="020B0604020202020204" pitchFamily="34" charset="0"/>
                        <a:buChar char="•"/>
                      </a:pPr>
                      <a:r>
                        <a:rPr lang="en-US" sz="2100" b="0" dirty="0">
                          <a:solidFill>
                            <a:schemeClr val="tx1"/>
                          </a:solidFill>
                          <a:latin typeface="Georgia" panose="02040502050405020303" pitchFamily="18" charset="0"/>
                        </a:rPr>
                        <a:t>Lars van der Laan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1" u="sng" dirty="0">
                          <a:solidFill>
                            <a:schemeClr val="accent1">
                              <a:lumMod val="75000"/>
                            </a:schemeClr>
                          </a:solidFill>
                          <a:latin typeface="Georgia" panose="02040502050405020303" pitchFamily="18" charset="0"/>
                        </a:rPr>
                        <a:t>University of Michigan</a:t>
                      </a:r>
                    </a:p>
                    <a:p>
                      <a:pPr marL="285750" indent="-285750">
                        <a:buFont typeface="Arial" panose="020B0604020202020204" pitchFamily="34" charset="0"/>
                        <a:buChar char="•"/>
                      </a:pPr>
                      <a:r>
                        <a:rPr lang="en-US" sz="2100" b="0" dirty="0">
                          <a:solidFill>
                            <a:schemeClr val="tx1"/>
                          </a:solidFill>
                          <a:latin typeface="Georgia" panose="02040502050405020303" pitchFamily="18" charset="0"/>
                        </a:rPr>
                        <a:t>Xu Shi, PhD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663733"/>
                  </a:ext>
                </a:extLst>
              </a:tr>
              <a:tr h="76497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100" b="1" u="sng" dirty="0">
                          <a:solidFill>
                            <a:schemeClr val="accent1">
                              <a:lumMod val="75000"/>
                            </a:schemeClr>
                          </a:solidFill>
                          <a:latin typeface="Georgia" panose="02040502050405020303" pitchFamily="18" charset="0"/>
                        </a:rPr>
                        <a:t>Putnam Data Sciences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0" u="none" dirty="0">
                          <a:solidFill>
                            <a:schemeClr val="tx1"/>
                          </a:solidFill>
                          <a:latin typeface="Georgia" panose="02040502050405020303" pitchFamily="18" charset="0"/>
                        </a:rPr>
                        <a:t>Susan Gruber, PhD, MS, MPH</a:t>
                      </a:r>
                    </a:p>
                    <a:p>
                      <a:endParaRPr lang="en-US" sz="2100" b="0" dirty="0">
                        <a:solidFill>
                          <a:schemeClr val="tx1"/>
                        </a:solidFill>
                        <a:latin typeface="Georgia" panose="02040502050405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US" sz="2100" b="0" dirty="0">
                        <a:solidFill>
                          <a:schemeClr val="tx1"/>
                        </a:solidFill>
                        <a:latin typeface="Georgia" panose="02040502050405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3961517"/>
                  </a:ext>
                </a:extLst>
              </a:tr>
            </a:tbl>
          </a:graphicData>
        </a:graphic>
      </p:graphicFrame>
    </p:spTree>
    <p:extLst>
      <p:ext uri="{BB962C8B-B14F-4D97-AF65-F5344CB8AC3E}">
        <p14:creationId xmlns:p14="http://schemas.microsoft.com/office/powerpoint/2010/main" val="631802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77A3-AA31-4746-8BDE-8764BDCC24E8}"/>
              </a:ext>
            </a:extLst>
          </p:cNvPr>
          <p:cNvSpPr>
            <a:spLocks noGrp="1"/>
          </p:cNvSpPr>
          <p:nvPr>
            <p:ph type="title"/>
          </p:nvPr>
        </p:nvSpPr>
        <p:spPr/>
        <p:txBody>
          <a:bodyPr/>
          <a:lstStyle/>
          <a:p>
            <a:r>
              <a:rPr lang="en-US" sz="3200" dirty="0"/>
              <a:t>Questions?</a:t>
            </a:r>
          </a:p>
        </p:txBody>
      </p:sp>
    </p:spTree>
    <p:extLst>
      <p:ext uri="{BB962C8B-B14F-4D97-AF65-F5344CB8AC3E}">
        <p14:creationId xmlns:p14="http://schemas.microsoft.com/office/powerpoint/2010/main" val="14185535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B598689-6874-4BAB-B149-8A1525584FB2}"/>
              </a:ext>
            </a:extLst>
          </p:cNvPr>
          <p:cNvGraphicFramePr>
            <a:graphicFrameLocks noGrp="1" noChangeAspect="1"/>
          </p:cNvGraphicFramePr>
          <p:nvPr>
            <p:extLst>
              <p:ext uri="{D42A27DB-BD31-4B8C-83A1-F6EECF244321}">
                <p14:modId xmlns:p14="http://schemas.microsoft.com/office/powerpoint/2010/main" val="2548700857"/>
              </p:ext>
            </p:extLst>
          </p:nvPr>
        </p:nvGraphicFramePr>
        <p:xfrm>
          <a:off x="2913435" y="53347"/>
          <a:ext cx="9143998" cy="6426185"/>
        </p:xfrm>
        <a:graphic>
          <a:graphicData uri="http://schemas.openxmlformats.org/drawingml/2006/table">
            <a:tbl>
              <a:tblPr firstRow="1" bandRow="1">
                <a:tableStyleId>{5C22544A-7EE6-4342-B048-85BDC9FD1C3A}</a:tableStyleId>
              </a:tblPr>
              <a:tblGrid>
                <a:gridCol w="1273626">
                  <a:extLst>
                    <a:ext uri="{9D8B030D-6E8A-4147-A177-3AD203B41FA5}">
                      <a16:colId xmlns:a16="http://schemas.microsoft.com/office/drawing/2014/main" val="1056257567"/>
                    </a:ext>
                  </a:extLst>
                </a:gridCol>
                <a:gridCol w="1557746">
                  <a:extLst>
                    <a:ext uri="{9D8B030D-6E8A-4147-A177-3AD203B41FA5}">
                      <a16:colId xmlns:a16="http://schemas.microsoft.com/office/drawing/2014/main" val="2433592514"/>
                    </a:ext>
                  </a:extLst>
                </a:gridCol>
                <a:gridCol w="1577340">
                  <a:extLst>
                    <a:ext uri="{9D8B030D-6E8A-4147-A177-3AD203B41FA5}">
                      <a16:colId xmlns:a16="http://schemas.microsoft.com/office/drawing/2014/main" val="3250341520"/>
                    </a:ext>
                  </a:extLst>
                </a:gridCol>
                <a:gridCol w="1587137">
                  <a:extLst>
                    <a:ext uri="{9D8B030D-6E8A-4147-A177-3AD203B41FA5}">
                      <a16:colId xmlns:a16="http://schemas.microsoft.com/office/drawing/2014/main" val="3173669393"/>
                    </a:ext>
                  </a:extLst>
                </a:gridCol>
                <a:gridCol w="1587137">
                  <a:extLst>
                    <a:ext uri="{9D8B030D-6E8A-4147-A177-3AD203B41FA5}">
                      <a16:colId xmlns:a16="http://schemas.microsoft.com/office/drawing/2014/main" val="3430834366"/>
                    </a:ext>
                  </a:extLst>
                </a:gridCol>
                <a:gridCol w="1561012">
                  <a:extLst>
                    <a:ext uri="{9D8B030D-6E8A-4147-A177-3AD203B41FA5}">
                      <a16:colId xmlns:a16="http://schemas.microsoft.com/office/drawing/2014/main" val="2253786291"/>
                    </a:ext>
                  </a:extLst>
                </a:gridCol>
              </a:tblGrid>
              <a:tr h="343629">
                <a:tc>
                  <a:txBody>
                    <a:bodyPr/>
                    <a:lstStyle/>
                    <a:p>
                      <a:pPr algn="ctr"/>
                      <a:r>
                        <a:rPr lang="en-US" sz="1800" b="0" dirty="0"/>
                        <a:t>Priorities</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rPr>
                        <a:t>Year 1</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rPr>
                        <a:t>Year 2</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rPr>
                        <a:t>Year 3</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rPr>
                        <a:t>Year 4</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rPr>
                        <a:t>Year 5</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58103166"/>
                  </a:ext>
                </a:extLst>
              </a:tr>
              <a:tr h="404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chemeClr val="tx1"/>
                        </a:solidFill>
                      </a:endParaRPr>
                    </a:p>
                  </a:txBody>
                  <a:tcPr marL="68580" marR="68580" marT="34290" marB="34290">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Master plan</a:t>
                      </a: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Master plan refinement</a:t>
                      </a:r>
                    </a:p>
                    <a:p>
                      <a:pPr algn="ctr"/>
                      <a:endParaRPr lang="en-US" sz="200" dirty="0">
                        <a:solidFill>
                          <a:schemeClr val="bg1"/>
                        </a:solidFill>
                      </a:endParaRP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029051"/>
                  </a:ext>
                </a:extLst>
              </a:tr>
              <a:tr h="130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49960833"/>
                  </a:ext>
                </a:extLst>
              </a:tr>
              <a:tr h="1082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85342926"/>
                  </a:ext>
                </a:extLst>
              </a:tr>
              <a:tr h="115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55364508"/>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82319083"/>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15022424"/>
                  </a:ext>
                </a:extLst>
              </a:tr>
            </a:tbl>
          </a:graphicData>
        </a:graphic>
      </p:graphicFrame>
      <p:sp>
        <p:nvSpPr>
          <p:cNvPr id="8" name="Pentagon 4">
            <a:extLst>
              <a:ext uri="{FF2B5EF4-FFF2-40B4-BE49-F238E27FC236}">
                <a16:creationId xmlns:a16="http://schemas.microsoft.com/office/drawing/2014/main" id="{746DADD4-ED15-4275-9537-24C421188EBE}"/>
              </a:ext>
            </a:extLst>
          </p:cNvPr>
          <p:cNvSpPr/>
          <p:nvPr/>
        </p:nvSpPr>
        <p:spPr>
          <a:xfrm>
            <a:off x="2913434" y="779372"/>
            <a:ext cx="1254442" cy="1311717"/>
          </a:xfrm>
          <a:prstGeom prst="homePlate">
            <a:avLst>
              <a:gd name="adj" fmla="val 288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Data </a:t>
            </a:r>
            <a:r>
              <a:rPr lang="en-US" sz="1200" dirty="0">
                <a:latin typeface="Avenir Black" panose="02000503020000020003"/>
              </a:rPr>
              <a:t>infrastructure</a:t>
            </a:r>
          </a:p>
        </p:txBody>
      </p:sp>
      <p:sp>
        <p:nvSpPr>
          <p:cNvPr id="9" name="Pentagon 8">
            <a:extLst>
              <a:ext uri="{FF2B5EF4-FFF2-40B4-BE49-F238E27FC236}">
                <a16:creationId xmlns:a16="http://schemas.microsoft.com/office/drawing/2014/main" id="{BE1825DB-2382-4E3A-B313-60B43C2F8B2F}"/>
              </a:ext>
            </a:extLst>
          </p:cNvPr>
          <p:cNvSpPr/>
          <p:nvPr/>
        </p:nvSpPr>
        <p:spPr>
          <a:xfrm>
            <a:off x="2913433" y="2092007"/>
            <a:ext cx="1254444" cy="1110996"/>
          </a:xfrm>
          <a:prstGeom prst="homePlate">
            <a:avLst>
              <a:gd name="adj" fmla="val 322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Feature engineering</a:t>
            </a:r>
          </a:p>
        </p:txBody>
      </p:sp>
      <p:sp>
        <p:nvSpPr>
          <p:cNvPr id="10" name="Pentagon 9">
            <a:extLst>
              <a:ext uri="{FF2B5EF4-FFF2-40B4-BE49-F238E27FC236}">
                <a16:creationId xmlns:a16="http://schemas.microsoft.com/office/drawing/2014/main" id="{06BEB4E6-1261-493F-BA11-C95F41BA435E}"/>
              </a:ext>
            </a:extLst>
          </p:cNvPr>
          <p:cNvSpPr/>
          <p:nvPr/>
        </p:nvSpPr>
        <p:spPr>
          <a:xfrm>
            <a:off x="2913433" y="3200411"/>
            <a:ext cx="1254444" cy="1140143"/>
          </a:xfrm>
          <a:prstGeom prst="homePlate">
            <a:avLst>
              <a:gd name="adj" fmla="val 3221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Causal inference</a:t>
            </a:r>
          </a:p>
        </p:txBody>
      </p:sp>
      <p:sp>
        <p:nvSpPr>
          <p:cNvPr id="11" name="Pentagon 10">
            <a:extLst>
              <a:ext uri="{FF2B5EF4-FFF2-40B4-BE49-F238E27FC236}">
                <a16:creationId xmlns:a16="http://schemas.microsoft.com/office/drawing/2014/main" id="{5DA7E22A-707C-4D0C-AC91-B12CBB856BB8}"/>
              </a:ext>
            </a:extLst>
          </p:cNvPr>
          <p:cNvSpPr/>
          <p:nvPr/>
        </p:nvSpPr>
        <p:spPr>
          <a:xfrm>
            <a:off x="2913432" y="4340557"/>
            <a:ext cx="1254444" cy="1096965"/>
          </a:xfrm>
          <a:prstGeom prst="homePlate">
            <a:avLst>
              <a:gd name="adj" fmla="val 3221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Detection analytics</a:t>
            </a:r>
          </a:p>
        </p:txBody>
      </p:sp>
      <p:sp>
        <p:nvSpPr>
          <p:cNvPr id="12" name="Rounded Rectangle 2">
            <a:extLst>
              <a:ext uri="{FF2B5EF4-FFF2-40B4-BE49-F238E27FC236}">
                <a16:creationId xmlns:a16="http://schemas.microsoft.com/office/drawing/2014/main" id="{E7761B5A-0B8C-4130-9150-8E293AE22023}"/>
              </a:ext>
            </a:extLst>
          </p:cNvPr>
          <p:cNvSpPr/>
          <p:nvPr/>
        </p:nvSpPr>
        <p:spPr>
          <a:xfrm>
            <a:off x="4805004" y="3249784"/>
            <a:ext cx="3260361" cy="2509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Evaluating targeted learning in EHR data (Enhancing CI: CI1)</a:t>
            </a:r>
          </a:p>
        </p:txBody>
      </p:sp>
      <p:sp>
        <p:nvSpPr>
          <p:cNvPr id="13" name="Rounded Rectangle 11">
            <a:extLst>
              <a:ext uri="{FF2B5EF4-FFF2-40B4-BE49-F238E27FC236}">
                <a16:creationId xmlns:a16="http://schemas.microsoft.com/office/drawing/2014/main" id="{4977384F-2950-4452-A17F-B860B706211D}"/>
              </a:ext>
            </a:extLst>
          </p:cNvPr>
          <p:cNvSpPr/>
          <p:nvPr/>
        </p:nvSpPr>
        <p:spPr>
          <a:xfrm>
            <a:off x="4653652" y="779372"/>
            <a:ext cx="3155631"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Identification and queries of potential EHR data partners (Horizon Scan: DI1)</a:t>
            </a:r>
          </a:p>
        </p:txBody>
      </p:sp>
      <p:sp>
        <p:nvSpPr>
          <p:cNvPr id="14" name="Rounded Rectangle 12">
            <a:extLst>
              <a:ext uri="{FF2B5EF4-FFF2-40B4-BE49-F238E27FC236}">
                <a16:creationId xmlns:a16="http://schemas.microsoft.com/office/drawing/2014/main" id="{9EB461DB-3C0A-436B-92B1-FEBEE3845B06}"/>
              </a:ext>
            </a:extLst>
          </p:cNvPr>
          <p:cNvSpPr/>
          <p:nvPr/>
        </p:nvSpPr>
        <p:spPr>
          <a:xfrm>
            <a:off x="6557977" y="1054817"/>
            <a:ext cx="168197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latin typeface="Avenir Black" panose="02000503020000020003"/>
              </a:rPr>
              <a:t>Adding unstructured data and necessary data elements (DI2) </a:t>
            </a:r>
          </a:p>
        </p:txBody>
      </p:sp>
      <p:sp>
        <p:nvSpPr>
          <p:cNvPr id="15" name="Rounded Rectangle 13">
            <a:extLst>
              <a:ext uri="{FF2B5EF4-FFF2-40B4-BE49-F238E27FC236}">
                <a16:creationId xmlns:a16="http://schemas.microsoft.com/office/drawing/2014/main" id="{452D590D-A074-4BAA-97B6-04C8B54F1EBC}"/>
              </a:ext>
            </a:extLst>
          </p:cNvPr>
          <p:cNvSpPr/>
          <p:nvPr/>
        </p:nvSpPr>
        <p:spPr>
          <a:xfrm>
            <a:off x="6769869" y="1324771"/>
            <a:ext cx="1574481"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Source data mapping (DI3)</a:t>
            </a:r>
          </a:p>
        </p:txBody>
      </p:sp>
      <p:sp>
        <p:nvSpPr>
          <p:cNvPr id="16" name="Rounded Rectangle 14">
            <a:extLst>
              <a:ext uri="{FF2B5EF4-FFF2-40B4-BE49-F238E27FC236}">
                <a16:creationId xmlns:a16="http://schemas.microsoft.com/office/drawing/2014/main" id="{B8BB8A70-985C-4069-91B1-C541BFB59F81}"/>
              </a:ext>
            </a:extLst>
          </p:cNvPr>
          <p:cNvSpPr/>
          <p:nvPr/>
        </p:nvSpPr>
        <p:spPr>
          <a:xfrm>
            <a:off x="9549922" y="1590502"/>
            <a:ext cx="1393996"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harmonization strategy </a:t>
            </a:r>
          </a:p>
        </p:txBody>
      </p:sp>
      <p:sp>
        <p:nvSpPr>
          <p:cNvPr id="17" name="Rounded Rectangle 15">
            <a:extLst>
              <a:ext uri="{FF2B5EF4-FFF2-40B4-BE49-F238E27FC236}">
                <a16:creationId xmlns:a16="http://schemas.microsoft.com/office/drawing/2014/main" id="{D22799D7-7C8E-45D6-9C7B-67B4181AE042}"/>
              </a:ext>
            </a:extLst>
          </p:cNvPr>
          <p:cNvSpPr/>
          <p:nvPr/>
        </p:nvSpPr>
        <p:spPr>
          <a:xfrm>
            <a:off x="7020305" y="1592159"/>
            <a:ext cx="248776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Harmonizing EHRs (DI4)</a:t>
            </a:r>
          </a:p>
        </p:txBody>
      </p:sp>
      <p:sp>
        <p:nvSpPr>
          <p:cNvPr id="18" name="Rounded Rectangle 18">
            <a:extLst>
              <a:ext uri="{FF2B5EF4-FFF2-40B4-BE49-F238E27FC236}">
                <a16:creationId xmlns:a16="http://schemas.microsoft.com/office/drawing/2014/main" id="{28748C7D-A0AC-41CE-8C21-BC32549EA2BE}"/>
              </a:ext>
            </a:extLst>
          </p:cNvPr>
          <p:cNvSpPr/>
          <p:nvPr/>
        </p:nvSpPr>
        <p:spPr>
          <a:xfrm>
            <a:off x="6835144" y="3532993"/>
            <a:ext cx="1822916" cy="241937"/>
          </a:xfrm>
          <a:prstGeom prst="roundRect">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Causal inference framework (CI2)</a:t>
            </a:r>
          </a:p>
        </p:txBody>
      </p:sp>
      <p:sp>
        <p:nvSpPr>
          <p:cNvPr id="19" name="Rounded Rectangle 19">
            <a:extLst>
              <a:ext uri="{FF2B5EF4-FFF2-40B4-BE49-F238E27FC236}">
                <a16:creationId xmlns:a16="http://schemas.microsoft.com/office/drawing/2014/main" id="{FF17EBFC-5E3D-4EB4-8DAB-132AE3C0BD64}"/>
              </a:ext>
            </a:extLst>
          </p:cNvPr>
          <p:cNvSpPr/>
          <p:nvPr/>
        </p:nvSpPr>
        <p:spPr>
          <a:xfrm>
            <a:off x="8268741" y="1056867"/>
            <a:ext cx="3769163" cy="2314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Updating CDM to include EHR data</a:t>
            </a:r>
          </a:p>
        </p:txBody>
      </p:sp>
      <p:sp>
        <p:nvSpPr>
          <p:cNvPr id="20" name="Rounded Rectangle 20">
            <a:extLst>
              <a:ext uri="{FF2B5EF4-FFF2-40B4-BE49-F238E27FC236}">
                <a16:creationId xmlns:a16="http://schemas.microsoft.com/office/drawing/2014/main" id="{21BCD4D2-80C9-4F79-B3AC-8CD2E8B78A25}"/>
              </a:ext>
            </a:extLst>
          </p:cNvPr>
          <p:cNvSpPr/>
          <p:nvPr/>
        </p:nvSpPr>
        <p:spPr>
          <a:xfrm>
            <a:off x="8728576" y="3515711"/>
            <a:ext cx="2869064" cy="23370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Calibration methods (CI4)</a:t>
            </a:r>
          </a:p>
        </p:txBody>
      </p:sp>
      <p:sp>
        <p:nvSpPr>
          <p:cNvPr id="21" name="Rounded Rectangle 21">
            <a:extLst>
              <a:ext uri="{FF2B5EF4-FFF2-40B4-BE49-F238E27FC236}">
                <a16:creationId xmlns:a16="http://schemas.microsoft.com/office/drawing/2014/main" id="{2026ADB2-FC1A-4ED4-8ACC-F24D4631D4D5}"/>
              </a:ext>
            </a:extLst>
          </p:cNvPr>
          <p:cNvSpPr/>
          <p:nvPr/>
        </p:nvSpPr>
        <p:spPr>
          <a:xfrm>
            <a:off x="8090866" y="4052631"/>
            <a:ext cx="3958922"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Distributed regression implementation (CI6)</a:t>
            </a:r>
          </a:p>
        </p:txBody>
      </p:sp>
      <p:sp>
        <p:nvSpPr>
          <p:cNvPr id="22" name="Rounded Rectangle 25">
            <a:extLst>
              <a:ext uri="{FF2B5EF4-FFF2-40B4-BE49-F238E27FC236}">
                <a16:creationId xmlns:a16="http://schemas.microsoft.com/office/drawing/2014/main" id="{46523F6D-7B99-4333-B90E-30FAF34C033E}"/>
              </a:ext>
            </a:extLst>
          </p:cNvPr>
          <p:cNvSpPr/>
          <p:nvPr/>
        </p:nvSpPr>
        <p:spPr>
          <a:xfrm>
            <a:off x="6426223" y="2158641"/>
            <a:ext cx="2341840"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Computable phenotyping framework (FE1)</a:t>
            </a:r>
          </a:p>
        </p:txBody>
      </p:sp>
      <p:sp>
        <p:nvSpPr>
          <p:cNvPr id="23" name="Rounded Rectangle 26">
            <a:extLst>
              <a:ext uri="{FF2B5EF4-FFF2-40B4-BE49-F238E27FC236}">
                <a16:creationId xmlns:a16="http://schemas.microsoft.com/office/drawing/2014/main" id="{593311B5-9098-4109-8235-28438344914B}"/>
              </a:ext>
            </a:extLst>
          </p:cNvPr>
          <p:cNvSpPr/>
          <p:nvPr/>
        </p:nvSpPr>
        <p:spPr>
          <a:xfrm>
            <a:off x="6426223" y="2428947"/>
            <a:ext cx="316627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NLP tools for cohort identification, exposure assessment, covariate ascertainment (Scalable NLP: FE2)</a:t>
            </a:r>
          </a:p>
        </p:txBody>
      </p:sp>
      <p:sp>
        <p:nvSpPr>
          <p:cNvPr id="24" name="Rounded Rectangle 27">
            <a:extLst>
              <a:ext uri="{FF2B5EF4-FFF2-40B4-BE49-F238E27FC236}">
                <a16:creationId xmlns:a16="http://schemas.microsoft.com/office/drawing/2014/main" id="{5342050A-49DD-4AAF-9B86-36428BDBD857}"/>
              </a:ext>
            </a:extLst>
          </p:cNvPr>
          <p:cNvSpPr/>
          <p:nvPr/>
        </p:nvSpPr>
        <p:spPr>
          <a:xfrm>
            <a:off x="6426223" y="2704391"/>
            <a:ext cx="316627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Improving probabilistic phenotyping of incident outcomes (FE3)</a:t>
            </a:r>
          </a:p>
        </p:txBody>
      </p:sp>
      <p:sp>
        <p:nvSpPr>
          <p:cNvPr id="25" name="Rounded Rectangle 28">
            <a:extLst>
              <a:ext uri="{FF2B5EF4-FFF2-40B4-BE49-F238E27FC236}">
                <a16:creationId xmlns:a16="http://schemas.microsoft.com/office/drawing/2014/main" id="{3707A445-D7FC-447C-85C9-2663656ECD11}"/>
              </a:ext>
            </a:extLst>
          </p:cNvPr>
          <p:cNvSpPr/>
          <p:nvPr/>
        </p:nvSpPr>
        <p:spPr>
          <a:xfrm>
            <a:off x="7336368" y="2972329"/>
            <a:ext cx="241601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NLP-assisted chart abstraction tool (FE4)</a:t>
            </a:r>
          </a:p>
        </p:txBody>
      </p:sp>
      <p:sp>
        <p:nvSpPr>
          <p:cNvPr id="26" name="Rounded Rectangle 34">
            <a:extLst>
              <a:ext uri="{FF2B5EF4-FFF2-40B4-BE49-F238E27FC236}">
                <a16:creationId xmlns:a16="http://schemas.microsoft.com/office/drawing/2014/main" id="{74B46B69-9BD5-423A-AA94-101997109D46}"/>
              </a:ext>
            </a:extLst>
          </p:cNvPr>
          <p:cNvSpPr/>
          <p:nvPr/>
        </p:nvSpPr>
        <p:spPr>
          <a:xfrm>
            <a:off x="8293627" y="4654310"/>
            <a:ext cx="192662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and advancing EHR-based detection methods (DA3)</a:t>
            </a:r>
          </a:p>
        </p:txBody>
      </p:sp>
      <p:sp>
        <p:nvSpPr>
          <p:cNvPr id="27" name="Rounded Rectangle 35">
            <a:extLst>
              <a:ext uri="{FF2B5EF4-FFF2-40B4-BE49-F238E27FC236}">
                <a16:creationId xmlns:a16="http://schemas.microsoft.com/office/drawing/2014/main" id="{9F27C836-BBD2-4BE5-BE5B-7CF9EF47ED0B}"/>
              </a:ext>
            </a:extLst>
          </p:cNvPr>
          <p:cNvSpPr/>
          <p:nvPr/>
        </p:nvSpPr>
        <p:spPr>
          <a:xfrm>
            <a:off x="7485433" y="4922095"/>
            <a:ext cx="224269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signal detection for pregnancy/birth outcomes (DA4)</a:t>
            </a:r>
          </a:p>
        </p:txBody>
      </p:sp>
      <p:sp>
        <p:nvSpPr>
          <p:cNvPr id="28" name="Rounded Rectangle 36">
            <a:extLst>
              <a:ext uri="{FF2B5EF4-FFF2-40B4-BE49-F238E27FC236}">
                <a16:creationId xmlns:a16="http://schemas.microsoft.com/office/drawing/2014/main" id="{3244FE5A-9843-4086-A2BE-5480D1D7A479}"/>
              </a:ext>
            </a:extLst>
          </p:cNvPr>
          <p:cNvSpPr/>
          <p:nvPr/>
        </p:nvSpPr>
        <p:spPr>
          <a:xfrm>
            <a:off x="7622592" y="5190185"/>
            <a:ext cx="24264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cancer signal detection (DA5)</a:t>
            </a:r>
          </a:p>
        </p:txBody>
      </p:sp>
      <p:sp>
        <p:nvSpPr>
          <p:cNvPr id="29" name="Rounded Rectangle 37">
            <a:extLst>
              <a:ext uri="{FF2B5EF4-FFF2-40B4-BE49-F238E27FC236}">
                <a16:creationId xmlns:a16="http://schemas.microsoft.com/office/drawing/2014/main" id="{65AFB9A0-59C5-42C0-A820-91B7BAF4905F}"/>
              </a:ext>
            </a:extLst>
          </p:cNvPr>
          <p:cNvSpPr/>
          <p:nvPr/>
        </p:nvSpPr>
        <p:spPr>
          <a:xfrm>
            <a:off x="10463424" y="3251942"/>
            <a:ext cx="1574481"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Performance metrics (CI5)</a:t>
            </a:r>
          </a:p>
        </p:txBody>
      </p:sp>
      <p:sp>
        <p:nvSpPr>
          <p:cNvPr id="30" name="Rounded Rectangle 38">
            <a:extLst>
              <a:ext uri="{FF2B5EF4-FFF2-40B4-BE49-F238E27FC236}">
                <a16:creationId xmlns:a16="http://schemas.microsoft.com/office/drawing/2014/main" id="{C511A698-4DEF-4947-AF96-943CE78A4C87}"/>
              </a:ext>
            </a:extLst>
          </p:cNvPr>
          <p:cNvSpPr/>
          <p:nvPr/>
        </p:nvSpPr>
        <p:spPr>
          <a:xfrm>
            <a:off x="7378724" y="3792023"/>
            <a:ext cx="2368931" cy="24782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Approaches for missing data (CI3)</a:t>
            </a:r>
          </a:p>
        </p:txBody>
      </p:sp>
      <p:sp>
        <p:nvSpPr>
          <p:cNvPr id="31" name="Rounded Rectangle 39">
            <a:extLst>
              <a:ext uri="{FF2B5EF4-FFF2-40B4-BE49-F238E27FC236}">
                <a16:creationId xmlns:a16="http://schemas.microsoft.com/office/drawing/2014/main" id="{BDCC0486-9DA7-482C-98BA-5CDD99D2501D}"/>
              </a:ext>
            </a:extLst>
          </p:cNvPr>
          <p:cNvSpPr/>
          <p:nvPr/>
        </p:nvSpPr>
        <p:spPr>
          <a:xfrm>
            <a:off x="7346934" y="4386374"/>
            <a:ext cx="161325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Identification and evaluation of EHR detection approaches (DA1)</a:t>
            </a:r>
          </a:p>
        </p:txBody>
      </p:sp>
      <p:sp>
        <p:nvSpPr>
          <p:cNvPr id="32" name="Rounded Rectangle 40">
            <a:extLst>
              <a:ext uri="{FF2B5EF4-FFF2-40B4-BE49-F238E27FC236}">
                <a16:creationId xmlns:a16="http://schemas.microsoft.com/office/drawing/2014/main" id="{9A5F29BA-A9D2-4A66-B394-92F66DD5CE48}"/>
              </a:ext>
            </a:extLst>
          </p:cNvPr>
          <p:cNvSpPr/>
          <p:nvPr/>
        </p:nvSpPr>
        <p:spPr>
          <a:xfrm>
            <a:off x="8994192" y="4386374"/>
            <a:ext cx="1710038" cy="2468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Empirical evaluation of EHR-based detection approaches (DA2)</a:t>
            </a:r>
          </a:p>
        </p:txBody>
      </p:sp>
      <p:sp>
        <p:nvSpPr>
          <p:cNvPr id="35" name="Rounded Rectangle 44">
            <a:extLst>
              <a:ext uri="{FF2B5EF4-FFF2-40B4-BE49-F238E27FC236}">
                <a16:creationId xmlns:a16="http://schemas.microsoft.com/office/drawing/2014/main" id="{2A42028F-205B-4F7C-A8BC-91C9600D5A14}"/>
              </a:ext>
            </a:extLst>
          </p:cNvPr>
          <p:cNvSpPr/>
          <p:nvPr/>
        </p:nvSpPr>
        <p:spPr>
          <a:xfrm>
            <a:off x="7837857" y="779372"/>
            <a:ext cx="4206240"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Onboarding EHR data partners</a:t>
            </a:r>
          </a:p>
        </p:txBody>
      </p:sp>
      <p:sp>
        <p:nvSpPr>
          <p:cNvPr id="36" name="Rounded Rectangle 48">
            <a:extLst>
              <a:ext uri="{FF2B5EF4-FFF2-40B4-BE49-F238E27FC236}">
                <a16:creationId xmlns:a16="http://schemas.microsoft.com/office/drawing/2014/main" id="{08AE90C4-A474-4FE6-B8B6-9E405237C97F}"/>
              </a:ext>
            </a:extLst>
          </p:cNvPr>
          <p:cNvSpPr/>
          <p:nvPr/>
        </p:nvSpPr>
        <p:spPr>
          <a:xfrm>
            <a:off x="10983012" y="1588532"/>
            <a:ext cx="105489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venir Black" panose="02000503020000020003"/>
              </a:rPr>
              <a:t>FHIR preparedness (DI7)</a:t>
            </a:r>
          </a:p>
        </p:txBody>
      </p:sp>
      <p:sp>
        <p:nvSpPr>
          <p:cNvPr id="37" name="Rounded Rectangle 50">
            <a:extLst>
              <a:ext uri="{FF2B5EF4-FFF2-40B4-BE49-F238E27FC236}">
                <a16:creationId xmlns:a16="http://schemas.microsoft.com/office/drawing/2014/main" id="{811757F2-63EE-4F28-A79C-4EE159FA5769}"/>
              </a:ext>
            </a:extLst>
          </p:cNvPr>
          <p:cNvSpPr/>
          <p:nvPr/>
        </p:nvSpPr>
        <p:spPr>
          <a:xfrm>
            <a:off x="8399536" y="1319158"/>
            <a:ext cx="2318033"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Data quality metrics and quality assurance strategy </a:t>
            </a:r>
          </a:p>
        </p:txBody>
      </p:sp>
      <p:sp>
        <p:nvSpPr>
          <p:cNvPr id="38" name="Rounded Rectangle 51">
            <a:extLst>
              <a:ext uri="{FF2B5EF4-FFF2-40B4-BE49-F238E27FC236}">
                <a16:creationId xmlns:a16="http://schemas.microsoft.com/office/drawing/2014/main" id="{CF573604-3FA2-407E-9C03-254B790DEB58}"/>
              </a:ext>
            </a:extLst>
          </p:cNvPr>
          <p:cNvSpPr/>
          <p:nvPr/>
        </p:nvSpPr>
        <p:spPr>
          <a:xfrm>
            <a:off x="10737096" y="1319158"/>
            <a:ext cx="1300808"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governance process</a:t>
            </a:r>
          </a:p>
        </p:txBody>
      </p:sp>
      <p:sp>
        <p:nvSpPr>
          <p:cNvPr id="39" name="Rounded Rectangle 53">
            <a:extLst>
              <a:ext uri="{FF2B5EF4-FFF2-40B4-BE49-F238E27FC236}">
                <a16:creationId xmlns:a16="http://schemas.microsoft.com/office/drawing/2014/main" id="{2209D430-565B-47B8-BE9A-CCDC88A95384}"/>
              </a:ext>
            </a:extLst>
          </p:cNvPr>
          <p:cNvSpPr/>
          <p:nvPr/>
        </p:nvSpPr>
        <p:spPr>
          <a:xfrm>
            <a:off x="9780956" y="2972329"/>
            <a:ext cx="2263140"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Implementing NLP-assisted chart abstraction tool </a:t>
            </a:r>
          </a:p>
        </p:txBody>
      </p:sp>
      <p:sp>
        <p:nvSpPr>
          <p:cNvPr id="40" name="Rounded Rectangle 54">
            <a:extLst>
              <a:ext uri="{FF2B5EF4-FFF2-40B4-BE49-F238E27FC236}">
                <a16:creationId xmlns:a16="http://schemas.microsoft.com/office/drawing/2014/main" id="{19AB2812-8201-4114-85D7-4559C0BB5B33}"/>
              </a:ext>
            </a:extLst>
          </p:cNvPr>
          <p:cNvSpPr/>
          <p:nvPr/>
        </p:nvSpPr>
        <p:spPr>
          <a:xfrm>
            <a:off x="10717568" y="4386374"/>
            <a:ext cx="1326529"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Development of EHR-based detection tools</a:t>
            </a:r>
          </a:p>
        </p:txBody>
      </p:sp>
      <p:sp>
        <p:nvSpPr>
          <p:cNvPr id="41" name="Rounded Rectangle 56">
            <a:extLst>
              <a:ext uri="{FF2B5EF4-FFF2-40B4-BE49-F238E27FC236}">
                <a16:creationId xmlns:a16="http://schemas.microsoft.com/office/drawing/2014/main" id="{4544272D-D330-494C-B597-369F9EA9A643}"/>
              </a:ext>
            </a:extLst>
          </p:cNvPr>
          <p:cNvSpPr/>
          <p:nvPr/>
        </p:nvSpPr>
        <p:spPr>
          <a:xfrm>
            <a:off x="9747655" y="4922248"/>
            <a:ext cx="229025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Pregnancy and birth outcomes signal detection tool development</a:t>
            </a:r>
          </a:p>
        </p:txBody>
      </p:sp>
      <p:sp>
        <p:nvSpPr>
          <p:cNvPr id="42" name="Rounded Rectangle 57">
            <a:extLst>
              <a:ext uri="{FF2B5EF4-FFF2-40B4-BE49-F238E27FC236}">
                <a16:creationId xmlns:a16="http://schemas.microsoft.com/office/drawing/2014/main" id="{090DDFBD-F373-4795-954D-FE5D69785EFE}"/>
              </a:ext>
            </a:extLst>
          </p:cNvPr>
          <p:cNvSpPr/>
          <p:nvPr/>
        </p:nvSpPr>
        <p:spPr>
          <a:xfrm>
            <a:off x="10068612" y="5190185"/>
            <a:ext cx="19692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Cancer signal detection tool development </a:t>
            </a:r>
          </a:p>
        </p:txBody>
      </p:sp>
      <p:sp>
        <p:nvSpPr>
          <p:cNvPr id="43" name="Rounded Rectangle 58">
            <a:extLst>
              <a:ext uri="{FF2B5EF4-FFF2-40B4-BE49-F238E27FC236}">
                <a16:creationId xmlns:a16="http://schemas.microsoft.com/office/drawing/2014/main" id="{D33645CF-3D01-4117-AFC4-6822D4985DB4}"/>
              </a:ext>
            </a:extLst>
          </p:cNvPr>
          <p:cNvSpPr/>
          <p:nvPr/>
        </p:nvSpPr>
        <p:spPr>
          <a:xfrm>
            <a:off x="10233584" y="4654310"/>
            <a:ext cx="1810513"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Methods framework for EHR-based signal detection</a:t>
            </a:r>
          </a:p>
        </p:txBody>
      </p:sp>
      <p:sp>
        <p:nvSpPr>
          <p:cNvPr id="44" name="Rounded Rectangle 59">
            <a:extLst>
              <a:ext uri="{FF2B5EF4-FFF2-40B4-BE49-F238E27FC236}">
                <a16:creationId xmlns:a16="http://schemas.microsoft.com/office/drawing/2014/main" id="{DFBF475D-68F8-429D-8F99-F6FC3D5653DE}"/>
              </a:ext>
            </a:extLst>
          </p:cNvPr>
          <p:cNvSpPr/>
          <p:nvPr/>
        </p:nvSpPr>
        <p:spPr>
          <a:xfrm>
            <a:off x="8921415" y="2158945"/>
            <a:ext cx="1722494"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Increasing automation in computable phenotyping</a:t>
            </a:r>
          </a:p>
        </p:txBody>
      </p:sp>
      <p:sp>
        <p:nvSpPr>
          <p:cNvPr id="45" name="Rounded Rectangle 60">
            <a:extLst>
              <a:ext uri="{FF2B5EF4-FFF2-40B4-BE49-F238E27FC236}">
                <a16:creationId xmlns:a16="http://schemas.microsoft.com/office/drawing/2014/main" id="{FFC1105C-039F-45E1-860E-FCB5CA76CDB3}"/>
              </a:ext>
            </a:extLst>
          </p:cNvPr>
          <p:cNvSpPr/>
          <p:nvPr/>
        </p:nvSpPr>
        <p:spPr>
          <a:xfrm>
            <a:off x="9633771" y="2436368"/>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NLP tool prototyping and expansion</a:t>
            </a:r>
          </a:p>
        </p:txBody>
      </p:sp>
      <p:sp>
        <p:nvSpPr>
          <p:cNvPr id="46" name="Rounded Rectangle 62">
            <a:extLst>
              <a:ext uri="{FF2B5EF4-FFF2-40B4-BE49-F238E27FC236}">
                <a16:creationId xmlns:a16="http://schemas.microsoft.com/office/drawing/2014/main" id="{23280CE2-4AAE-4915-BCCD-7D6BCE151E76}"/>
              </a:ext>
            </a:extLst>
          </p:cNvPr>
          <p:cNvSpPr/>
          <p:nvPr/>
        </p:nvSpPr>
        <p:spPr>
          <a:xfrm>
            <a:off x="9628081" y="2702436"/>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Expanding phenotyping for incident outcomes</a:t>
            </a:r>
          </a:p>
        </p:txBody>
      </p:sp>
      <p:sp>
        <p:nvSpPr>
          <p:cNvPr id="47" name="Rounded Rectangle 63">
            <a:extLst>
              <a:ext uri="{FF2B5EF4-FFF2-40B4-BE49-F238E27FC236}">
                <a16:creationId xmlns:a16="http://schemas.microsoft.com/office/drawing/2014/main" id="{6AADD423-48A1-4E87-9BC9-FA035A79220D}"/>
              </a:ext>
            </a:extLst>
          </p:cNvPr>
          <p:cNvSpPr/>
          <p:nvPr/>
        </p:nvSpPr>
        <p:spPr>
          <a:xfrm>
            <a:off x="10643910" y="2166524"/>
            <a:ext cx="1413523" cy="2468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Enhancing transportability of phenotypes</a:t>
            </a:r>
          </a:p>
        </p:txBody>
      </p:sp>
      <p:sp>
        <p:nvSpPr>
          <p:cNvPr id="48" name="Rounded Rectangle 64">
            <a:extLst>
              <a:ext uri="{FF2B5EF4-FFF2-40B4-BE49-F238E27FC236}">
                <a16:creationId xmlns:a16="http://schemas.microsoft.com/office/drawing/2014/main" id="{58A6760E-E12B-4556-BC21-44CDCEF64635}"/>
              </a:ext>
            </a:extLst>
          </p:cNvPr>
          <p:cNvSpPr/>
          <p:nvPr/>
        </p:nvSpPr>
        <p:spPr>
          <a:xfrm>
            <a:off x="8090866" y="3249783"/>
            <a:ext cx="2353028" cy="24897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Targeted learning tool development</a:t>
            </a:r>
          </a:p>
        </p:txBody>
      </p:sp>
      <p:sp>
        <p:nvSpPr>
          <p:cNvPr id="49" name="Pentagon 10">
            <a:extLst>
              <a:ext uri="{FF2B5EF4-FFF2-40B4-BE49-F238E27FC236}">
                <a16:creationId xmlns:a16="http://schemas.microsoft.com/office/drawing/2014/main" id="{8B5285C3-64EB-4720-89A0-8EBF0DEA7A27}"/>
              </a:ext>
            </a:extLst>
          </p:cNvPr>
          <p:cNvSpPr/>
          <p:nvPr/>
        </p:nvSpPr>
        <p:spPr>
          <a:xfrm>
            <a:off x="2913432" y="5437524"/>
            <a:ext cx="1254444" cy="1033248"/>
          </a:xfrm>
          <a:prstGeom prst="homePlate">
            <a:avLst>
              <a:gd name="adj" fmla="val 3221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Innovation incubator</a:t>
            </a:r>
          </a:p>
        </p:txBody>
      </p:sp>
      <p:sp>
        <p:nvSpPr>
          <p:cNvPr id="50" name="Rounded Rectangle 2">
            <a:extLst>
              <a:ext uri="{FF2B5EF4-FFF2-40B4-BE49-F238E27FC236}">
                <a16:creationId xmlns:a16="http://schemas.microsoft.com/office/drawing/2014/main" id="{FE365C5D-2816-4EDE-9348-D7D80DE1E452}"/>
              </a:ext>
            </a:extLst>
          </p:cNvPr>
          <p:cNvSpPr/>
          <p:nvPr/>
        </p:nvSpPr>
        <p:spPr>
          <a:xfrm>
            <a:off x="6552548" y="5453896"/>
            <a:ext cx="2368867"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Discovery  Phase</a:t>
            </a:r>
          </a:p>
        </p:txBody>
      </p:sp>
      <p:sp>
        <p:nvSpPr>
          <p:cNvPr id="51" name="Rounded Rectangle 2">
            <a:extLst>
              <a:ext uri="{FF2B5EF4-FFF2-40B4-BE49-F238E27FC236}">
                <a16:creationId xmlns:a16="http://schemas.microsoft.com/office/drawing/2014/main" id="{8E35B694-3EDB-4EC7-9AB4-765F0B20EC15}"/>
              </a:ext>
            </a:extLst>
          </p:cNvPr>
          <p:cNvSpPr/>
          <p:nvPr/>
        </p:nvSpPr>
        <p:spPr>
          <a:xfrm>
            <a:off x="8921415" y="5759119"/>
            <a:ext cx="2290250"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Implementation  Phase</a:t>
            </a:r>
          </a:p>
        </p:txBody>
      </p:sp>
      <p:sp>
        <p:nvSpPr>
          <p:cNvPr id="52" name="Rounded Rectangle 46">
            <a:extLst>
              <a:ext uri="{FF2B5EF4-FFF2-40B4-BE49-F238E27FC236}">
                <a16:creationId xmlns:a16="http://schemas.microsoft.com/office/drawing/2014/main" id="{56B53238-FC0D-4A6E-85EC-415264EAC6DC}"/>
              </a:ext>
            </a:extLst>
          </p:cNvPr>
          <p:cNvSpPr/>
          <p:nvPr/>
        </p:nvSpPr>
        <p:spPr>
          <a:xfrm>
            <a:off x="7336368" y="1859989"/>
            <a:ext cx="1585047" cy="2068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Death index (DI5)</a:t>
            </a:r>
          </a:p>
        </p:txBody>
      </p:sp>
      <p:sp>
        <p:nvSpPr>
          <p:cNvPr id="54" name="TextBox 53">
            <a:extLst>
              <a:ext uri="{FF2B5EF4-FFF2-40B4-BE49-F238E27FC236}">
                <a16:creationId xmlns:a16="http://schemas.microsoft.com/office/drawing/2014/main" id="{5002C107-E330-0C4A-B302-5945DE4D4890}"/>
              </a:ext>
            </a:extLst>
          </p:cNvPr>
          <p:cNvSpPr txBox="1"/>
          <p:nvPr/>
        </p:nvSpPr>
        <p:spPr>
          <a:xfrm>
            <a:off x="65843" y="150697"/>
            <a:ext cx="2243017" cy="1200329"/>
          </a:xfrm>
          <a:prstGeom prst="rect">
            <a:avLst/>
          </a:prstGeom>
          <a:noFill/>
        </p:spPr>
        <p:txBody>
          <a:bodyPr wrap="square" rtlCol="0">
            <a:spAutoFit/>
          </a:bodyPr>
          <a:lstStyle/>
          <a:p>
            <a:r>
              <a:rPr lang="en-US" b="1" dirty="0">
                <a:latin typeface="Georgia" panose="02040502050405020303" pitchFamily="18" charset="0"/>
                <a:cs typeface="Arial" panose="020B0604020202020204" pitchFamily="34" charset="0"/>
              </a:rPr>
              <a:t>CI2: </a:t>
            </a:r>
            <a:r>
              <a:rPr lang="en-US" dirty="0">
                <a:latin typeface="Georgia" panose="02040502050405020303" pitchFamily="18" charset="0"/>
                <a:ea typeface="ＭＳ Ｐゴシック" pitchFamily="34" charset="-128"/>
              </a:rPr>
              <a:t>A causal inference framework for Sentinel</a:t>
            </a:r>
            <a:endParaRPr lang="en-US" b="1"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2605749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04E41-B46F-449F-B1C6-C9E7CC2BA1E6}"/>
              </a:ext>
            </a:extLst>
          </p:cNvPr>
          <p:cNvSpPr>
            <a:spLocks noGrp="1"/>
          </p:cNvSpPr>
          <p:nvPr>
            <p:ph type="title"/>
          </p:nvPr>
        </p:nvSpPr>
        <p:spPr>
          <a:xfrm>
            <a:off x="381003" y="2947737"/>
            <a:ext cx="11391900" cy="2274503"/>
          </a:xfrm>
        </p:spPr>
        <p:txBody>
          <a:bodyPr/>
          <a:lstStyle/>
          <a:p>
            <a:r>
              <a:rPr lang="en-US" dirty="0"/>
              <a:t>A Causal Inference Framework for Sentinel</a:t>
            </a:r>
            <a:br>
              <a:rPr lang="en-US" sz="5000" dirty="0">
                <a:latin typeface="Georgia" panose="02040502050405020303" pitchFamily="18" charset="0"/>
                <a:ea typeface="ＭＳ Ｐゴシック" pitchFamily="34" charset="-128"/>
              </a:rPr>
            </a:br>
            <a:r>
              <a:rPr lang="en-US" sz="2000" dirty="0">
                <a:latin typeface="Georgia" panose="02040502050405020303" pitchFamily="18" charset="0"/>
                <a:ea typeface="ＭＳ Ｐゴシック" pitchFamily="34" charset="-128"/>
              </a:rPr>
              <a:t>Rishi J Desai, PhD,</a:t>
            </a:r>
            <a:br>
              <a:rPr lang="en-US" sz="2000" dirty="0">
                <a:latin typeface="Georgia" panose="02040502050405020303" pitchFamily="18" charset="0"/>
                <a:ea typeface="ＭＳ Ｐゴシック" pitchFamily="34" charset="-128"/>
              </a:rPr>
            </a:br>
            <a:r>
              <a:rPr lang="en-US" sz="2000" dirty="0">
                <a:latin typeface="Georgia" panose="02040502050405020303" pitchFamily="18" charset="0"/>
                <a:ea typeface="ＭＳ Ｐゴシック" pitchFamily="34" charset="-128"/>
              </a:rPr>
              <a:t>Assistant Professor, Division of Pharmacoepidemiology and Pharmacoeconomics,</a:t>
            </a:r>
            <a:br>
              <a:rPr lang="en-US" sz="2000" dirty="0">
                <a:latin typeface="Georgia" panose="02040502050405020303" pitchFamily="18" charset="0"/>
                <a:ea typeface="ＭＳ Ｐゴシック" pitchFamily="34" charset="-128"/>
              </a:rPr>
            </a:br>
            <a:r>
              <a:rPr lang="en-US" sz="2000" dirty="0">
                <a:latin typeface="Georgia" panose="02040502050405020303" pitchFamily="18" charset="0"/>
                <a:ea typeface="ＭＳ Ｐゴシック" pitchFamily="34" charset="-128"/>
              </a:rPr>
              <a:t>Brigham and Women’s Hospital, Harvard Medical School,</a:t>
            </a:r>
            <a:br>
              <a:rPr lang="en-US" sz="2000" dirty="0">
                <a:latin typeface="Georgia" panose="02040502050405020303" pitchFamily="18" charset="0"/>
                <a:ea typeface="ＭＳ Ｐゴシック" pitchFamily="34" charset="-128"/>
              </a:rPr>
            </a:br>
            <a:r>
              <a:rPr lang="en-US" sz="2000" dirty="0">
                <a:latin typeface="Georgia" panose="02040502050405020303" pitchFamily="18" charset="0"/>
                <a:ea typeface="ＭＳ Ｐゴシック" pitchFamily="34" charset="-128"/>
              </a:rPr>
              <a:t>Boston, MA</a:t>
            </a:r>
            <a:br>
              <a:rPr lang="en-US" sz="2000" dirty="0">
                <a:latin typeface="Georgia" panose="02040502050405020303" pitchFamily="18" charset="0"/>
                <a:ea typeface="ＭＳ Ｐゴシック" pitchFamily="34" charset="-128"/>
              </a:rPr>
            </a:br>
            <a:endParaRPr lang="en-US" sz="2000" dirty="0">
              <a:latin typeface="Georgia" panose="02040502050405020303" pitchFamily="18" charset="0"/>
            </a:endParaRPr>
          </a:p>
        </p:txBody>
      </p:sp>
      <p:sp>
        <p:nvSpPr>
          <p:cNvPr id="5" name="Text Placeholder 4">
            <a:extLst>
              <a:ext uri="{FF2B5EF4-FFF2-40B4-BE49-F238E27FC236}">
                <a16:creationId xmlns:a16="http://schemas.microsoft.com/office/drawing/2014/main" id="{F1BE3DA3-F64D-4A3F-AE6C-C0AC0E22DA94}"/>
              </a:ext>
            </a:extLst>
          </p:cNvPr>
          <p:cNvSpPr>
            <a:spLocks noGrp="1"/>
          </p:cNvSpPr>
          <p:nvPr>
            <p:ph type="body" sz="quarter" idx="12"/>
          </p:nvPr>
        </p:nvSpPr>
        <p:spPr/>
        <p:txBody>
          <a:bodyPr/>
          <a:lstStyle/>
          <a:p>
            <a:r>
              <a:rPr lang="en-US" dirty="0"/>
              <a:t>4/28/22</a:t>
            </a:r>
          </a:p>
        </p:txBody>
      </p:sp>
    </p:spTree>
    <p:extLst>
      <p:ext uri="{BB962C8B-B14F-4D97-AF65-F5344CB8AC3E}">
        <p14:creationId xmlns:p14="http://schemas.microsoft.com/office/powerpoint/2010/main" val="38657629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69C757A-1E9E-4878-8021-E1929A8BCC2C}"/>
              </a:ext>
            </a:extLst>
          </p:cNvPr>
          <p:cNvSpPr>
            <a:spLocks noGrp="1"/>
          </p:cNvSpPr>
          <p:nvPr>
            <p:ph type="body" sz="quarter" idx="10"/>
          </p:nvPr>
        </p:nvSpPr>
        <p:spPr>
          <a:xfrm>
            <a:off x="609600" y="6405800"/>
            <a:ext cx="4904509" cy="337905"/>
          </a:xfrm>
        </p:spPr>
        <p:txBody>
          <a:bodyPr/>
          <a:lstStyle/>
          <a:p>
            <a:endParaRPr lang="en-US" dirty="0"/>
          </a:p>
        </p:txBody>
      </p:sp>
      <p:pic>
        <p:nvPicPr>
          <p:cNvPr id="10" name="Picture 9" descr="A picture containing dark, kite, looking, fire&#10;&#10;Description automatically generated">
            <a:extLst>
              <a:ext uri="{FF2B5EF4-FFF2-40B4-BE49-F238E27FC236}">
                <a16:creationId xmlns:a16="http://schemas.microsoft.com/office/drawing/2014/main" id="{B8990B36-4FC5-D546-BEDC-BCDEF0023F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659" r="18345" b="1"/>
          <a:stretch/>
        </p:blipFill>
        <p:spPr>
          <a:xfrm>
            <a:off x="-92762" y="-92764"/>
            <a:ext cx="5830956" cy="6950764"/>
          </a:xfrm>
          <a:prstGeom prst="rect">
            <a:avLst/>
          </a:prstGeom>
          <a:noFill/>
        </p:spPr>
      </p:pic>
      <p:sp>
        <p:nvSpPr>
          <p:cNvPr id="5" name="Title 4">
            <a:extLst>
              <a:ext uri="{FF2B5EF4-FFF2-40B4-BE49-F238E27FC236}">
                <a16:creationId xmlns:a16="http://schemas.microsoft.com/office/drawing/2014/main" id="{C01189DD-EA3F-0949-8326-0525BAEF344E}"/>
              </a:ext>
            </a:extLst>
          </p:cNvPr>
          <p:cNvSpPr>
            <a:spLocks noGrp="1"/>
          </p:cNvSpPr>
          <p:nvPr>
            <p:ph type="title"/>
          </p:nvPr>
        </p:nvSpPr>
        <p:spPr>
          <a:xfrm>
            <a:off x="6157297" y="1522808"/>
            <a:ext cx="5615607" cy="1207140"/>
          </a:xfrm>
        </p:spPr>
        <p:txBody>
          <a:bodyPr anchor="t">
            <a:normAutofit/>
          </a:bodyPr>
          <a:lstStyle/>
          <a:p>
            <a:pPr>
              <a:lnSpc>
                <a:spcPct val="90000"/>
              </a:lnSpc>
            </a:pPr>
            <a:r>
              <a:rPr lang="en-US" sz="3100" dirty="0"/>
              <a:t>Background and motivation</a:t>
            </a:r>
          </a:p>
        </p:txBody>
      </p:sp>
    </p:spTree>
    <p:extLst>
      <p:ext uri="{BB962C8B-B14F-4D97-AF65-F5344CB8AC3E}">
        <p14:creationId xmlns:p14="http://schemas.microsoft.com/office/powerpoint/2010/main" val="5862773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EDE7-0843-4838-9ED8-42E9C1884638}"/>
              </a:ext>
            </a:extLst>
          </p:cNvPr>
          <p:cNvSpPr>
            <a:spLocks noGrp="1"/>
          </p:cNvSpPr>
          <p:nvPr>
            <p:ph type="title"/>
          </p:nvPr>
        </p:nvSpPr>
        <p:spPr>
          <a:xfrm>
            <a:off x="514350" y="194356"/>
            <a:ext cx="11163300" cy="638433"/>
          </a:xfrm>
        </p:spPr>
        <p:txBody>
          <a:bodyPr/>
          <a:lstStyle/>
          <a:p>
            <a:r>
              <a:rPr lang="en-US" sz="2800" dirty="0">
                <a:latin typeface="Georgia" panose="02040502050405020303" pitchFamily="18" charset="0"/>
              </a:rPr>
              <a:t>Why do we need another framework?</a:t>
            </a:r>
          </a:p>
        </p:txBody>
      </p:sp>
      <p:pic>
        <p:nvPicPr>
          <p:cNvPr id="5" name="Picture 4">
            <a:extLst>
              <a:ext uri="{FF2B5EF4-FFF2-40B4-BE49-F238E27FC236}">
                <a16:creationId xmlns:a16="http://schemas.microsoft.com/office/drawing/2014/main" id="{484644D3-6D4F-4F59-945D-C741877EA964}"/>
              </a:ext>
            </a:extLst>
          </p:cNvPr>
          <p:cNvPicPr>
            <a:picLocks noChangeAspect="1"/>
          </p:cNvPicPr>
          <p:nvPr/>
        </p:nvPicPr>
        <p:blipFill>
          <a:blip r:embed="rId2"/>
          <a:stretch>
            <a:fillRect/>
          </a:stretch>
        </p:blipFill>
        <p:spPr>
          <a:xfrm>
            <a:off x="319213" y="1624763"/>
            <a:ext cx="3930461" cy="1413651"/>
          </a:xfrm>
          <a:prstGeom prst="rect">
            <a:avLst/>
          </a:prstGeom>
        </p:spPr>
      </p:pic>
      <p:pic>
        <p:nvPicPr>
          <p:cNvPr id="7" name="Picture 6">
            <a:extLst>
              <a:ext uri="{FF2B5EF4-FFF2-40B4-BE49-F238E27FC236}">
                <a16:creationId xmlns:a16="http://schemas.microsoft.com/office/drawing/2014/main" id="{8BF7D35F-9964-4A16-9265-E9894FEDB090}"/>
              </a:ext>
            </a:extLst>
          </p:cNvPr>
          <p:cNvPicPr>
            <a:picLocks noChangeAspect="1"/>
          </p:cNvPicPr>
          <p:nvPr/>
        </p:nvPicPr>
        <p:blipFill>
          <a:blip r:embed="rId3"/>
          <a:stretch>
            <a:fillRect/>
          </a:stretch>
        </p:blipFill>
        <p:spPr>
          <a:xfrm>
            <a:off x="4381064" y="1573050"/>
            <a:ext cx="3930461" cy="1421060"/>
          </a:xfrm>
          <a:prstGeom prst="rect">
            <a:avLst/>
          </a:prstGeom>
        </p:spPr>
      </p:pic>
      <p:pic>
        <p:nvPicPr>
          <p:cNvPr id="9" name="Picture 8">
            <a:extLst>
              <a:ext uri="{FF2B5EF4-FFF2-40B4-BE49-F238E27FC236}">
                <a16:creationId xmlns:a16="http://schemas.microsoft.com/office/drawing/2014/main" id="{CFCD5DB5-76EB-4DA1-85BC-79909B6DBFA1}"/>
              </a:ext>
            </a:extLst>
          </p:cNvPr>
          <p:cNvPicPr>
            <a:picLocks noChangeAspect="1"/>
          </p:cNvPicPr>
          <p:nvPr/>
        </p:nvPicPr>
        <p:blipFill>
          <a:blip r:embed="rId4"/>
          <a:stretch>
            <a:fillRect/>
          </a:stretch>
        </p:blipFill>
        <p:spPr>
          <a:xfrm>
            <a:off x="4416487" y="2994110"/>
            <a:ext cx="3787137" cy="982783"/>
          </a:xfrm>
          <a:prstGeom prst="rect">
            <a:avLst/>
          </a:prstGeom>
        </p:spPr>
      </p:pic>
      <p:pic>
        <p:nvPicPr>
          <p:cNvPr id="17" name="Picture 16">
            <a:extLst>
              <a:ext uri="{FF2B5EF4-FFF2-40B4-BE49-F238E27FC236}">
                <a16:creationId xmlns:a16="http://schemas.microsoft.com/office/drawing/2014/main" id="{D5EAAD35-97A4-440A-8C02-85D781C837DA}"/>
              </a:ext>
            </a:extLst>
          </p:cNvPr>
          <p:cNvPicPr>
            <a:picLocks noChangeAspect="1"/>
          </p:cNvPicPr>
          <p:nvPr/>
        </p:nvPicPr>
        <p:blipFill>
          <a:blip r:embed="rId5"/>
          <a:stretch>
            <a:fillRect/>
          </a:stretch>
        </p:blipFill>
        <p:spPr>
          <a:xfrm>
            <a:off x="9018937" y="1667092"/>
            <a:ext cx="2547995" cy="1818409"/>
          </a:xfrm>
          <a:prstGeom prst="rect">
            <a:avLst/>
          </a:prstGeom>
        </p:spPr>
      </p:pic>
      <p:pic>
        <p:nvPicPr>
          <p:cNvPr id="19" name="Picture 18">
            <a:extLst>
              <a:ext uri="{FF2B5EF4-FFF2-40B4-BE49-F238E27FC236}">
                <a16:creationId xmlns:a16="http://schemas.microsoft.com/office/drawing/2014/main" id="{988F200D-BAD7-42A9-877D-A6421713F8BF}"/>
              </a:ext>
            </a:extLst>
          </p:cNvPr>
          <p:cNvPicPr>
            <a:picLocks noChangeAspect="1"/>
          </p:cNvPicPr>
          <p:nvPr/>
        </p:nvPicPr>
        <p:blipFill>
          <a:blip r:embed="rId6"/>
          <a:stretch>
            <a:fillRect/>
          </a:stretch>
        </p:blipFill>
        <p:spPr>
          <a:xfrm>
            <a:off x="319213" y="5167644"/>
            <a:ext cx="2950568" cy="1532245"/>
          </a:xfrm>
          <a:prstGeom prst="rect">
            <a:avLst/>
          </a:prstGeom>
        </p:spPr>
      </p:pic>
      <p:pic>
        <p:nvPicPr>
          <p:cNvPr id="21" name="Picture 20">
            <a:extLst>
              <a:ext uri="{FF2B5EF4-FFF2-40B4-BE49-F238E27FC236}">
                <a16:creationId xmlns:a16="http://schemas.microsoft.com/office/drawing/2014/main" id="{28B30C94-E71B-4D31-8CEE-66817E679919}"/>
              </a:ext>
            </a:extLst>
          </p:cNvPr>
          <p:cNvPicPr>
            <a:picLocks noChangeAspect="1"/>
          </p:cNvPicPr>
          <p:nvPr/>
        </p:nvPicPr>
        <p:blipFill>
          <a:blip r:embed="rId7"/>
          <a:stretch>
            <a:fillRect/>
          </a:stretch>
        </p:blipFill>
        <p:spPr>
          <a:xfrm>
            <a:off x="3586105" y="5360697"/>
            <a:ext cx="3711892" cy="1339192"/>
          </a:xfrm>
          <a:prstGeom prst="rect">
            <a:avLst/>
          </a:prstGeom>
        </p:spPr>
      </p:pic>
      <p:sp>
        <p:nvSpPr>
          <p:cNvPr id="3" name="Rectangle: Rounded Corners 2">
            <a:extLst>
              <a:ext uri="{FF2B5EF4-FFF2-40B4-BE49-F238E27FC236}">
                <a16:creationId xmlns:a16="http://schemas.microsoft.com/office/drawing/2014/main" id="{0C10B243-9B58-439D-BF5E-B21EEF59D10D}"/>
              </a:ext>
            </a:extLst>
          </p:cNvPr>
          <p:cNvSpPr/>
          <p:nvPr/>
        </p:nvSpPr>
        <p:spPr>
          <a:xfrm>
            <a:off x="152400" y="1356360"/>
            <a:ext cx="4097274" cy="310896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4" name="TextBox 3">
            <a:extLst>
              <a:ext uri="{FF2B5EF4-FFF2-40B4-BE49-F238E27FC236}">
                <a16:creationId xmlns:a16="http://schemas.microsoft.com/office/drawing/2014/main" id="{2B8AF5ED-2140-461B-A5FE-881B734BAFD9}"/>
              </a:ext>
            </a:extLst>
          </p:cNvPr>
          <p:cNvSpPr txBox="1"/>
          <p:nvPr/>
        </p:nvSpPr>
        <p:spPr>
          <a:xfrm>
            <a:off x="1198106" y="1424104"/>
            <a:ext cx="1947649" cy="184666"/>
          </a:xfrm>
          <a:prstGeom prst="rect">
            <a:avLst/>
          </a:prstGeom>
          <a:noFill/>
        </p:spPr>
        <p:txBody>
          <a:bodyPr wrap="none" lIns="0" tIns="0" rIns="0" bIns="0" rtlCol="0">
            <a:spAutoFit/>
          </a:bodyPr>
          <a:lstStyle/>
          <a:p>
            <a:r>
              <a:rPr lang="en-US" sz="1200" b="1" dirty="0">
                <a:solidFill>
                  <a:srgbClr val="FF0000"/>
                </a:solidFill>
                <a:latin typeface="Georgia" panose="02040502050405020303" pitchFamily="18" charset="0"/>
                <a:cs typeface="Arial" panose="020B0604020202020204" pitchFamily="34" charset="0"/>
              </a:rPr>
              <a:t>Quality assessment tools</a:t>
            </a:r>
          </a:p>
        </p:txBody>
      </p:sp>
      <p:sp>
        <p:nvSpPr>
          <p:cNvPr id="14" name="Rectangle: Rounded Corners 13">
            <a:extLst>
              <a:ext uri="{FF2B5EF4-FFF2-40B4-BE49-F238E27FC236}">
                <a16:creationId xmlns:a16="http://schemas.microsoft.com/office/drawing/2014/main" id="{6AF45EB4-0697-4F72-B9FD-01B1FE0EEFF1}"/>
              </a:ext>
            </a:extLst>
          </p:cNvPr>
          <p:cNvSpPr/>
          <p:nvPr/>
        </p:nvSpPr>
        <p:spPr>
          <a:xfrm>
            <a:off x="4348521" y="1356360"/>
            <a:ext cx="4097274" cy="310896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16" name="TextBox 15">
            <a:extLst>
              <a:ext uri="{FF2B5EF4-FFF2-40B4-BE49-F238E27FC236}">
                <a16:creationId xmlns:a16="http://schemas.microsoft.com/office/drawing/2014/main" id="{F4E86723-B8C1-4B7E-90BC-4C19200312CB}"/>
              </a:ext>
            </a:extLst>
          </p:cNvPr>
          <p:cNvSpPr txBox="1"/>
          <p:nvPr/>
        </p:nvSpPr>
        <p:spPr>
          <a:xfrm>
            <a:off x="5740187" y="1424104"/>
            <a:ext cx="1226298" cy="184666"/>
          </a:xfrm>
          <a:prstGeom prst="rect">
            <a:avLst/>
          </a:prstGeom>
          <a:noFill/>
        </p:spPr>
        <p:txBody>
          <a:bodyPr wrap="none" lIns="0" tIns="0" rIns="0" bIns="0" rtlCol="0">
            <a:spAutoFit/>
          </a:bodyPr>
          <a:lstStyle/>
          <a:p>
            <a:r>
              <a:rPr lang="en-US" sz="1200" b="1" dirty="0">
                <a:solidFill>
                  <a:srgbClr val="FF0000"/>
                </a:solidFill>
                <a:latin typeface="Georgia" panose="02040502050405020303" pitchFamily="18" charset="0"/>
                <a:cs typeface="Arial" panose="020B0604020202020204" pitchFamily="34" charset="0"/>
              </a:rPr>
              <a:t>Reporting tools</a:t>
            </a:r>
          </a:p>
        </p:txBody>
      </p:sp>
      <p:sp>
        <p:nvSpPr>
          <p:cNvPr id="18" name="Rectangle: Rounded Corners 17">
            <a:extLst>
              <a:ext uri="{FF2B5EF4-FFF2-40B4-BE49-F238E27FC236}">
                <a16:creationId xmlns:a16="http://schemas.microsoft.com/office/drawing/2014/main" id="{CBB608FB-9AF6-4343-A15C-EA0539343A25}"/>
              </a:ext>
            </a:extLst>
          </p:cNvPr>
          <p:cNvSpPr/>
          <p:nvPr/>
        </p:nvSpPr>
        <p:spPr>
          <a:xfrm>
            <a:off x="8513761" y="1333500"/>
            <a:ext cx="3609660" cy="514350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20" name="TextBox 19">
            <a:extLst>
              <a:ext uri="{FF2B5EF4-FFF2-40B4-BE49-F238E27FC236}">
                <a16:creationId xmlns:a16="http://schemas.microsoft.com/office/drawing/2014/main" id="{0594FD27-8758-4E62-8A33-DA000336C7DB}"/>
              </a:ext>
            </a:extLst>
          </p:cNvPr>
          <p:cNvSpPr txBox="1"/>
          <p:nvPr/>
        </p:nvSpPr>
        <p:spPr>
          <a:xfrm>
            <a:off x="9748723" y="1365651"/>
            <a:ext cx="1101264" cy="184666"/>
          </a:xfrm>
          <a:prstGeom prst="rect">
            <a:avLst/>
          </a:prstGeom>
          <a:noFill/>
        </p:spPr>
        <p:txBody>
          <a:bodyPr wrap="none" lIns="0" tIns="0" rIns="0" bIns="0" rtlCol="0">
            <a:spAutoFit/>
          </a:bodyPr>
          <a:lstStyle/>
          <a:p>
            <a:r>
              <a:rPr lang="en-US" sz="1200" b="1" dirty="0">
                <a:solidFill>
                  <a:srgbClr val="FF0000"/>
                </a:solidFill>
                <a:latin typeface="Georgia" panose="02040502050405020303" pitchFamily="18" charset="0"/>
                <a:cs typeface="Arial" panose="020B0604020202020204" pitchFamily="34" charset="0"/>
              </a:rPr>
              <a:t>Best practices</a:t>
            </a:r>
          </a:p>
        </p:txBody>
      </p:sp>
      <p:sp>
        <p:nvSpPr>
          <p:cNvPr id="22" name="Rectangle: Rounded Corners 21">
            <a:extLst>
              <a:ext uri="{FF2B5EF4-FFF2-40B4-BE49-F238E27FC236}">
                <a16:creationId xmlns:a16="http://schemas.microsoft.com/office/drawing/2014/main" id="{4EDE7CC0-727A-458A-99AE-834B54E907A7}"/>
              </a:ext>
            </a:extLst>
          </p:cNvPr>
          <p:cNvSpPr/>
          <p:nvPr/>
        </p:nvSpPr>
        <p:spPr>
          <a:xfrm>
            <a:off x="104086" y="4742056"/>
            <a:ext cx="7430189" cy="205740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pic>
        <p:nvPicPr>
          <p:cNvPr id="24" name="Picture 23">
            <a:extLst>
              <a:ext uri="{FF2B5EF4-FFF2-40B4-BE49-F238E27FC236}">
                <a16:creationId xmlns:a16="http://schemas.microsoft.com/office/drawing/2014/main" id="{EDD71079-421E-4A2C-819D-73DBE53797A7}"/>
              </a:ext>
            </a:extLst>
          </p:cNvPr>
          <p:cNvPicPr>
            <a:picLocks noChangeAspect="1"/>
          </p:cNvPicPr>
          <p:nvPr/>
        </p:nvPicPr>
        <p:blipFill>
          <a:blip r:embed="rId8"/>
          <a:stretch>
            <a:fillRect/>
          </a:stretch>
        </p:blipFill>
        <p:spPr>
          <a:xfrm>
            <a:off x="319214" y="3223080"/>
            <a:ext cx="3805112" cy="906750"/>
          </a:xfrm>
          <a:prstGeom prst="rect">
            <a:avLst/>
          </a:prstGeom>
        </p:spPr>
      </p:pic>
      <p:pic>
        <p:nvPicPr>
          <p:cNvPr id="25" name="Picture 24">
            <a:extLst>
              <a:ext uri="{FF2B5EF4-FFF2-40B4-BE49-F238E27FC236}">
                <a16:creationId xmlns:a16="http://schemas.microsoft.com/office/drawing/2014/main" id="{CA2F4E8D-787D-41B5-A93F-7BC27FEDAD6E}"/>
              </a:ext>
            </a:extLst>
          </p:cNvPr>
          <p:cNvPicPr>
            <a:picLocks noChangeAspect="1"/>
          </p:cNvPicPr>
          <p:nvPr/>
        </p:nvPicPr>
        <p:blipFill>
          <a:blip r:embed="rId9"/>
          <a:stretch>
            <a:fillRect/>
          </a:stretch>
        </p:blipFill>
        <p:spPr>
          <a:xfrm>
            <a:off x="8831352" y="3986212"/>
            <a:ext cx="2735580" cy="1403344"/>
          </a:xfrm>
          <a:prstGeom prst="rect">
            <a:avLst/>
          </a:prstGeom>
        </p:spPr>
      </p:pic>
      <p:sp>
        <p:nvSpPr>
          <p:cNvPr id="26" name="TextBox 25">
            <a:extLst>
              <a:ext uri="{FF2B5EF4-FFF2-40B4-BE49-F238E27FC236}">
                <a16:creationId xmlns:a16="http://schemas.microsoft.com/office/drawing/2014/main" id="{B0070871-28DC-F140-8583-3DE27894F942}"/>
              </a:ext>
            </a:extLst>
          </p:cNvPr>
          <p:cNvSpPr txBox="1"/>
          <p:nvPr/>
        </p:nvSpPr>
        <p:spPr>
          <a:xfrm>
            <a:off x="1645803" y="4903017"/>
            <a:ext cx="4424288" cy="184666"/>
          </a:xfrm>
          <a:prstGeom prst="rect">
            <a:avLst/>
          </a:prstGeom>
          <a:noFill/>
        </p:spPr>
        <p:txBody>
          <a:bodyPr wrap="none" lIns="0" tIns="0" rIns="0" bIns="0" rtlCol="0">
            <a:spAutoFit/>
          </a:bodyPr>
          <a:lstStyle/>
          <a:p>
            <a:r>
              <a:rPr lang="en-US" sz="1200" b="1" dirty="0">
                <a:solidFill>
                  <a:srgbClr val="FF0000"/>
                </a:solidFill>
                <a:latin typeface="Georgia" panose="02040502050405020303" pitchFamily="18" charset="0"/>
                <a:cs typeface="Arial" panose="020B0604020202020204" pitchFamily="34" charset="0"/>
              </a:rPr>
              <a:t>Misc: Highly specific or focusing on parts of the process </a:t>
            </a:r>
          </a:p>
        </p:txBody>
      </p:sp>
    </p:spTree>
    <p:extLst>
      <p:ext uri="{BB962C8B-B14F-4D97-AF65-F5344CB8AC3E}">
        <p14:creationId xmlns:p14="http://schemas.microsoft.com/office/powerpoint/2010/main" val="272129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3E17-FCC6-0A4C-9355-D527877934BF}"/>
              </a:ext>
            </a:extLst>
          </p:cNvPr>
          <p:cNvSpPr>
            <a:spLocks noGrp="1"/>
          </p:cNvSpPr>
          <p:nvPr>
            <p:ph type="title"/>
          </p:nvPr>
        </p:nvSpPr>
        <p:spPr>
          <a:xfrm>
            <a:off x="355600" y="290384"/>
            <a:ext cx="11163300" cy="638433"/>
          </a:xfrm>
        </p:spPr>
        <p:txBody>
          <a:bodyPr>
            <a:normAutofit/>
          </a:bodyPr>
          <a:lstStyle/>
          <a:p>
            <a:pPr algn="ctr"/>
            <a:r>
              <a:rPr lang="en-US" sz="2800" b="1" dirty="0">
                <a:latin typeface="Georgia" panose="02040502050405020303" pitchFamily="18" charset="0"/>
                <a:cs typeface="Calibri" panose="020F0502020204030204" pitchFamily="34" charset="0"/>
              </a:rPr>
              <a:t>Objective 1 – What information is important?</a:t>
            </a:r>
          </a:p>
        </p:txBody>
      </p:sp>
      <p:sp>
        <p:nvSpPr>
          <p:cNvPr id="3" name="Content Placeholder 2">
            <a:extLst>
              <a:ext uri="{FF2B5EF4-FFF2-40B4-BE49-F238E27FC236}">
                <a16:creationId xmlns:a16="http://schemas.microsoft.com/office/drawing/2014/main" id="{A8378410-B799-3940-8785-875326F91EA6}"/>
              </a:ext>
            </a:extLst>
          </p:cNvPr>
          <p:cNvSpPr>
            <a:spLocks noGrp="1"/>
          </p:cNvSpPr>
          <p:nvPr>
            <p:ph idx="1"/>
          </p:nvPr>
        </p:nvSpPr>
        <p:spPr>
          <a:xfrm>
            <a:off x="355600" y="1378584"/>
            <a:ext cx="5161280" cy="5053747"/>
          </a:xfrm>
        </p:spPr>
        <p:txBody>
          <a:bodyPr>
            <a:normAutofit lnSpcReduction="10000"/>
          </a:bodyPr>
          <a:lstStyle/>
          <a:p>
            <a:r>
              <a:rPr lang="en-US" b="1" dirty="0"/>
              <a:t>Process:</a:t>
            </a:r>
          </a:p>
          <a:p>
            <a:r>
              <a:rPr lang="en-US" sz="1800" dirty="0"/>
              <a:t>Generated list of concepts from commonly-used NLP pipelines (commercial &amp; open-source)</a:t>
            </a:r>
          </a:p>
          <a:p>
            <a:pPr lvl="1"/>
            <a:r>
              <a:rPr lang="en-US" dirty="0"/>
              <a:t>Focused mainly on broad categories, not specific items, unless called out in documentation (e.g., medications, not aspirin)</a:t>
            </a:r>
          </a:p>
          <a:p>
            <a:pPr lvl="1"/>
            <a:r>
              <a:rPr lang="en-US" dirty="0"/>
              <a:t>Looked at the basic functionality provided by each tool, not every research project</a:t>
            </a:r>
          </a:p>
          <a:p>
            <a:pPr lvl="1"/>
            <a:r>
              <a:rPr lang="en-US" dirty="0"/>
              <a:t>Generated “good enough” list – stopped when we reached saturation</a:t>
            </a:r>
            <a:br>
              <a:rPr lang="en-US" dirty="0"/>
            </a:br>
            <a:endParaRPr lang="en-US" dirty="0"/>
          </a:p>
          <a:p>
            <a:r>
              <a:rPr lang="en-US" dirty="0"/>
              <a:t>FDA reviewed list, identified any missing elements &amp; assigned priority rankings (high / medium / low) - highest priority given to those concepts not easily obtained from claims that are also important for drug safety studies</a:t>
            </a:r>
          </a:p>
          <a:p>
            <a:endParaRPr lang="en-US" dirty="0"/>
          </a:p>
          <a:p>
            <a:r>
              <a:rPr lang="en-US" b="1" dirty="0"/>
              <a:t>End Product: </a:t>
            </a:r>
          </a:p>
          <a:p>
            <a:r>
              <a:rPr lang="en-US" dirty="0"/>
              <a:t>Set of priority elements to be derived from unstructured text.</a:t>
            </a:r>
          </a:p>
          <a:p>
            <a:endParaRPr lang="en-US" dirty="0"/>
          </a:p>
          <a:p>
            <a:pPr lvl="1"/>
            <a:endParaRPr lang="en-US" dirty="0"/>
          </a:p>
        </p:txBody>
      </p:sp>
      <p:pic>
        <p:nvPicPr>
          <p:cNvPr id="5" name="Picture 4" descr="Timeline&#10;&#10;Description automatically generated">
            <a:extLst>
              <a:ext uri="{FF2B5EF4-FFF2-40B4-BE49-F238E27FC236}">
                <a16:creationId xmlns:a16="http://schemas.microsoft.com/office/drawing/2014/main" id="{FFF974FD-86BD-094C-BC17-686DBD138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7202" y="1470157"/>
            <a:ext cx="6493206" cy="2229781"/>
          </a:xfrm>
          <a:prstGeom prst="rect">
            <a:avLst/>
          </a:prstGeom>
        </p:spPr>
      </p:pic>
      <p:pic>
        <p:nvPicPr>
          <p:cNvPr id="7" name="Picture 6" descr="Timeline&#10;&#10;Description automatically generated">
            <a:extLst>
              <a:ext uri="{FF2B5EF4-FFF2-40B4-BE49-F238E27FC236}">
                <a16:creationId xmlns:a16="http://schemas.microsoft.com/office/drawing/2014/main" id="{2655D6D4-1010-4F42-9619-B8392988C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0" y="3955306"/>
            <a:ext cx="6476845" cy="2221657"/>
          </a:xfrm>
          <a:prstGeom prst="rect">
            <a:avLst/>
          </a:prstGeom>
        </p:spPr>
      </p:pic>
      <p:sp>
        <p:nvSpPr>
          <p:cNvPr id="8" name="TextBox 7">
            <a:extLst>
              <a:ext uri="{FF2B5EF4-FFF2-40B4-BE49-F238E27FC236}">
                <a16:creationId xmlns:a16="http://schemas.microsoft.com/office/drawing/2014/main" id="{A2942965-7FEE-3440-A27D-BA4CA4A0F7E2}"/>
              </a:ext>
            </a:extLst>
          </p:cNvPr>
          <p:cNvSpPr txBox="1"/>
          <p:nvPr/>
        </p:nvSpPr>
        <p:spPr>
          <a:xfrm>
            <a:off x="236480" y="6432331"/>
            <a:ext cx="8056182" cy="461665"/>
          </a:xfrm>
          <a:prstGeom prst="rect">
            <a:avLst/>
          </a:prstGeom>
          <a:noFill/>
        </p:spPr>
        <p:txBody>
          <a:bodyPr wrap="square" rtlCol="0">
            <a:spAutoFit/>
          </a:bodyPr>
          <a:lstStyle/>
          <a:p>
            <a:r>
              <a:rPr lang="en-US" sz="1200">
                <a:latin typeface="Georgia" panose="02040502050405020303" pitchFamily="18" charset="0"/>
              </a:rPr>
              <a:t>Image source: https://</a:t>
            </a:r>
            <a:r>
              <a:rPr lang="en-US" sz="1200" err="1">
                <a:latin typeface="Georgia" panose="02040502050405020303" pitchFamily="18" charset="0"/>
              </a:rPr>
              <a:t>docs.microsoft.com</a:t>
            </a:r>
            <a:r>
              <a:rPr lang="en-US" sz="1200">
                <a:latin typeface="Georgia" panose="02040502050405020303" pitchFamily="18" charset="0"/>
              </a:rPr>
              <a:t>/</a:t>
            </a:r>
            <a:r>
              <a:rPr lang="en-US" sz="1200" err="1">
                <a:latin typeface="Georgia" panose="02040502050405020303" pitchFamily="18" charset="0"/>
              </a:rPr>
              <a:t>en</a:t>
            </a:r>
            <a:r>
              <a:rPr lang="en-US" sz="1200">
                <a:latin typeface="Georgia" panose="02040502050405020303" pitchFamily="18" charset="0"/>
              </a:rPr>
              <a:t>-us/azure/cognitive-services/text-analytics/how-</a:t>
            </a:r>
            <a:r>
              <a:rPr lang="en-US" sz="1200" err="1">
                <a:latin typeface="Georgia" panose="02040502050405020303" pitchFamily="18" charset="0"/>
              </a:rPr>
              <a:t>tos</a:t>
            </a:r>
            <a:r>
              <a:rPr lang="en-US" sz="1200">
                <a:latin typeface="Georgia" panose="02040502050405020303" pitchFamily="18" charset="0"/>
              </a:rPr>
              <a:t>/text-analytics-for-health</a:t>
            </a:r>
          </a:p>
        </p:txBody>
      </p:sp>
    </p:spTree>
    <p:extLst>
      <p:ext uri="{BB962C8B-B14F-4D97-AF65-F5344CB8AC3E}">
        <p14:creationId xmlns:p14="http://schemas.microsoft.com/office/powerpoint/2010/main" val="26139451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6F3B8AF-4718-4197-9388-942B6FEDDE2D}"/>
              </a:ext>
            </a:extLst>
          </p:cNvPr>
          <p:cNvSpPr>
            <a:spLocks noGrp="1"/>
          </p:cNvSpPr>
          <p:nvPr>
            <p:ph type="body" sz="quarter" idx="11"/>
          </p:nvPr>
        </p:nvSpPr>
        <p:spPr>
          <a:xfrm>
            <a:off x="609600" y="1248031"/>
            <a:ext cx="11163301" cy="5167759"/>
          </a:xfrm>
        </p:spPr>
        <p:txBody>
          <a:bodyPr/>
          <a:lstStyle/>
          <a:p>
            <a:r>
              <a:rPr lang="en-US" b="1" dirty="0"/>
              <a:t>What do we have?</a:t>
            </a:r>
          </a:p>
          <a:p>
            <a:pPr marL="285750" indent="-285750">
              <a:buFont typeface="Arial" panose="020B0604020202020204" pitchFamily="34" charset="0"/>
              <a:buChar char="•"/>
            </a:pPr>
            <a:r>
              <a:rPr lang="en-US" dirty="0"/>
              <a:t>Various tools exist in the literature for quality assessment, reporting, and describing best practices for pharmacoepidemiologic research </a:t>
            </a:r>
          </a:p>
          <a:p>
            <a:endParaRPr lang="en-US" dirty="0"/>
          </a:p>
          <a:p>
            <a:r>
              <a:rPr lang="en-US" b="1" dirty="0"/>
              <a:t>What don’t we have?</a:t>
            </a:r>
          </a:p>
          <a:p>
            <a:pPr marL="285750" indent="-285750">
              <a:buFont typeface="Arial" panose="020B0604020202020204" pitchFamily="34" charset="0"/>
              <a:buChar char="•"/>
            </a:pPr>
            <a:r>
              <a:rPr lang="en-US" dirty="0"/>
              <a:t>None of these tools offer a general framework to guide decision making at various steps along the way</a:t>
            </a:r>
          </a:p>
          <a:p>
            <a:pPr marL="285750" indent="-285750">
              <a:buFont typeface="Arial" panose="020B0604020202020204" pitchFamily="34" charset="0"/>
              <a:buChar char="•"/>
            </a:pPr>
            <a:endParaRPr lang="en-US" dirty="0"/>
          </a:p>
          <a:p>
            <a:r>
              <a:rPr lang="en-US" b="1" dirty="0"/>
              <a:t>Vision for a framework to guide principled investigations using non-randomized, secondary data</a:t>
            </a:r>
          </a:p>
          <a:p>
            <a:pPr marL="285750" indent="-285750">
              <a:buFont typeface="Arial" panose="020B0604020202020204" pitchFamily="34" charset="0"/>
              <a:buChar char="•"/>
            </a:pPr>
            <a:r>
              <a:rPr lang="en-US" dirty="0"/>
              <a:t>The Sentinel Innovation Center is developing a causal inference framework proposing </a:t>
            </a:r>
            <a:r>
              <a:rPr lang="en-US" i="1" u="sng" dirty="0"/>
              <a:t>a stepwise process that systematically considers key choices</a:t>
            </a:r>
            <a:r>
              <a:rPr lang="en-US" dirty="0"/>
              <a:t> with respect to design and analysis that influence the validity of studies conducted with non-randomized, secondary data</a:t>
            </a:r>
          </a:p>
          <a:p>
            <a:pPr marL="285750" indent="-285750">
              <a:buFont typeface="Arial" panose="020B0604020202020204" pitchFamily="34" charset="0"/>
              <a:buChar char="•"/>
            </a:pPr>
            <a:r>
              <a:rPr lang="en-US" dirty="0"/>
              <a:t>A standardized “industrial” process that will be outlined in this framework will serve as </a:t>
            </a:r>
            <a:r>
              <a:rPr lang="en-US" i="1" u="sng" dirty="0"/>
              <a:t>a guide to inform the conduct of non-randomized secondary database studies</a:t>
            </a:r>
            <a:r>
              <a:rPr lang="en-US" i="1" dirty="0"/>
              <a:t> </a:t>
            </a:r>
            <a:r>
              <a:rPr lang="en-US" dirty="0"/>
              <a:t>of drug-outcome evaluation</a:t>
            </a:r>
          </a:p>
          <a:p>
            <a:pPr marL="285750" indent="-285750">
              <a:buFont typeface="Arial" panose="020B0604020202020204" pitchFamily="34" charset="0"/>
              <a:buChar char="•"/>
            </a:pPr>
            <a:r>
              <a:rPr lang="en-US" dirty="0"/>
              <a:t>Key considerations to meet the FDA need of informing regulatory decision making based on such investigations</a:t>
            </a:r>
          </a:p>
          <a:p>
            <a:pPr marL="752475" lvl="1" indent="-285750"/>
            <a:r>
              <a:rPr lang="en-US" sz="1600" dirty="0"/>
              <a:t>Limit variations across investigators by outlining a general process</a:t>
            </a:r>
          </a:p>
          <a:p>
            <a:pPr marL="752475" lvl="1" indent="-285750"/>
            <a:r>
              <a:rPr lang="en-US" sz="1600" dirty="0"/>
              <a:t>Focus on repeatability of the process</a:t>
            </a:r>
          </a:p>
          <a:p>
            <a:pPr marL="752475" lvl="1" indent="-285750"/>
            <a:r>
              <a:rPr lang="en-US" sz="1600" dirty="0"/>
              <a:t>Written and endorsed by independent experts</a:t>
            </a:r>
          </a:p>
          <a:p>
            <a:endParaRPr lang="en-US" dirty="0"/>
          </a:p>
        </p:txBody>
      </p:sp>
      <p:sp>
        <p:nvSpPr>
          <p:cNvPr id="2" name="Title 1">
            <a:extLst>
              <a:ext uri="{FF2B5EF4-FFF2-40B4-BE49-F238E27FC236}">
                <a16:creationId xmlns:a16="http://schemas.microsoft.com/office/drawing/2014/main" id="{50A3EDE7-0843-4838-9ED8-42E9C1884638}"/>
              </a:ext>
            </a:extLst>
          </p:cNvPr>
          <p:cNvSpPr>
            <a:spLocks noGrp="1"/>
          </p:cNvSpPr>
          <p:nvPr>
            <p:ph type="title"/>
          </p:nvPr>
        </p:nvSpPr>
        <p:spPr>
          <a:xfrm>
            <a:off x="609600" y="247135"/>
            <a:ext cx="11163300" cy="638433"/>
          </a:xfrm>
        </p:spPr>
        <p:txBody>
          <a:bodyPr/>
          <a:lstStyle/>
          <a:p>
            <a:r>
              <a:rPr lang="en-US" sz="2800" dirty="0">
                <a:latin typeface="Georgia" panose="02040502050405020303" pitchFamily="18" charset="0"/>
              </a:rPr>
              <a:t>Why do we need another framework?</a:t>
            </a:r>
          </a:p>
        </p:txBody>
      </p:sp>
    </p:spTree>
    <p:extLst>
      <p:ext uri="{BB962C8B-B14F-4D97-AF65-F5344CB8AC3E}">
        <p14:creationId xmlns:p14="http://schemas.microsoft.com/office/powerpoint/2010/main" val="39205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Effect transition="in" filter="fade">
                                      <p:cBhvr>
                                        <p:cTn id="11" dur="500"/>
                                        <p:tgtEl>
                                          <p:spTgt spid="8">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Effect transition="in" filter="fade">
                                      <p:cBhvr>
                                        <p:cTn id="21" dur="500"/>
                                        <p:tgtEl>
                                          <p:spTgt spid="8">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fade">
                                      <p:cBhvr>
                                        <p:cTn id="26" dur="500"/>
                                        <p:tgtEl>
                                          <p:spTgt spid="8">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Effect transition="in" filter="fade">
                                      <p:cBhvr>
                                        <p:cTn id="31" dur="500"/>
                                        <p:tgtEl>
                                          <p:spTgt spid="8">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xEl>
                                              <p:pRg st="10" end="10"/>
                                            </p:txEl>
                                          </p:spTgt>
                                        </p:tgtEl>
                                        <p:attrNameLst>
                                          <p:attrName>style.visibility</p:attrName>
                                        </p:attrNameLst>
                                      </p:cBhvr>
                                      <p:to>
                                        <p:strVal val="visible"/>
                                      </p:to>
                                    </p:set>
                                    <p:animEffect transition="in" filter="fade">
                                      <p:cBhvr>
                                        <p:cTn id="34" dur="500"/>
                                        <p:tgtEl>
                                          <p:spTgt spid="8">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Effect transition="in" filter="fade">
                                      <p:cBhvr>
                                        <p:cTn id="37" dur="500"/>
                                        <p:tgtEl>
                                          <p:spTgt spid="8">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12" end="12"/>
                                            </p:txEl>
                                          </p:spTgt>
                                        </p:tgtEl>
                                        <p:attrNameLst>
                                          <p:attrName>style.visibility</p:attrName>
                                        </p:attrNameLst>
                                      </p:cBhvr>
                                      <p:to>
                                        <p:strVal val="visible"/>
                                      </p:to>
                                    </p:set>
                                    <p:animEffect transition="in" filter="fade">
                                      <p:cBhvr>
                                        <p:cTn id="40"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69C757A-1E9E-4878-8021-E1929A8BCC2C}"/>
              </a:ext>
            </a:extLst>
          </p:cNvPr>
          <p:cNvSpPr>
            <a:spLocks noGrp="1"/>
          </p:cNvSpPr>
          <p:nvPr>
            <p:ph type="body" sz="quarter" idx="10"/>
          </p:nvPr>
        </p:nvSpPr>
        <p:spPr>
          <a:xfrm>
            <a:off x="609600" y="6405800"/>
            <a:ext cx="4904509" cy="337905"/>
          </a:xfrm>
        </p:spPr>
        <p:txBody>
          <a:bodyPr/>
          <a:lstStyle/>
          <a:p>
            <a:endParaRPr lang="en-US" dirty="0"/>
          </a:p>
        </p:txBody>
      </p:sp>
      <p:pic>
        <p:nvPicPr>
          <p:cNvPr id="10" name="Picture 9" descr="A picture containing dark, kite, looking, fire&#10;&#10;Description automatically generated">
            <a:extLst>
              <a:ext uri="{FF2B5EF4-FFF2-40B4-BE49-F238E27FC236}">
                <a16:creationId xmlns:a16="http://schemas.microsoft.com/office/drawing/2014/main" id="{B8990B36-4FC5-D546-BEDC-BCDEF0023F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659" r="18345" b="1"/>
          <a:stretch/>
        </p:blipFill>
        <p:spPr>
          <a:xfrm>
            <a:off x="-92762" y="-92764"/>
            <a:ext cx="5830956" cy="6950764"/>
          </a:xfrm>
          <a:prstGeom prst="rect">
            <a:avLst/>
          </a:prstGeom>
          <a:noFill/>
        </p:spPr>
      </p:pic>
      <p:sp>
        <p:nvSpPr>
          <p:cNvPr id="5" name="Title 4">
            <a:extLst>
              <a:ext uri="{FF2B5EF4-FFF2-40B4-BE49-F238E27FC236}">
                <a16:creationId xmlns:a16="http://schemas.microsoft.com/office/drawing/2014/main" id="{C01189DD-EA3F-0949-8326-0525BAEF344E}"/>
              </a:ext>
            </a:extLst>
          </p:cNvPr>
          <p:cNvSpPr>
            <a:spLocks noGrp="1"/>
          </p:cNvSpPr>
          <p:nvPr>
            <p:ph type="title"/>
          </p:nvPr>
        </p:nvSpPr>
        <p:spPr>
          <a:xfrm>
            <a:off x="6157297" y="1522808"/>
            <a:ext cx="5615607" cy="1207140"/>
          </a:xfrm>
        </p:spPr>
        <p:txBody>
          <a:bodyPr anchor="t">
            <a:normAutofit/>
          </a:bodyPr>
          <a:lstStyle/>
          <a:p>
            <a:pPr>
              <a:lnSpc>
                <a:spcPct val="90000"/>
              </a:lnSpc>
            </a:pPr>
            <a:r>
              <a:rPr lang="en-US" sz="3100" dirty="0"/>
              <a:t>A draft of the proposed framework</a:t>
            </a:r>
          </a:p>
        </p:txBody>
      </p:sp>
    </p:spTree>
    <p:extLst>
      <p:ext uri="{BB962C8B-B14F-4D97-AF65-F5344CB8AC3E}">
        <p14:creationId xmlns:p14="http://schemas.microsoft.com/office/powerpoint/2010/main" val="4261978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A7DD5F-D042-4FE8-BE3A-CB59F327FE0B}"/>
              </a:ext>
            </a:extLst>
          </p:cNvPr>
          <p:cNvSpPr/>
          <p:nvPr/>
        </p:nvSpPr>
        <p:spPr>
          <a:xfrm>
            <a:off x="1189075" y="698982"/>
            <a:ext cx="3802026" cy="5658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Georgia" panose="02040502050405020303" pitchFamily="18" charset="0"/>
              </a:rPr>
              <a:t>Well defined research question in the target trial framework specifying PICOTS</a:t>
            </a:r>
          </a:p>
        </p:txBody>
      </p:sp>
      <p:sp>
        <p:nvSpPr>
          <p:cNvPr id="3" name="Rectangle: Rounded Corners 2">
            <a:extLst>
              <a:ext uri="{FF2B5EF4-FFF2-40B4-BE49-F238E27FC236}">
                <a16:creationId xmlns:a16="http://schemas.microsoft.com/office/drawing/2014/main" id="{5AE68269-8B63-4709-B56A-C32D9BF40980}"/>
              </a:ext>
            </a:extLst>
          </p:cNvPr>
          <p:cNvSpPr/>
          <p:nvPr/>
        </p:nvSpPr>
        <p:spPr>
          <a:xfrm>
            <a:off x="1189075" y="426725"/>
            <a:ext cx="1188720" cy="27432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Georgia" panose="02040502050405020303" pitchFamily="18" charset="0"/>
                <a:cs typeface="Arial" panose="020B0604020202020204" pitchFamily="34" charset="0"/>
              </a:rPr>
              <a:t>STEP 1</a:t>
            </a:r>
          </a:p>
        </p:txBody>
      </p:sp>
      <p:sp>
        <p:nvSpPr>
          <p:cNvPr id="8" name="Rectangle: Rounded Corners 7">
            <a:extLst>
              <a:ext uri="{FF2B5EF4-FFF2-40B4-BE49-F238E27FC236}">
                <a16:creationId xmlns:a16="http://schemas.microsoft.com/office/drawing/2014/main" id="{7AE84946-10E3-4B61-994B-C9BF136255A1}"/>
              </a:ext>
            </a:extLst>
          </p:cNvPr>
          <p:cNvSpPr/>
          <p:nvPr/>
        </p:nvSpPr>
        <p:spPr>
          <a:xfrm>
            <a:off x="1189075" y="1727682"/>
            <a:ext cx="3802026" cy="5658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Georgia" panose="02040502050405020303" pitchFamily="18" charset="0"/>
              </a:rPr>
              <a:t>Determining fit-for-purpose data source</a:t>
            </a:r>
          </a:p>
        </p:txBody>
      </p:sp>
      <p:sp>
        <p:nvSpPr>
          <p:cNvPr id="9" name="Rectangle: Rounded Corners 8">
            <a:extLst>
              <a:ext uri="{FF2B5EF4-FFF2-40B4-BE49-F238E27FC236}">
                <a16:creationId xmlns:a16="http://schemas.microsoft.com/office/drawing/2014/main" id="{D5689431-F637-4D2C-8DF0-C216E05ED251}"/>
              </a:ext>
            </a:extLst>
          </p:cNvPr>
          <p:cNvSpPr/>
          <p:nvPr/>
        </p:nvSpPr>
        <p:spPr>
          <a:xfrm>
            <a:off x="1189075" y="1446716"/>
            <a:ext cx="1188720" cy="27432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Georgia" panose="02040502050405020303" pitchFamily="18" charset="0"/>
                <a:cs typeface="Arial" panose="020B0604020202020204" pitchFamily="34" charset="0"/>
              </a:rPr>
              <a:t>STEP 2</a:t>
            </a:r>
          </a:p>
        </p:txBody>
      </p:sp>
      <p:sp>
        <p:nvSpPr>
          <p:cNvPr id="17" name="Rectangle: Rounded Corners 16">
            <a:extLst>
              <a:ext uri="{FF2B5EF4-FFF2-40B4-BE49-F238E27FC236}">
                <a16:creationId xmlns:a16="http://schemas.microsoft.com/office/drawing/2014/main" id="{A1FC99FF-9469-4416-8545-E73B4D88F065}"/>
              </a:ext>
            </a:extLst>
          </p:cNvPr>
          <p:cNvSpPr/>
          <p:nvPr/>
        </p:nvSpPr>
        <p:spPr>
          <a:xfrm>
            <a:off x="1196695" y="2756382"/>
            <a:ext cx="3802026" cy="5658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Georgia" panose="02040502050405020303" pitchFamily="18" charset="0"/>
              </a:rPr>
              <a:t>Refining target trial parameters and translate to RWE study parameters</a:t>
            </a:r>
          </a:p>
        </p:txBody>
      </p:sp>
      <p:sp>
        <p:nvSpPr>
          <p:cNvPr id="18" name="Rectangle: Rounded Corners 17">
            <a:extLst>
              <a:ext uri="{FF2B5EF4-FFF2-40B4-BE49-F238E27FC236}">
                <a16:creationId xmlns:a16="http://schemas.microsoft.com/office/drawing/2014/main" id="{9392146F-C894-4DD4-81F3-5DAC17A03B86}"/>
              </a:ext>
            </a:extLst>
          </p:cNvPr>
          <p:cNvSpPr/>
          <p:nvPr/>
        </p:nvSpPr>
        <p:spPr>
          <a:xfrm>
            <a:off x="1196695" y="2484125"/>
            <a:ext cx="1188720" cy="27432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Georgia" panose="02040502050405020303" pitchFamily="18" charset="0"/>
                <a:cs typeface="Arial" panose="020B0604020202020204" pitchFamily="34" charset="0"/>
              </a:rPr>
              <a:t>STEP 3</a:t>
            </a:r>
          </a:p>
        </p:txBody>
      </p:sp>
      <p:cxnSp>
        <p:nvCxnSpPr>
          <p:cNvPr id="23" name="Straight Arrow Connector 22">
            <a:extLst>
              <a:ext uri="{FF2B5EF4-FFF2-40B4-BE49-F238E27FC236}">
                <a16:creationId xmlns:a16="http://schemas.microsoft.com/office/drawing/2014/main" id="{61D7731F-E19F-4286-A4D1-C278E8892E85}"/>
              </a:ext>
            </a:extLst>
          </p:cNvPr>
          <p:cNvCxnSpPr>
            <a:cxnSpLocks/>
            <a:stCxn id="2" idx="2"/>
            <a:endCxn id="8" idx="0"/>
          </p:cNvCxnSpPr>
          <p:nvPr/>
        </p:nvCxnSpPr>
        <p:spPr>
          <a:xfrm>
            <a:off x="3090088" y="1264860"/>
            <a:ext cx="0" cy="46282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00DB5C2D-1873-4E61-9675-42558235A658}"/>
              </a:ext>
            </a:extLst>
          </p:cNvPr>
          <p:cNvSpPr/>
          <p:nvPr/>
        </p:nvSpPr>
        <p:spPr>
          <a:xfrm>
            <a:off x="1196695" y="3785213"/>
            <a:ext cx="3802026" cy="5658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Georgia" panose="02040502050405020303" pitchFamily="18" charset="0"/>
              </a:rPr>
              <a:t>Feasibility assessment</a:t>
            </a:r>
          </a:p>
        </p:txBody>
      </p:sp>
      <p:sp>
        <p:nvSpPr>
          <p:cNvPr id="28" name="Rectangle: Rounded Corners 27">
            <a:extLst>
              <a:ext uri="{FF2B5EF4-FFF2-40B4-BE49-F238E27FC236}">
                <a16:creationId xmlns:a16="http://schemas.microsoft.com/office/drawing/2014/main" id="{C1467E63-48D9-4E74-820D-D953265CA30E}"/>
              </a:ext>
            </a:extLst>
          </p:cNvPr>
          <p:cNvSpPr/>
          <p:nvPr/>
        </p:nvSpPr>
        <p:spPr>
          <a:xfrm>
            <a:off x="1196695" y="3512956"/>
            <a:ext cx="1188720" cy="27432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Georgia" panose="02040502050405020303" pitchFamily="18" charset="0"/>
                <a:cs typeface="Arial" panose="020B0604020202020204" pitchFamily="34" charset="0"/>
              </a:rPr>
              <a:t>STEP 4</a:t>
            </a:r>
          </a:p>
        </p:txBody>
      </p:sp>
      <p:cxnSp>
        <p:nvCxnSpPr>
          <p:cNvPr id="69" name="Straight Connector 68">
            <a:extLst>
              <a:ext uri="{FF2B5EF4-FFF2-40B4-BE49-F238E27FC236}">
                <a16:creationId xmlns:a16="http://schemas.microsoft.com/office/drawing/2014/main" id="{C5087796-752E-4BE4-8CD2-9110A490D34A}"/>
              </a:ext>
            </a:extLst>
          </p:cNvPr>
          <p:cNvCxnSpPr/>
          <p:nvPr/>
        </p:nvCxnSpPr>
        <p:spPr>
          <a:xfrm>
            <a:off x="5120995" y="1997534"/>
            <a:ext cx="1447800" cy="0"/>
          </a:xfrm>
          <a:prstGeom prst="line">
            <a:avLst/>
          </a:prstGeom>
          <a:ln w="12700">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B9ACE023-37F6-4789-8DDE-FFBE96194F43}"/>
              </a:ext>
            </a:extLst>
          </p:cNvPr>
          <p:cNvSpPr/>
          <p:nvPr/>
        </p:nvSpPr>
        <p:spPr>
          <a:xfrm>
            <a:off x="6698689" y="1814654"/>
            <a:ext cx="1904646" cy="36576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a:latin typeface="Georgia" panose="02040502050405020303" pitchFamily="18" charset="0"/>
                <a:cs typeface="Arial" panose="020B0604020202020204" pitchFamily="34" charset="0"/>
              </a:rPr>
              <a:t>See Figure for Step 2</a:t>
            </a:r>
          </a:p>
        </p:txBody>
      </p:sp>
      <p:cxnSp>
        <p:nvCxnSpPr>
          <p:cNvPr id="82" name="Straight Connector 81">
            <a:extLst>
              <a:ext uri="{FF2B5EF4-FFF2-40B4-BE49-F238E27FC236}">
                <a16:creationId xmlns:a16="http://schemas.microsoft.com/office/drawing/2014/main" id="{E0FB5D66-C6C6-4AF9-8333-7F139D36CE77}"/>
              </a:ext>
            </a:extLst>
          </p:cNvPr>
          <p:cNvCxnSpPr/>
          <p:nvPr/>
        </p:nvCxnSpPr>
        <p:spPr>
          <a:xfrm>
            <a:off x="5120995" y="4062761"/>
            <a:ext cx="1447800" cy="0"/>
          </a:xfrm>
          <a:prstGeom prst="line">
            <a:avLst/>
          </a:prstGeom>
          <a:ln w="12700">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83" name="Rectangle: Rounded Corners 82">
            <a:extLst>
              <a:ext uri="{FF2B5EF4-FFF2-40B4-BE49-F238E27FC236}">
                <a16:creationId xmlns:a16="http://schemas.microsoft.com/office/drawing/2014/main" id="{6D10913C-2D26-4881-B1CE-20D0017D3979}"/>
              </a:ext>
            </a:extLst>
          </p:cNvPr>
          <p:cNvSpPr/>
          <p:nvPr/>
        </p:nvSpPr>
        <p:spPr>
          <a:xfrm>
            <a:off x="6698689" y="3879881"/>
            <a:ext cx="1904646" cy="36576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a:latin typeface="Georgia" panose="02040502050405020303" pitchFamily="18" charset="0"/>
                <a:cs typeface="Arial" panose="020B0604020202020204" pitchFamily="34" charset="0"/>
              </a:rPr>
              <a:t>See Figure for Step 4</a:t>
            </a:r>
          </a:p>
        </p:txBody>
      </p:sp>
      <p:sp>
        <p:nvSpPr>
          <p:cNvPr id="5" name="Title 4">
            <a:extLst>
              <a:ext uri="{FF2B5EF4-FFF2-40B4-BE49-F238E27FC236}">
                <a16:creationId xmlns:a16="http://schemas.microsoft.com/office/drawing/2014/main" id="{FE361725-CFD3-4405-A3A8-7D6A7A0B1E73}"/>
              </a:ext>
            </a:extLst>
          </p:cNvPr>
          <p:cNvSpPr>
            <a:spLocks noGrp="1"/>
          </p:cNvSpPr>
          <p:nvPr>
            <p:ph type="title"/>
          </p:nvPr>
        </p:nvSpPr>
        <p:spPr>
          <a:xfrm>
            <a:off x="7200900" y="141890"/>
            <a:ext cx="4632961" cy="638433"/>
          </a:xfrm>
        </p:spPr>
        <p:txBody>
          <a:bodyPr/>
          <a:lstStyle/>
          <a:p>
            <a:r>
              <a:rPr lang="en-US" sz="2000" dirty="0">
                <a:latin typeface="Georgia" panose="02040502050405020303" pitchFamily="18" charset="0"/>
              </a:rPr>
              <a:t>A working draft of a causal inference framework for Sentinel</a:t>
            </a:r>
          </a:p>
        </p:txBody>
      </p:sp>
      <p:cxnSp>
        <p:nvCxnSpPr>
          <p:cNvPr id="33" name="Straight Arrow Connector 32">
            <a:extLst>
              <a:ext uri="{FF2B5EF4-FFF2-40B4-BE49-F238E27FC236}">
                <a16:creationId xmlns:a16="http://schemas.microsoft.com/office/drawing/2014/main" id="{45CD7CAD-8887-423B-A0B2-DD74102A72AD}"/>
              </a:ext>
            </a:extLst>
          </p:cNvPr>
          <p:cNvCxnSpPr>
            <a:cxnSpLocks/>
          </p:cNvCxnSpPr>
          <p:nvPr/>
        </p:nvCxnSpPr>
        <p:spPr>
          <a:xfrm>
            <a:off x="3090088" y="2302334"/>
            <a:ext cx="0" cy="46282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D22FC-80C9-4BDF-B6E4-BDCDACDAB13A}"/>
              </a:ext>
            </a:extLst>
          </p:cNvPr>
          <p:cNvCxnSpPr/>
          <p:nvPr/>
        </p:nvCxnSpPr>
        <p:spPr>
          <a:xfrm>
            <a:off x="5120995" y="2972784"/>
            <a:ext cx="1447800" cy="0"/>
          </a:xfrm>
          <a:prstGeom prst="line">
            <a:avLst/>
          </a:prstGeom>
          <a:ln w="12700">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CE10C0BE-5859-4C4A-98B4-EB8522046602}"/>
              </a:ext>
            </a:extLst>
          </p:cNvPr>
          <p:cNvSpPr/>
          <p:nvPr/>
        </p:nvSpPr>
        <p:spPr>
          <a:xfrm>
            <a:off x="6698689" y="2789904"/>
            <a:ext cx="1904646" cy="36576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a:latin typeface="Georgia" panose="02040502050405020303" pitchFamily="18" charset="0"/>
                <a:cs typeface="Arial" panose="020B0604020202020204" pitchFamily="34" charset="0"/>
              </a:rPr>
              <a:t>See Figure for Step 3</a:t>
            </a:r>
          </a:p>
        </p:txBody>
      </p:sp>
      <p:cxnSp>
        <p:nvCxnSpPr>
          <p:cNvPr id="36" name="Straight Arrow Connector 35">
            <a:extLst>
              <a:ext uri="{FF2B5EF4-FFF2-40B4-BE49-F238E27FC236}">
                <a16:creationId xmlns:a16="http://schemas.microsoft.com/office/drawing/2014/main" id="{5EF32CCC-18A6-4BD8-ABBD-6C3B691B6CD8}"/>
              </a:ext>
            </a:extLst>
          </p:cNvPr>
          <p:cNvCxnSpPr>
            <a:cxnSpLocks/>
          </p:cNvCxnSpPr>
          <p:nvPr/>
        </p:nvCxnSpPr>
        <p:spPr>
          <a:xfrm>
            <a:off x="3086456" y="3322260"/>
            <a:ext cx="0" cy="46282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42D59B10-56B4-4994-8CF2-EEA409E41018}"/>
              </a:ext>
            </a:extLst>
          </p:cNvPr>
          <p:cNvSpPr/>
          <p:nvPr/>
        </p:nvSpPr>
        <p:spPr>
          <a:xfrm>
            <a:off x="1204315" y="4833640"/>
            <a:ext cx="3802026" cy="5658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Georgia" panose="02040502050405020303" pitchFamily="18" charset="0"/>
              </a:rPr>
              <a:t>Robustness evaluations</a:t>
            </a:r>
          </a:p>
        </p:txBody>
      </p:sp>
      <p:sp>
        <p:nvSpPr>
          <p:cNvPr id="38" name="Rectangle: Rounded Corners 37">
            <a:extLst>
              <a:ext uri="{FF2B5EF4-FFF2-40B4-BE49-F238E27FC236}">
                <a16:creationId xmlns:a16="http://schemas.microsoft.com/office/drawing/2014/main" id="{CE5A9613-F4DA-4F7E-BB12-65A49550D77D}"/>
              </a:ext>
            </a:extLst>
          </p:cNvPr>
          <p:cNvSpPr/>
          <p:nvPr/>
        </p:nvSpPr>
        <p:spPr>
          <a:xfrm>
            <a:off x="1204315" y="4561383"/>
            <a:ext cx="1188720" cy="27432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Georgia" panose="02040502050405020303" pitchFamily="18" charset="0"/>
                <a:cs typeface="Arial" panose="020B0604020202020204" pitchFamily="34" charset="0"/>
              </a:rPr>
              <a:t>STEP 5</a:t>
            </a:r>
          </a:p>
        </p:txBody>
      </p:sp>
      <p:cxnSp>
        <p:nvCxnSpPr>
          <p:cNvPr id="39" name="Straight Arrow Connector 38">
            <a:extLst>
              <a:ext uri="{FF2B5EF4-FFF2-40B4-BE49-F238E27FC236}">
                <a16:creationId xmlns:a16="http://schemas.microsoft.com/office/drawing/2014/main" id="{A12EEBDA-6EE8-42C0-8AFD-128F2B4B4E24}"/>
              </a:ext>
            </a:extLst>
          </p:cNvPr>
          <p:cNvCxnSpPr>
            <a:cxnSpLocks/>
          </p:cNvCxnSpPr>
          <p:nvPr/>
        </p:nvCxnSpPr>
        <p:spPr>
          <a:xfrm>
            <a:off x="3086456" y="4368509"/>
            <a:ext cx="0" cy="46282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Left Brace 10">
            <a:extLst>
              <a:ext uri="{FF2B5EF4-FFF2-40B4-BE49-F238E27FC236}">
                <a16:creationId xmlns:a16="http://schemas.microsoft.com/office/drawing/2014/main" id="{5AE11FD8-6D43-46E3-8F49-2EC4A74E8B1B}"/>
              </a:ext>
            </a:extLst>
          </p:cNvPr>
          <p:cNvSpPr/>
          <p:nvPr/>
        </p:nvSpPr>
        <p:spPr>
          <a:xfrm>
            <a:off x="476782" y="577324"/>
            <a:ext cx="292838" cy="4822194"/>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40" name="Left Brace 39">
            <a:extLst>
              <a:ext uri="{FF2B5EF4-FFF2-40B4-BE49-F238E27FC236}">
                <a16:creationId xmlns:a16="http://schemas.microsoft.com/office/drawing/2014/main" id="{B3684AAF-1921-4C3E-8F45-DFC700D50CEC}"/>
              </a:ext>
            </a:extLst>
          </p:cNvPr>
          <p:cNvSpPr/>
          <p:nvPr/>
        </p:nvSpPr>
        <p:spPr>
          <a:xfrm>
            <a:off x="476782" y="5583682"/>
            <a:ext cx="292838" cy="912917"/>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2" name="Rectangle 11">
            <a:extLst>
              <a:ext uri="{FF2B5EF4-FFF2-40B4-BE49-F238E27FC236}">
                <a16:creationId xmlns:a16="http://schemas.microsoft.com/office/drawing/2014/main" id="{A1399E7B-77AF-48E3-A7F1-A392CAB4B39D}"/>
              </a:ext>
            </a:extLst>
          </p:cNvPr>
          <p:cNvSpPr/>
          <p:nvPr/>
        </p:nvSpPr>
        <p:spPr>
          <a:xfrm>
            <a:off x="91626" y="577324"/>
            <a:ext cx="343237" cy="4822194"/>
          </a:xfrm>
          <a:prstGeom prst="rect">
            <a:avLst/>
          </a:prstGeom>
          <a:solidFill>
            <a:srgbClr val="FF996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latin typeface="Georgia" panose="02040502050405020303" pitchFamily="18" charset="0"/>
                <a:cs typeface="Arial" panose="020B0604020202020204" pitchFamily="34" charset="0"/>
              </a:rPr>
              <a:t>Study planning</a:t>
            </a:r>
          </a:p>
        </p:txBody>
      </p:sp>
      <p:sp>
        <p:nvSpPr>
          <p:cNvPr id="41" name="Rectangle 40">
            <a:extLst>
              <a:ext uri="{FF2B5EF4-FFF2-40B4-BE49-F238E27FC236}">
                <a16:creationId xmlns:a16="http://schemas.microsoft.com/office/drawing/2014/main" id="{4DB762E2-EB4B-45F3-8F4A-96E5A7433873}"/>
              </a:ext>
            </a:extLst>
          </p:cNvPr>
          <p:cNvSpPr/>
          <p:nvPr/>
        </p:nvSpPr>
        <p:spPr>
          <a:xfrm>
            <a:off x="91626" y="5583682"/>
            <a:ext cx="343237" cy="912918"/>
          </a:xfrm>
          <a:prstGeom prst="rect">
            <a:avLst/>
          </a:prstGeom>
          <a:solidFill>
            <a:srgbClr val="FF996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latin typeface="Georgia" panose="02040502050405020303" pitchFamily="18" charset="0"/>
                <a:cs typeface="Arial" panose="020B0604020202020204" pitchFamily="34" charset="0"/>
              </a:rPr>
              <a:t>Inference</a:t>
            </a:r>
          </a:p>
        </p:txBody>
      </p:sp>
      <p:sp>
        <p:nvSpPr>
          <p:cNvPr id="45" name="Rectangle: Rounded Corners 44">
            <a:extLst>
              <a:ext uri="{FF2B5EF4-FFF2-40B4-BE49-F238E27FC236}">
                <a16:creationId xmlns:a16="http://schemas.microsoft.com/office/drawing/2014/main" id="{44ABF481-C257-4654-95AC-D2099DFB3FE9}"/>
              </a:ext>
            </a:extLst>
          </p:cNvPr>
          <p:cNvSpPr/>
          <p:nvPr/>
        </p:nvSpPr>
        <p:spPr>
          <a:xfrm>
            <a:off x="1204670" y="5864649"/>
            <a:ext cx="3802026" cy="5658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Georgia" panose="02040502050405020303" pitchFamily="18" charset="0"/>
              </a:rPr>
              <a:t>Inferential analysis</a:t>
            </a:r>
          </a:p>
        </p:txBody>
      </p:sp>
      <p:sp>
        <p:nvSpPr>
          <p:cNvPr id="46" name="Rectangle: Rounded Corners 45">
            <a:extLst>
              <a:ext uri="{FF2B5EF4-FFF2-40B4-BE49-F238E27FC236}">
                <a16:creationId xmlns:a16="http://schemas.microsoft.com/office/drawing/2014/main" id="{07286C03-2D96-4FF6-AF65-7DD0C626A5CF}"/>
              </a:ext>
            </a:extLst>
          </p:cNvPr>
          <p:cNvSpPr/>
          <p:nvPr/>
        </p:nvSpPr>
        <p:spPr>
          <a:xfrm>
            <a:off x="1204670" y="5583683"/>
            <a:ext cx="1188720" cy="27432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Georgia" panose="02040502050405020303" pitchFamily="18" charset="0"/>
                <a:cs typeface="Arial" panose="020B0604020202020204" pitchFamily="34" charset="0"/>
              </a:rPr>
              <a:t>STEP 6</a:t>
            </a:r>
          </a:p>
        </p:txBody>
      </p:sp>
      <p:cxnSp>
        <p:nvCxnSpPr>
          <p:cNvPr id="47" name="Straight Arrow Connector 46">
            <a:extLst>
              <a:ext uri="{FF2B5EF4-FFF2-40B4-BE49-F238E27FC236}">
                <a16:creationId xmlns:a16="http://schemas.microsoft.com/office/drawing/2014/main" id="{0F5DB74D-9236-4C83-BFB6-C38C7FE62DD1}"/>
              </a:ext>
            </a:extLst>
          </p:cNvPr>
          <p:cNvCxnSpPr>
            <a:cxnSpLocks/>
          </p:cNvCxnSpPr>
          <p:nvPr/>
        </p:nvCxnSpPr>
        <p:spPr>
          <a:xfrm>
            <a:off x="3086811" y="5399518"/>
            <a:ext cx="0" cy="46282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19AFE72-524F-4D58-8CD8-B49154E12C93}"/>
              </a:ext>
            </a:extLst>
          </p:cNvPr>
          <p:cNvCxnSpPr/>
          <p:nvPr/>
        </p:nvCxnSpPr>
        <p:spPr>
          <a:xfrm>
            <a:off x="5120995" y="5049063"/>
            <a:ext cx="1447800" cy="0"/>
          </a:xfrm>
          <a:prstGeom prst="line">
            <a:avLst/>
          </a:prstGeom>
          <a:ln w="12700">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C1BC5C74-7FCC-47BE-89C5-8A37D3AC71FB}"/>
              </a:ext>
            </a:extLst>
          </p:cNvPr>
          <p:cNvSpPr/>
          <p:nvPr/>
        </p:nvSpPr>
        <p:spPr>
          <a:xfrm>
            <a:off x="6698689" y="4866183"/>
            <a:ext cx="1904646" cy="36576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a:latin typeface="Georgia" panose="02040502050405020303" pitchFamily="18" charset="0"/>
                <a:cs typeface="Arial" panose="020B0604020202020204" pitchFamily="34" charset="0"/>
              </a:rPr>
              <a:t>See Figure for Step 5</a:t>
            </a:r>
          </a:p>
        </p:txBody>
      </p:sp>
      <p:pic>
        <p:nvPicPr>
          <p:cNvPr id="13" name="Picture 12">
            <a:extLst>
              <a:ext uri="{FF2B5EF4-FFF2-40B4-BE49-F238E27FC236}">
                <a16:creationId xmlns:a16="http://schemas.microsoft.com/office/drawing/2014/main" id="{AF6A7404-016D-46E7-AF38-B08D7A1DC121}"/>
              </a:ext>
            </a:extLst>
          </p:cNvPr>
          <p:cNvPicPr>
            <a:picLocks noChangeAspect="1"/>
          </p:cNvPicPr>
          <p:nvPr/>
        </p:nvPicPr>
        <p:blipFill>
          <a:blip r:embed="rId2"/>
          <a:stretch>
            <a:fillRect/>
          </a:stretch>
        </p:blipFill>
        <p:spPr>
          <a:xfrm>
            <a:off x="8940699" y="1628403"/>
            <a:ext cx="1512654" cy="764435"/>
          </a:xfrm>
          <a:prstGeom prst="rect">
            <a:avLst/>
          </a:prstGeom>
        </p:spPr>
      </p:pic>
      <p:pic>
        <p:nvPicPr>
          <p:cNvPr id="4" name="Picture 3">
            <a:extLst>
              <a:ext uri="{FF2B5EF4-FFF2-40B4-BE49-F238E27FC236}">
                <a16:creationId xmlns:a16="http://schemas.microsoft.com/office/drawing/2014/main" id="{D83107D1-0322-4645-8773-C7E58739412C}"/>
              </a:ext>
            </a:extLst>
          </p:cNvPr>
          <p:cNvPicPr>
            <a:picLocks noChangeAspect="1"/>
          </p:cNvPicPr>
          <p:nvPr/>
        </p:nvPicPr>
        <p:blipFill>
          <a:blip r:embed="rId3"/>
          <a:stretch>
            <a:fillRect/>
          </a:stretch>
        </p:blipFill>
        <p:spPr>
          <a:xfrm>
            <a:off x="8940699" y="2569161"/>
            <a:ext cx="1575102" cy="838520"/>
          </a:xfrm>
          <a:prstGeom prst="rect">
            <a:avLst/>
          </a:prstGeom>
        </p:spPr>
      </p:pic>
      <p:cxnSp>
        <p:nvCxnSpPr>
          <p:cNvPr id="42" name="Straight Arrow Connector 41">
            <a:extLst>
              <a:ext uri="{FF2B5EF4-FFF2-40B4-BE49-F238E27FC236}">
                <a16:creationId xmlns:a16="http://schemas.microsoft.com/office/drawing/2014/main" id="{137E1433-EF30-48EB-9901-19469F31038E}"/>
              </a:ext>
            </a:extLst>
          </p:cNvPr>
          <p:cNvCxnSpPr>
            <a:cxnSpLocks/>
          </p:cNvCxnSpPr>
          <p:nvPr/>
        </p:nvCxnSpPr>
        <p:spPr>
          <a:xfrm flipV="1">
            <a:off x="3307436" y="3322261"/>
            <a:ext cx="0" cy="462821"/>
          </a:xfrm>
          <a:prstGeom prst="straightConnector1">
            <a:avLst/>
          </a:prstGeom>
          <a:ln w="190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5E4307D-4006-4D57-BD25-E3060D71096D}"/>
              </a:ext>
            </a:extLst>
          </p:cNvPr>
          <p:cNvPicPr>
            <a:picLocks noChangeAspect="1"/>
          </p:cNvPicPr>
          <p:nvPr/>
        </p:nvPicPr>
        <p:blipFill>
          <a:blip r:embed="rId4"/>
          <a:stretch>
            <a:fillRect/>
          </a:stretch>
        </p:blipFill>
        <p:spPr>
          <a:xfrm>
            <a:off x="8913153" y="3596785"/>
            <a:ext cx="1615012" cy="964598"/>
          </a:xfrm>
          <a:prstGeom prst="rect">
            <a:avLst/>
          </a:prstGeom>
        </p:spPr>
      </p:pic>
      <p:pic>
        <p:nvPicPr>
          <p:cNvPr id="43" name="Picture 42">
            <a:extLst>
              <a:ext uri="{FF2B5EF4-FFF2-40B4-BE49-F238E27FC236}">
                <a16:creationId xmlns:a16="http://schemas.microsoft.com/office/drawing/2014/main" id="{801EAB8B-0E0A-4430-A651-C1DFA5E8118F}"/>
              </a:ext>
            </a:extLst>
          </p:cNvPr>
          <p:cNvPicPr>
            <a:picLocks noChangeAspect="1"/>
          </p:cNvPicPr>
          <p:nvPr/>
        </p:nvPicPr>
        <p:blipFill>
          <a:blip r:embed="rId5"/>
          <a:stretch>
            <a:fillRect/>
          </a:stretch>
        </p:blipFill>
        <p:spPr>
          <a:xfrm>
            <a:off x="9001683" y="4779343"/>
            <a:ext cx="2588000" cy="1078660"/>
          </a:xfrm>
          <a:prstGeom prst="rect">
            <a:avLst/>
          </a:prstGeom>
        </p:spPr>
      </p:pic>
    </p:spTree>
    <p:extLst>
      <p:ext uri="{BB962C8B-B14F-4D97-AF65-F5344CB8AC3E}">
        <p14:creationId xmlns:p14="http://schemas.microsoft.com/office/powerpoint/2010/main" val="303489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500"/>
                                        <p:tgtEl>
                                          <p:spTgt spid="6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nodeType="with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500"/>
                                        <p:tgtEl>
                                          <p:spTgt spid="8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500"/>
                                        <p:tgtEl>
                                          <p:spTgt spid="83"/>
                                        </p:tgtEl>
                                      </p:cBhvr>
                                    </p:animEffect>
                                  </p:childTnLst>
                                </p:cTn>
                              </p:par>
                              <p:par>
                                <p:cTn id="70" presetID="10"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500"/>
                                        <p:tgtEl>
                                          <p:spTgt spid="49"/>
                                        </p:tgtEl>
                                      </p:cBhvr>
                                    </p:animEffect>
                                  </p:childTnLst>
                                </p:cTn>
                              </p:par>
                              <p:par>
                                <p:cTn id="95" presetID="10" presetClass="entr" presetSubtype="0"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500"/>
                                        <p:tgtEl>
                                          <p:spTgt spid="4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500"/>
                                        <p:tgtEl>
                                          <p:spTgt spid="4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5"/>
                                        </p:tgtEl>
                                        <p:attrNameLst>
                                          <p:attrName>style.visibility</p:attrName>
                                        </p:attrNameLst>
                                      </p:cBhvr>
                                      <p:to>
                                        <p:strVal val="visible"/>
                                      </p:to>
                                    </p:set>
                                    <p:animEffect transition="in" filter="fade">
                                      <p:cBhvr>
                                        <p:cTn id="108" dur="500"/>
                                        <p:tgtEl>
                                          <p:spTgt spid="45"/>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fade">
                                      <p:cBhvr>
                                        <p:cTn id="113" dur="500"/>
                                        <p:tgtEl>
                                          <p:spTgt spid="1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fade">
                                      <p:cBhvr>
                                        <p:cTn id="121" dur="500"/>
                                        <p:tgtEl>
                                          <p:spTgt spid="4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fade">
                                      <p:cBhvr>
                                        <p:cTn id="1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7" grpId="0" animBg="1"/>
      <p:bldP spid="18" grpId="0" animBg="1"/>
      <p:bldP spid="27" grpId="0" animBg="1"/>
      <p:bldP spid="28" grpId="0" animBg="1"/>
      <p:bldP spid="70" grpId="0" animBg="1"/>
      <p:bldP spid="83" grpId="0" animBg="1"/>
      <p:bldP spid="35" grpId="0" animBg="1"/>
      <p:bldP spid="37" grpId="0" animBg="1"/>
      <p:bldP spid="38" grpId="0" animBg="1"/>
      <p:bldP spid="11" grpId="0" animBg="1"/>
      <p:bldP spid="40" grpId="0" animBg="1"/>
      <p:bldP spid="12" grpId="0" animBg="1"/>
      <p:bldP spid="41" grpId="0" animBg="1"/>
      <p:bldP spid="45" grpId="0" animBg="1"/>
      <p:bldP spid="46" grpId="0" animBg="1"/>
      <p:bldP spid="4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B53342F-3EB6-124F-9CDE-0F1A97E44766}"/>
              </a:ext>
            </a:extLst>
          </p:cNvPr>
          <p:cNvSpPr>
            <a:spLocks noGrp="1"/>
          </p:cNvSpPr>
          <p:nvPr>
            <p:ph type="body" sz="quarter" idx="11"/>
          </p:nvPr>
        </p:nvSpPr>
        <p:spPr/>
        <p:txBody>
          <a:bodyPr/>
          <a:lstStyle/>
          <a:p>
            <a:pPr marL="285750" indent="-285750">
              <a:buFont typeface="Arial" panose="020B0604020202020204" pitchFamily="34" charset="0"/>
              <a:buChar char="•"/>
            </a:pPr>
            <a:r>
              <a:rPr lang="en-US" sz="2000" dirty="0"/>
              <a:t>First and non-negotiable step in any framework that intends to generate causal inference from observed data</a:t>
            </a:r>
          </a:p>
          <a:p>
            <a:pPr marL="285750" indent="-285750">
              <a:buFont typeface="Arial" panose="020B0604020202020204" pitchFamily="34" charset="0"/>
              <a:buChar char="•"/>
            </a:pPr>
            <a:r>
              <a:rPr lang="en-US" sz="2000" dirty="0"/>
              <a:t>Target trial framework, which is conceptualized as envisioning a hypothetical prospective randomized controlled trial, provides a useful and practical device to sharply define a causal question of interest </a:t>
            </a:r>
          </a:p>
          <a:p>
            <a:pPr marL="285750" indent="-285750">
              <a:buFont typeface="Arial" panose="020B0604020202020204" pitchFamily="34" charset="0"/>
              <a:buChar char="•"/>
            </a:pPr>
            <a:r>
              <a:rPr lang="en-US" sz="2000" dirty="0"/>
              <a:t>Explicit identification of the following key study parameters</a:t>
            </a:r>
          </a:p>
          <a:p>
            <a:pPr marL="752475" lvl="1" indent="-285750"/>
            <a:r>
              <a:rPr lang="en-US" sz="1800" dirty="0"/>
              <a:t>patient population (P)</a:t>
            </a:r>
          </a:p>
          <a:p>
            <a:pPr marL="752475" lvl="1" indent="-285750"/>
            <a:r>
              <a:rPr lang="en-US" sz="1800" dirty="0"/>
              <a:t>the intervention (I) specifying the medical product under investigation, </a:t>
            </a:r>
          </a:p>
          <a:p>
            <a:pPr marL="752475" lvl="1" indent="-285750"/>
            <a:r>
              <a:rPr lang="en-US" sz="1800" dirty="0"/>
              <a:t>a comparator group (C)</a:t>
            </a:r>
          </a:p>
          <a:p>
            <a:pPr marL="752475" lvl="1" indent="-285750"/>
            <a:r>
              <a:rPr lang="en-US" sz="1800" dirty="0"/>
              <a:t>the outcome (O) along with an appropriate time horizon (T)</a:t>
            </a:r>
          </a:p>
          <a:p>
            <a:pPr marL="752475" lvl="1" indent="-285750"/>
            <a:r>
              <a:rPr lang="en-US" sz="1800" dirty="0"/>
              <a:t>setting (S) where the study is implemented </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05505184-A1F2-6A4F-A531-63564A777556}"/>
              </a:ext>
            </a:extLst>
          </p:cNvPr>
          <p:cNvSpPr>
            <a:spLocks noGrp="1"/>
          </p:cNvSpPr>
          <p:nvPr>
            <p:ph type="title"/>
          </p:nvPr>
        </p:nvSpPr>
        <p:spPr/>
        <p:txBody>
          <a:bodyPr/>
          <a:lstStyle/>
          <a:p>
            <a:r>
              <a:rPr lang="en-US" sz="2000" dirty="0">
                <a:latin typeface="Georgia" panose="02040502050405020303" pitchFamily="18" charset="0"/>
              </a:rPr>
              <a:t>Step 1: Well defined research question in the target trial framework specifying PICOTS</a:t>
            </a:r>
          </a:p>
        </p:txBody>
      </p:sp>
      <p:sp>
        <p:nvSpPr>
          <p:cNvPr id="5" name="Text Placeholder 4">
            <a:extLst>
              <a:ext uri="{FF2B5EF4-FFF2-40B4-BE49-F238E27FC236}">
                <a16:creationId xmlns:a16="http://schemas.microsoft.com/office/drawing/2014/main" id="{E62FE4ED-78A2-E641-AF5D-A3BCD50A679E}"/>
              </a:ext>
            </a:extLst>
          </p:cNvPr>
          <p:cNvSpPr>
            <a:spLocks noGrp="1"/>
          </p:cNvSpPr>
          <p:nvPr>
            <p:ph type="body" sz="quarter" idx="10"/>
          </p:nvPr>
        </p:nvSpPr>
        <p:spPr/>
        <p:txBody>
          <a:bodyPr/>
          <a:lstStyle/>
          <a:p>
            <a:r>
              <a:rPr lang="en-US" dirty="0">
                <a:latin typeface="Georgia" panose="02040502050405020303" pitchFamily="18" charset="0"/>
              </a:rPr>
              <a:t>Hernan. </a:t>
            </a:r>
            <a:r>
              <a:rPr lang="en-US" i="1" dirty="0">
                <a:latin typeface="Georgia" panose="02040502050405020303" pitchFamily="18" charset="0"/>
              </a:rPr>
              <a:t>AJPH</a:t>
            </a:r>
            <a:r>
              <a:rPr lang="en-US" dirty="0">
                <a:latin typeface="Georgia" panose="02040502050405020303" pitchFamily="18" charset="0"/>
              </a:rPr>
              <a:t>. 2018; 08:616-619 </a:t>
            </a:r>
          </a:p>
          <a:p>
            <a:r>
              <a:rPr lang="en-US" dirty="0">
                <a:latin typeface="Georgia" panose="02040502050405020303" pitchFamily="18" charset="0"/>
              </a:rPr>
              <a:t>Hernan and Robins. </a:t>
            </a:r>
            <a:r>
              <a:rPr lang="pl-PL" i="1" dirty="0">
                <a:latin typeface="Georgia" panose="02040502050405020303" pitchFamily="18" charset="0"/>
              </a:rPr>
              <a:t>Am J Epidemiol</a:t>
            </a:r>
            <a:r>
              <a:rPr lang="en-US" dirty="0">
                <a:latin typeface="Georgia" panose="02040502050405020303" pitchFamily="18" charset="0"/>
              </a:rPr>
              <a:t>. 2016;</a:t>
            </a:r>
            <a:r>
              <a:rPr lang="pl-PL" dirty="0">
                <a:latin typeface="Georgia" panose="02040502050405020303" pitchFamily="18" charset="0"/>
              </a:rPr>
              <a:t>183</a:t>
            </a:r>
            <a:r>
              <a:rPr lang="en-US" dirty="0">
                <a:latin typeface="Georgia" panose="02040502050405020303" pitchFamily="18" charset="0"/>
              </a:rPr>
              <a:t>:</a:t>
            </a:r>
            <a:r>
              <a:rPr lang="pl-PL" dirty="0">
                <a:latin typeface="Georgia" panose="02040502050405020303" pitchFamily="18" charset="0"/>
              </a:rPr>
              <a:t>758-764</a:t>
            </a:r>
            <a:endParaRPr lang="en-US" dirty="0">
              <a:latin typeface="Georgia" panose="02040502050405020303" pitchFamily="18" charset="0"/>
            </a:endParaRPr>
          </a:p>
          <a:p>
            <a:r>
              <a:rPr lang="en-US" dirty="0">
                <a:latin typeface="Georgia" panose="02040502050405020303" pitchFamily="18" charset="0"/>
              </a:rPr>
              <a:t>Guidance from the AHRQ’s Evidence-based Practice Centers Program</a:t>
            </a:r>
          </a:p>
        </p:txBody>
      </p:sp>
    </p:spTree>
    <p:extLst>
      <p:ext uri="{BB962C8B-B14F-4D97-AF65-F5344CB8AC3E}">
        <p14:creationId xmlns:p14="http://schemas.microsoft.com/office/powerpoint/2010/main" val="10209303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7D4016-3B80-4628-A8B9-7F33B0C21FCA}"/>
              </a:ext>
            </a:extLst>
          </p:cNvPr>
          <p:cNvSpPr/>
          <p:nvPr/>
        </p:nvSpPr>
        <p:spPr>
          <a:xfrm>
            <a:off x="252098" y="2372171"/>
            <a:ext cx="5181600" cy="62752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Georgia" panose="02040502050405020303" pitchFamily="18" charset="0"/>
              </a:rPr>
              <a:t>2b. Is the outcome of interest measured with sufficient validity*?</a:t>
            </a:r>
          </a:p>
        </p:txBody>
      </p:sp>
      <p:sp>
        <p:nvSpPr>
          <p:cNvPr id="3" name="Rectangle: Rounded Corners 2">
            <a:extLst>
              <a:ext uri="{FF2B5EF4-FFF2-40B4-BE49-F238E27FC236}">
                <a16:creationId xmlns:a16="http://schemas.microsoft.com/office/drawing/2014/main" id="{4C08D1E1-0798-46CB-81CB-A2AD7EFE2ECB}"/>
              </a:ext>
            </a:extLst>
          </p:cNvPr>
          <p:cNvSpPr/>
          <p:nvPr/>
        </p:nvSpPr>
        <p:spPr>
          <a:xfrm>
            <a:off x="252098" y="4393450"/>
            <a:ext cx="5181600" cy="62752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Georgia" panose="02040502050405020303" pitchFamily="18" charset="0"/>
              </a:rPr>
              <a:t>2d. Are key confounders identifiers measured?</a:t>
            </a:r>
          </a:p>
        </p:txBody>
      </p:sp>
      <p:sp>
        <p:nvSpPr>
          <p:cNvPr id="6" name="TextBox 5">
            <a:extLst>
              <a:ext uri="{FF2B5EF4-FFF2-40B4-BE49-F238E27FC236}">
                <a16:creationId xmlns:a16="http://schemas.microsoft.com/office/drawing/2014/main" id="{BBE96FA7-B7E9-4294-B7D8-103A76BC3E52}"/>
              </a:ext>
            </a:extLst>
          </p:cNvPr>
          <p:cNvSpPr txBox="1"/>
          <p:nvPr/>
        </p:nvSpPr>
        <p:spPr>
          <a:xfrm>
            <a:off x="-51831" y="6501816"/>
            <a:ext cx="10660380" cy="369332"/>
          </a:xfrm>
          <a:prstGeom prst="rect">
            <a:avLst/>
          </a:prstGeom>
          <a:noFill/>
        </p:spPr>
        <p:txBody>
          <a:bodyPr wrap="square">
            <a:spAutoFit/>
          </a:bodyPr>
          <a:lstStyle/>
          <a:p>
            <a:r>
              <a:rPr lang="en-US" sz="900" dirty="0">
                <a:latin typeface="Georgia" panose="02040502050405020303" pitchFamily="18" charset="0"/>
              </a:rPr>
              <a:t>* Validity as demonstrated by parameters including PPV, sensitivity, specificity for binary outcomes; proportion missing for continuous outcomes; and accurate onset for time to event outcomes and availability of long-term follow-up data for latent outcomes</a:t>
            </a:r>
          </a:p>
        </p:txBody>
      </p:sp>
      <p:sp>
        <p:nvSpPr>
          <p:cNvPr id="7" name="Rectangle: Rounded Corners 6">
            <a:extLst>
              <a:ext uri="{FF2B5EF4-FFF2-40B4-BE49-F238E27FC236}">
                <a16:creationId xmlns:a16="http://schemas.microsoft.com/office/drawing/2014/main" id="{52194447-4E93-45F1-A0C8-CB128C53E4A9}"/>
              </a:ext>
            </a:extLst>
          </p:cNvPr>
          <p:cNvSpPr/>
          <p:nvPr/>
        </p:nvSpPr>
        <p:spPr>
          <a:xfrm>
            <a:off x="252098" y="1099673"/>
            <a:ext cx="5181600" cy="62752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Georgia" panose="02040502050405020303" pitchFamily="18" charset="0"/>
              </a:rPr>
              <a:t>2a. Is the exposure of interest captured?</a:t>
            </a:r>
          </a:p>
        </p:txBody>
      </p:sp>
      <p:cxnSp>
        <p:nvCxnSpPr>
          <p:cNvPr id="8" name="Straight Arrow Connector 7">
            <a:extLst>
              <a:ext uri="{FF2B5EF4-FFF2-40B4-BE49-F238E27FC236}">
                <a16:creationId xmlns:a16="http://schemas.microsoft.com/office/drawing/2014/main" id="{C63626BD-76FD-45AC-9643-0DDE671AD6AA}"/>
              </a:ext>
            </a:extLst>
          </p:cNvPr>
          <p:cNvCxnSpPr>
            <a:cxnSpLocks/>
            <a:stCxn id="7" idx="2"/>
            <a:endCxn id="2" idx="0"/>
          </p:cNvCxnSpPr>
          <p:nvPr/>
        </p:nvCxnSpPr>
        <p:spPr>
          <a:xfrm>
            <a:off x="2842898" y="1727202"/>
            <a:ext cx="0" cy="644969"/>
          </a:xfrm>
          <a:prstGeom prst="straightConnector1">
            <a:avLst/>
          </a:prstGeom>
          <a:ln w="19050">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D6E392D-A45D-475C-9994-3F98CB47C34E}"/>
              </a:ext>
            </a:extLst>
          </p:cNvPr>
          <p:cNvCxnSpPr>
            <a:cxnSpLocks/>
            <a:stCxn id="2" idx="2"/>
            <a:endCxn id="3" idx="0"/>
          </p:cNvCxnSpPr>
          <p:nvPr/>
        </p:nvCxnSpPr>
        <p:spPr>
          <a:xfrm>
            <a:off x="2842898" y="2999700"/>
            <a:ext cx="0" cy="1393750"/>
          </a:xfrm>
          <a:prstGeom prst="straightConnector1">
            <a:avLst/>
          </a:prstGeom>
          <a:ln w="19050">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DF67A9-E21D-4AB0-B91A-718C6E6E15B2}"/>
              </a:ext>
            </a:extLst>
          </p:cNvPr>
          <p:cNvSpPr txBox="1"/>
          <p:nvPr/>
        </p:nvSpPr>
        <p:spPr>
          <a:xfrm>
            <a:off x="2889342" y="1909954"/>
            <a:ext cx="2389017" cy="153888"/>
          </a:xfrm>
          <a:prstGeom prst="rect">
            <a:avLst/>
          </a:prstGeom>
          <a:noFill/>
        </p:spPr>
        <p:txBody>
          <a:bodyPr wrap="square" lIns="0" tIns="0" rIns="0" bIns="0" rtlCol="0">
            <a:spAutoFit/>
          </a:bodyPr>
          <a:lstStyle/>
          <a:p>
            <a:r>
              <a:rPr lang="en-US" sz="1000" dirty="0">
                <a:solidFill>
                  <a:schemeClr val="bg2"/>
                </a:solidFill>
                <a:latin typeface="Georgia" panose="02040502050405020303" pitchFamily="18" charset="0"/>
                <a:cs typeface="Arial" panose="020B0604020202020204" pitchFamily="34" charset="0"/>
              </a:rPr>
              <a:t>Yes (e.g. prescription medications) </a:t>
            </a:r>
          </a:p>
        </p:txBody>
      </p:sp>
      <p:sp>
        <p:nvSpPr>
          <p:cNvPr id="16" name="TextBox 15">
            <a:extLst>
              <a:ext uri="{FF2B5EF4-FFF2-40B4-BE49-F238E27FC236}">
                <a16:creationId xmlns:a16="http://schemas.microsoft.com/office/drawing/2014/main" id="{9FDBB538-1EB8-49E4-B170-CD525009ACA7}"/>
              </a:ext>
            </a:extLst>
          </p:cNvPr>
          <p:cNvSpPr txBox="1"/>
          <p:nvPr/>
        </p:nvSpPr>
        <p:spPr>
          <a:xfrm>
            <a:off x="2920442" y="3867784"/>
            <a:ext cx="2389017" cy="153888"/>
          </a:xfrm>
          <a:prstGeom prst="rect">
            <a:avLst/>
          </a:prstGeom>
          <a:noFill/>
        </p:spPr>
        <p:txBody>
          <a:bodyPr wrap="square" lIns="0" tIns="0" rIns="0" bIns="0" rtlCol="0">
            <a:spAutoFit/>
          </a:bodyPr>
          <a:lstStyle/>
          <a:p>
            <a:r>
              <a:rPr lang="en-US" sz="1000" dirty="0">
                <a:solidFill>
                  <a:schemeClr val="bg2"/>
                </a:solidFill>
                <a:latin typeface="Georgia" panose="02040502050405020303" pitchFamily="18" charset="0"/>
                <a:cs typeface="Arial" panose="020B0604020202020204" pitchFamily="34" charset="0"/>
              </a:rPr>
              <a:t>Yes (e.g. serious events like AMI) </a:t>
            </a:r>
          </a:p>
        </p:txBody>
      </p:sp>
      <p:sp>
        <p:nvSpPr>
          <p:cNvPr id="20" name="Rectangle 19">
            <a:extLst>
              <a:ext uri="{FF2B5EF4-FFF2-40B4-BE49-F238E27FC236}">
                <a16:creationId xmlns:a16="http://schemas.microsoft.com/office/drawing/2014/main" id="{B476A68E-AC48-4DF3-8E52-74E51C96C584}"/>
              </a:ext>
            </a:extLst>
          </p:cNvPr>
          <p:cNvSpPr/>
          <p:nvPr/>
        </p:nvSpPr>
        <p:spPr>
          <a:xfrm>
            <a:off x="147320" y="473011"/>
            <a:ext cx="5448300" cy="5300409"/>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21" name="Rectangle 20">
            <a:extLst>
              <a:ext uri="{FF2B5EF4-FFF2-40B4-BE49-F238E27FC236}">
                <a16:creationId xmlns:a16="http://schemas.microsoft.com/office/drawing/2014/main" id="{566FD29E-3534-417C-9439-E69BD0425CD6}"/>
              </a:ext>
            </a:extLst>
          </p:cNvPr>
          <p:cNvSpPr/>
          <p:nvPr/>
        </p:nvSpPr>
        <p:spPr>
          <a:xfrm>
            <a:off x="147320" y="466861"/>
            <a:ext cx="2953512" cy="308386"/>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500" dirty="0">
                <a:latin typeface="Georgia" panose="02040502050405020303" pitchFamily="18" charset="0"/>
                <a:cs typeface="Arial" panose="020B0604020202020204" pitchFamily="34" charset="0"/>
              </a:rPr>
              <a:t>Insurance claims data</a:t>
            </a:r>
          </a:p>
        </p:txBody>
      </p:sp>
      <p:sp>
        <p:nvSpPr>
          <p:cNvPr id="22" name="TextBox 21">
            <a:extLst>
              <a:ext uri="{FF2B5EF4-FFF2-40B4-BE49-F238E27FC236}">
                <a16:creationId xmlns:a16="http://schemas.microsoft.com/office/drawing/2014/main" id="{82F3371C-D5A5-402F-A68B-212344378E80}"/>
              </a:ext>
            </a:extLst>
          </p:cNvPr>
          <p:cNvSpPr txBox="1"/>
          <p:nvPr/>
        </p:nvSpPr>
        <p:spPr>
          <a:xfrm>
            <a:off x="2920441" y="5190488"/>
            <a:ext cx="2389017" cy="307777"/>
          </a:xfrm>
          <a:prstGeom prst="rect">
            <a:avLst/>
          </a:prstGeom>
          <a:noFill/>
        </p:spPr>
        <p:txBody>
          <a:bodyPr wrap="square" lIns="0" tIns="0" rIns="0" bIns="0" rtlCol="0">
            <a:spAutoFit/>
          </a:bodyPr>
          <a:lstStyle/>
          <a:p>
            <a:r>
              <a:rPr lang="en-US" sz="1000" dirty="0">
                <a:solidFill>
                  <a:schemeClr val="bg2"/>
                </a:solidFill>
                <a:latin typeface="Georgia" panose="02040502050405020303" pitchFamily="18" charset="0"/>
                <a:cs typeface="Arial" panose="020B0604020202020204" pitchFamily="34" charset="0"/>
              </a:rPr>
              <a:t>Yes (e.g. diagnosis of indications, important comorbid illnesses) </a:t>
            </a:r>
          </a:p>
        </p:txBody>
      </p:sp>
      <p:cxnSp>
        <p:nvCxnSpPr>
          <p:cNvPr id="24" name="Straight Arrow Connector 23">
            <a:extLst>
              <a:ext uri="{FF2B5EF4-FFF2-40B4-BE49-F238E27FC236}">
                <a16:creationId xmlns:a16="http://schemas.microsoft.com/office/drawing/2014/main" id="{A2A384D3-4278-489B-88D4-5D8B5D7D4D61}"/>
              </a:ext>
            </a:extLst>
          </p:cNvPr>
          <p:cNvCxnSpPr>
            <a:cxnSpLocks/>
            <a:stCxn id="7" idx="3"/>
            <a:endCxn id="32" idx="1"/>
          </p:cNvCxnSpPr>
          <p:nvPr/>
        </p:nvCxnSpPr>
        <p:spPr>
          <a:xfrm flipV="1">
            <a:off x="5433698" y="1413437"/>
            <a:ext cx="2798436" cy="1"/>
          </a:xfrm>
          <a:prstGeom prst="straightConnector1">
            <a:avLst/>
          </a:prstGeom>
          <a:ln w="19050">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6F70E7-19DC-4D42-9864-14AF16564240}"/>
              </a:ext>
            </a:extLst>
          </p:cNvPr>
          <p:cNvSpPr txBox="1"/>
          <p:nvPr/>
        </p:nvSpPr>
        <p:spPr>
          <a:xfrm>
            <a:off x="5843117" y="1175993"/>
            <a:ext cx="2389017" cy="153888"/>
          </a:xfrm>
          <a:prstGeom prst="rect">
            <a:avLst/>
          </a:prstGeom>
          <a:noFill/>
        </p:spPr>
        <p:txBody>
          <a:bodyPr wrap="square" lIns="0" tIns="0" rIns="0" bIns="0" rtlCol="0">
            <a:spAutoFit/>
          </a:bodyPr>
          <a:lstStyle/>
          <a:p>
            <a:r>
              <a:rPr lang="en-US" sz="1000" dirty="0">
                <a:solidFill>
                  <a:schemeClr val="bg2"/>
                </a:solidFill>
                <a:latin typeface="Georgia" panose="02040502050405020303" pitchFamily="18" charset="0"/>
                <a:cs typeface="Arial" panose="020B0604020202020204" pitchFamily="34" charset="0"/>
              </a:rPr>
              <a:t>No (e.g. blood transfusion products)</a:t>
            </a:r>
          </a:p>
        </p:txBody>
      </p:sp>
      <p:sp>
        <p:nvSpPr>
          <p:cNvPr id="30" name="Rectangle 29">
            <a:extLst>
              <a:ext uri="{FF2B5EF4-FFF2-40B4-BE49-F238E27FC236}">
                <a16:creationId xmlns:a16="http://schemas.microsoft.com/office/drawing/2014/main" id="{983B3BE3-B3AC-44E6-9FA6-75DC2F90DB36}"/>
              </a:ext>
            </a:extLst>
          </p:cNvPr>
          <p:cNvSpPr/>
          <p:nvPr/>
        </p:nvSpPr>
        <p:spPr>
          <a:xfrm>
            <a:off x="7950200" y="473011"/>
            <a:ext cx="4114800" cy="5300409"/>
          </a:xfrm>
          <a:prstGeom prst="rect">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5B67F94F-4264-4B1F-8FCF-6A9FB484D660}"/>
              </a:ext>
            </a:extLst>
          </p:cNvPr>
          <p:cNvSpPr/>
          <p:nvPr/>
        </p:nvSpPr>
        <p:spPr>
          <a:xfrm>
            <a:off x="8232134" y="1099672"/>
            <a:ext cx="3741426" cy="627529"/>
          </a:xfrm>
          <a:prstGeom prst="roundRect">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Georgia" panose="02040502050405020303" pitchFamily="18" charset="0"/>
              </a:rPr>
              <a:t>Alternate data source (e.g. a source containing inpatient administration records such as HCA)</a:t>
            </a:r>
          </a:p>
        </p:txBody>
      </p:sp>
      <p:sp>
        <p:nvSpPr>
          <p:cNvPr id="34" name="Rectangle 33">
            <a:extLst>
              <a:ext uri="{FF2B5EF4-FFF2-40B4-BE49-F238E27FC236}">
                <a16:creationId xmlns:a16="http://schemas.microsoft.com/office/drawing/2014/main" id="{81B956C2-B43D-48B7-AA2C-963A75FE6D06}"/>
              </a:ext>
            </a:extLst>
          </p:cNvPr>
          <p:cNvSpPr/>
          <p:nvPr/>
        </p:nvSpPr>
        <p:spPr>
          <a:xfrm>
            <a:off x="7950200" y="466861"/>
            <a:ext cx="3213100" cy="308386"/>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500" dirty="0">
                <a:latin typeface="Georgia" panose="02040502050405020303" pitchFamily="18" charset="0"/>
                <a:cs typeface="Arial" panose="020B0604020202020204" pitchFamily="34" charset="0"/>
              </a:rPr>
              <a:t>Incorporating additional sources</a:t>
            </a:r>
          </a:p>
        </p:txBody>
      </p:sp>
      <p:cxnSp>
        <p:nvCxnSpPr>
          <p:cNvPr id="37" name="Straight Arrow Connector 36">
            <a:extLst>
              <a:ext uri="{FF2B5EF4-FFF2-40B4-BE49-F238E27FC236}">
                <a16:creationId xmlns:a16="http://schemas.microsoft.com/office/drawing/2014/main" id="{A8B26AEE-5110-4AE4-B5D5-02509E186908}"/>
              </a:ext>
            </a:extLst>
          </p:cNvPr>
          <p:cNvCxnSpPr>
            <a:cxnSpLocks/>
          </p:cNvCxnSpPr>
          <p:nvPr/>
        </p:nvCxnSpPr>
        <p:spPr>
          <a:xfrm>
            <a:off x="5433697" y="2708494"/>
            <a:ext cx="2798436" cy="1166"/>
          </a:xfrm>
          <a:prstGeom prst="straightConnector1">
            <a:avLst/>
          </a:prstGeom>
          <a:ln w="19050">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710BB5A-5699-4B7F-892B-827889EEF000}"/>
              </a:ext>
            </a:extLst>
          </p:cNvPr>
          <p:cNvSpPr txBox="1"/>
          <p:nvPr/>
        </p:nvSpPr>
        <p:spPr>
          <a:xfrm>
            <a:off x="6167121" y="2534739"/>
            <a:ext cx="1493514" cy="153888"/>
          </a:xfrm>
          <a:prstGeom prst="rect">
            <a:avLst/>
          </a:prstGeom>
          <a:noFill/>
        </p:spPr>
        <p:txBody>
          <a:bodyPr wrap="square" lIns="0" tIns="0" rIns="0" bIns="0" rtlCol="0">
            <a:spAutoFit/>
          </a:bodyPr>
          <a:lstStyle/>
          <a:p>
            <a:r>
              <a:rPr lang="en-US" sz="1000" dirty="0">
                <a:solidFill>
                  <a:schemeClr val="bg2"/>
                </a:solidFill>
                <a:latin typeface="Georgia" panose="02040502050405020303" pitchFamily="18" charset="0"/>
                <a:cs typeface="Arial" panose="020B0604020202020204" pitchFamily="34" charset="0"/>
              </a:rPr>
              <a:t>No (e.g. pancreatitis)</a:t>
            </a:r>
          </a:p>
        </p:txBody>
      </p:sp>
      <p:sp>
        <p:nvSpPr>
          <p:cNvPr id="39" name="Rectangle: Rounded Corners 38">
            <a:extLst>
              <a:ext uri="{FF2B5EF4-FFF2-40B4-BE49-F238E27FC236}">
                <a16:creationId xmlns:a16="http://schemas.microsoft.com/office/drawing/2014/main" id="{91DCD82B-016D-45F3-80AE-322A95D14947}"/>
              </a:ext>
            </a:extLst>
          </p:cNvPr>
          <p:cNvSpPr/>
          <p:nvPr/>
        </p:nvSpPr>
        <p:spPr>
          <a:xfrm>
            <a:off x="8232134" y="2531336"/>
            <a:ext cx="1188726" cy="627529"/>
          </a:xfrm>
          <a:prstGeom prst="roundRect">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Georgia" panose="02040502050405020303" pitchFamily="18" charset="0"/>
              </a:rPr>
              <a:t>Linkage to EHRs</a:t>
            </a:r>
          </a:p>
        </p:txBody>
      </p:sp>
      <p:sp>
        <p:nvSpPr>
          <p:cNvPr id="48" name="Rectangle: Rounded Corners 47">
            <a:extLst>
              <a:ext uri="{FF2B5EF4-FFF2-40B4-BE49-F238E27FC236}">
                <a16:creationId xmlns:a16="http://schemas.microsoft.com/office/drawing/2014/main" id="{E5462F9F-44C6-4FBA-8BF7-A399A3C818BE}"/>
              </a:ext>
            </a:extLst>
          </p:cNvPr>
          <p:cNvSpPr/>
          <p:nvPr/>
        </p:nvSpPr>
        <p:spPr>
          <a:xfrm>
            <a:off x="9992360" y="2526401"/>
            <a:ext cx="1981200" cy="627529"/>
          </a:xfrm>
          <a:prstGeom prst="roundRect">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Georgia" panose="02040502050405020303" pitchFamily="18" charset="0"/>
              </a:rPr>
              <a:t>Develop and validate claims-based algorithms</a:t>
            </a:r>
          </a:p>
        </p:txBody>
      </p:sp>
      <p:cxnSp>
        <p:nvCxnSpPr>
          <p:cNvPr id="55" name="Straight Arrow Connector 54">
            <a:extLst>
              <a:ext uri="{FF2B5EF4-FFF2-40B4-BE49-F238E27FC236}">
                <a16:creationId xmlns:a16="http://schemas.microsoft.com/office/drawing/2014/main" id="{7496B51F-4F70-4406-90A7-B655A37AFE28}"/>
              </a:ext>
            </a:extLst>
          </p:cNvPr>
          <p:cNvCxnSpPr>
            <a:cxnSpLocks/>
            <a:stCxn id="39" idx="3"/>
            <a:endCxn id="48" idx="1"/>
          </p:cNvCxnSpPr>
          <p:nvPr/>
        </p:nvCxnSpPr>
        <p:spPr>
          <a:xfrm flipV="1">
            <a:off x="9420860" y="2840166"/>
            <a:ext cx="571500" cy="4935"/>
          </a:xfrm>
          <a:prstGeom prst="straightConnector1">
            <a:avLst/>
          </a:prstGeom>
          <a:ln w="19050">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8DDFB6E8-5232-4CAB-8DDC-D604980DBF3F}"/>
              </a:ext>
            </a:extLst>
          </p:cNvPr>
          <p:cNvCxnSpPr>
            <a:cxnSpLocks/>
            <a:stCxn id="48" idx="2"/>
          </p:cNvCxnSpPr>
          <p:nvPr/>
        </p:nvCxnSpPr>
        <p:spPr>
          <a:xfrm rot="5400000">
            <a:off x="6410961" y="-412230"/>
            <a:ext cx="1005840" cy="8138160"/>
          </a:xfrm>
          <a:prstGeom prst="bentConnector2">
            <a:avLst/>
          </a:prstGeom>
          <a:ln w="19050">
            <a:solidFill>
              <a:srgbClr val="33993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71EA9CF-4B36-4B7A-BE6C-4E2E978F622D}"/>
              </a:ext>
            </a:extLst>
          </p:cNvPr>
          <p:cNvSpPr txBox="1"/>
          <p:nvPr/>
        </p:nvSpPr>
        <p:spPr>
          <a:xfrm>
            <a:off x="8890242" y="3944728"/>
            <a:ext cx="2028972" cy="153888"/>
          </a:xfrm>
          <a:prstGeom prst="rect">
            <a:avLst/>
          </a:prstGeom>
          <a:noFill/>
        </p:spPr>
        <p:txBody>
          <a:bodyPr wrap="square" lIns="0" tIns="0" rIns="0" bIns="0" rtlCol="0">
            <a:spAutoFit/>
          </a:bodyPr>
          <a:lstStyle/>
          <a:p>
            <a:r>
              <a:rPr lang="en-US" sz="1000" dirty="0">
                <a:solidFill>
                  <a:schemeClr val="bg2"/>
                </a:solidFill>
                <a:latin typeface="Georgia" panose="02040502050405020303" pitchFamily="18" charset="0"/>
                <a:cs typeface="Arial" panose="020B0604020202020204" pitchFamily="34" charset="0"/>
              </a:rPr>
              <a:t>Algorithms with acceptable validity</a:t>
            </a:r>
          </a:p>
        </p:txBody>
      </p:sp>
      <p:cxnSp>
        <p:nvCxnSpPr>
          <p:cNvPr id="63" name="Connector: Elbow 62">
            <a:extLst>
              <a:ext uri="{FF2B5EF4-FFF2-40B4-BE49-F238E27FC236}">
                <a16:creationId xmlns:a16="http://schemas.microsoft.com/office/drawing/2014/main" id="{7D8C0545-EEBC-4141-92D6-9600A56DC617}"/>
              </a:ext>
            </a:extLst>
          </p:cNvPr>
          <p:cNvCxnSpPr>
            <a:cxnSpLocks/>
          </p:cNvCxnSpPr>
          <p:nvPr/>
        </p:nvCxnSpPr>
        <p:spPr>
          <a:xfrm rot="5400000">
            <a:off x="9902261" y="1434551"/>
            <a:ext cx="4935" cy="2156463"/>
          </a:xfrm>
          <a:prstGeom prst="bentConnector3">
            <a:avLst>
              <a:gd name="adj1" fmla="val -3518926"/>
            </a:avLst>
          </a:prstGeom>
          <a:ln w="19050">
            <a:solidFill>
              <a:srgbClr val="33993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F6FA5F6-182B-459F-AA65-E38FFAE84D42}"/>
              </a:ext>
            </a:extLst>
          </p:cNvPr>
          <p:cNvSpPr txBox="1"/>
          <p:nvPr/>
        </p:nvSpPr>
        <p:spPr>
          <a:xfrm>
            <a:off x="8614480" y="1996514"/>
            <a:ext cx="2709057" cy="276999"/>
          </a:xfrm>
          <a:prstGeom prst="rect">
            <a:avLst/>
          </a:prstGeom>
          <a:noFill/>
        </p:spPr>
        <p:txBody>
          <a:bodyPr wrap="square" lIns="0" tIns="0" rIns="0" bIns="0" rtlCol="0">
            <a:spAutoFit/>
          </a:bodyPr>
          <a:lstStyle/>
          <a:p>
            <a:r>
              <a:rPr lang="en-US" sz="900" dirty="0">
                <a:solidFill>
                  <a:schemeClr val="bg2"/>
                </a:solidFill>
                <a:latin typeface="Georgia" panose="02040502050405020303" pitchFamily="18" charset="0"/>
                <a:cs typeface="Arial" panose="020B0604020202020204" pitchFamily="34" charset="0"/>
              </a:rPr>
              <a:t>Algorithms not demonstrating acceptable validity*; consider restricting the study to linked population</a:t>
            </a:r>
          </a:p>
        </p:txBody>
      </p:sp>
      <p:cxnSp>
        <p:nvCxnSpPr>
          <p:cNvPr id="69" name="Straight Arrow Connector 68">
            <a:extLst>
              <a:ext uri="{FF2B5EF4-FFF2-40B4-BE49-F238E27FC236}">
                <a16:creationId xmlns:a16="http://schemas.microsoft.com/office/drawing/2014/main" id="{85043C60-03C3-46B3-8187-80DEFEA73941}"/>
              </a:ext>
            </a:extLst>
          </p:cNvPr>
          <p:cNvCxnSpPr>
            <a:cxnSpLocks/>
            <a:endCxn id="70" idx="1"/>
          </p:cNvCxnSpPr>
          <p:nvPr/>
        </p:nvCxnSpPr>
        <p:spPr>
          <a:xfrm flipV="1">
            <a:off x="5433697" y="4699636"/>
            <a:ext cx="2798436" cy="2"/>
          </a:xfrm>
          <a:prstGeom prst="straightConnector1">
            <a:avLst/>
          </a:prstGeom>
          <a:ln w="19050">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85741A91-5C99-488C-8161-068F3BD44423}"/>
              </a:ext>
            </a:extLst>
          </p:cNvPr>
          <p:cNvSpPr/>
          <p:nvPr/>
        </p:nvSpPr>
        <p:spPr>
          <a:xfrm>
            <a:off x="8232133" y="4385871"/>
            <a:ext cx="1188726" cy="627529"/>
          </a:xfrm>
          <a:prstGeom prst="roundRect">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Georgia" panose="02040502050405020303" pitchFamily="18" charset="0"/>
              </a:rPr>
              <a:t>Linkage to EHRs</a:t>
            </a:r>
          </a:p>
        </p:txBody>
      </p:sp>
      <p:sp>
        <p:nvSpPr>
          <p:cNvPr id="71" name="Rectangle: Rounded Corners 70">
            <a:extLst>
              <a:ext uri="{FF2B5EF4-FFF2-40B4-BE49-F238E27FC236}">
                <a16:creationId xmlns:a16="http://schemas.microsoft.com/office/drawing/2014/main" id="{F5CAD838-76C7-469B-9D74-858881E877C5}"/>
              </a:ext>
            </a:extLst>
          </p:cNvPr>
          <p:cNvSpPr/>
          <p:nvPr/>
        </p:nvSpPr>
        <p:spPr>
          <a:xfrm>
            <a:off x="9992360" y="4385870"/>
            <a:ext cx="1981200" cy="627529"/>
          </a:xfrm>
          <a:prstGeom prst="roundRect">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Georgia" panose="02040502050405020303" pitchFamily="18" charset="0"/>
              </a:rPr>
              <a:t>Derive additional information on unmeasured confounders</a:t>
            </a:r>
          </a:p>
        </p:txBody>
      </p:sp>
      <p:cxnSp>
        <p:nvCxnSpPr>
          <p:cNvPr id="72" name="Straight Arrow Connector 71">
            <a:extLst>
              <a:ext uri="{FF2B5EF4-FFF2-40B4-BE49-F238E27FC236}">
                <a16:creationId xmlns:a16="http://schemas.microsoft.com/office/drawing/2014/main" id="{E65E2D15-8E11-48AF-AB5E-20CDA28AC55E}"/>
              </a:ext>
            </a:extLst>
          </p:cNvPr>
          <p:cNvCxnSpPr>
            <a:cxnSpLocks/>
            <a:stCxn id="70" idx="3"/>
            <a:endCxn id="71" idx="1"/>
          </p:cNvCxnSpPr>
          <p:nvPr/>
        </p:nvCxnSpPr>
        <p:spPr>
          <a:xfrm flipV="1">
            <a:off x="9420859" y="4699635"/>
            <a:ext cx="571501" cy="1"/>
          </a:xfrm>
          <a:prstGeom prst="straightConnector1">
            <a:avLst/>
          </a:prstGeom>
          <a:ln w="19050">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AE7C21C5-AF80-4DDE-AFE6-61D361A3A856}"/>
              </a:ext>
            </a:extLst>
          </p:cNvPr>
          <p:cNvCxnSpPr>
            <a:cxnSpLocks/>
            <a:stCxn id="71" idx="2"/>
          </p:cNvCxnSpPr>
          <p:nvPr/>
        </p:nvCxnSpPr>
        <p:spPr>
          <a:xfrm rot="5400000">
            <a:off x="6585742" y="1270555"/>
            <a:ext cx="654375" cy="8140062"/>
          </a:xfrm>
          <a:prstGeom prst="bentConnector2">
            <a:avLst/>
          </a:prstGeom>
          <a:ln w="19050">
            <a:solidFill>
              <a:srgbClr val="33993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F710999-46D9-405A-A0B6-9DE1AB427254}"/>
              </a:ext>
            </a:extLst>
          </p:cNvPr>
          <p:cNvSpPr txBox="1"/>
          <p:nvPr/>
        </p:nvSpPr>
        <p:spPr>
          <a:xfrm>
            <a:off x="5670477" y="5132837"/>
            <a:ext cx="2156463" cy="415498"/>
          </a:xfrm>
          <a:prstGeom prst="rect">
            <a:avLst/>
          </a:prstGeom>
          <a:noFill/>
        </p:spPr>
        <p:txBody>
          <a:bodyPr wrap="square" lIns="0" tIns="0" rIns="0" bIns="0" rtlCol="0">
            <a:spAutoFit/>
          </a:bodyPr>
          <a:lstStyle/>
          <a:p>
            <a:r>
              <a:rPr lang="en-US" sz="900" dirty="0">
                <a:solidFill>
                  <a:schemeClr val="bg2"/>
                </a:solidFill>
                <a:latin typeface="Georgia" panose="02040502050405020303" pitchFamily="18" charset="0"/>
                <a:cs typeface="Arial" panose="020B0604020202020204" pitchFamily="34" charset="0"/>
              </a:rPr>
              <a:t>Additional information on confounders useful for informed robustness analyses or calibrating the primary results </a:t>
            </a:r>
          </a:p>
        </p:txBody>
      </p:sp>
      <p:sp>
        <p:nvSpPr>
          <p:cNvPr id="77" name="TextBox 76">
            <a:extLst>
              <a:ext uri="{FF2B5EF4-FFF2-40B4-BE49-F238E27FC236}">
                <a16:creationId xmlns:a16="http://schemas.microsoft.com/office/drawing/2014/main" id="{F26A106C-DB90-4E16-AB41-E06F4BA413A5}"/>
              </a:ext>
            </a:extLst>
          </p:cNvPr>
          <p:cNvSpPr txBox="1"/>
          <p:nvPr/>
        </p:nvSpPr>
        <p:spPr>
          <a:xfrm>
            <a:off x="5843116" y="4366398"/>
            <a:ext cx="2389017" cy="307777"/>
          </a:xfrm>
          <a:prstGeom prst="rect">
            <a:avLst/>
          </a:prstGeom>
          <a:noFill/>
        </p:spPr>
        <p:txBody>
          <a:bodyPr wrap="square" lIns="0" tIns="0" rIns="0" bIns="0" rtlCol="0">
            <a:spAutoFit/>
          </a:bodyPr>
          <a:lstStyle/>
          <a:p>
            <a:r>
              <a:rPr lang="en-US" sz="1000" dirty="0">
                <a:solidFill>
                  <a:schemeClr val="bg2"/>
                </a:solidFill>
                <a:latin typeface="Georgia" panose="02040502050405020303" pitchFamily="18" charset="0"/>
                <a:cs typeface="Arial" panose="020B0604020202020204" pitchFamily="34" charset="0"/>
              </a:rPr>
              <a:t>No (e.g. renal function based on laboratory test results)</a:t>
            </a:r>
          </a:p>
        </p:txBody>
      </p:sp>
      <p:sp>
        <p:nvSpPr>
          <p:cNvPr id="36" name="Title 4">
            <a:extLst>
              <a:ext uri="{FF2B5EF4-FFF2-40B4-BE49-F238E27FC236}">
                <a16:creationId xmlns:a16="http://schemas.microsoft.com/office/drawing/2014/main" id="{22419D88-C43E-DE48-9A39-631A70934E7F}"/>
              </a:ext>
            </a:extLst>
          </p:cNvPr>
          <p:cNvSpPr txBox="1">
            <a:spLocks/>
          </p:cNvSpPr>
          <p:nvPr/>
        </p:nvSpPr>
        <p:spPr>
          <a:xfrm>
            <a:off x="878839" y="38074"/>
            <a:ext cx="11163301" cy="224857"/>
          </a:xfrm>
          <a:prstGeom prst="rect">
            <a:avLst/>
          </a:prstGeom>
        </p:spPr>
        <p:txBody>
          <a:bodyPr/>
          <a:lstStyle>
            <a:lvl1pPr algn="l" defTabSz="914400" rtl="0" eaLnBrk="1" latinLnBrk="0" hangingPunct="1">
              <a:lnSpc>
                <a:spcPct val="100000"/>
              </a:lnSpc>
              <a:spcBef>
                <a:spcPct val="0"/>
              </a:spcBef>
              <a:buNone/>
              <a:defRPr sz="3200" b="1" i="0" kern="1200" baseline="0">
                <a:solidFill>
                  <a:schemeClr val="tx1"/>
                </a:solidFill>
                <a:latin typeface="Avenir Black" panose="02000503020000020003" pitchFamily="2" charset="0"/>
                <a:ea typeface="+mj-ea"/>
                <a:cs typeface="Lato" panose="020F0502020204030203" pitchFamily="34" charset="0"/>
              </a:defRPr>
            </a:lvl1pPr>
          </a:lstStyle>
          <a:p>
            <a:pPr algn="ctr"/>
            <a:r>
              <a:rPr lang="en-US" sz="2000" dirty="0">
                <a:latin typeface="Georgia" panose="02040502050405020303" pitchFamily="18" charset="0"/>
              </a:rPr>
              <a:t>Step 2: Determining fit-for-purpose data sources</a:t>
            </a:r>
          </a:p>
        </p:txBody>
      </p:sp>
      <p:sp>
        <p:nvSpPr>
          <p:cNvPr id="40" name="Rectangle: Rounded Corners 22">
            <a:extLst>
              <a:ext uri="{FF2B5EF4-FFF2-40B4-BE49-F238E27FC236}">
                <a16:creationId xmlns:a16="http://schemas.microsoft.com/office/drawing/2014/main" id="{60803EA6-9465-8344-9D9F-2B185AD99083}"/>
              </a:ext>
            </a:extLst>
          </p:cNvPr>
          <p:cNvSpPr/>
          <p:nvPr/>
        </p:nvSpPr>
        <p:spPr>
          <a:xfrm>
            <a:off x="4412985" y="5957932"/>
            <a:ext cx="5274361" cy="43056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latin typeface="Georgia" panose="02040502050405020303" pitchFamily="18" charset="0"/>
              </a:rPr>
              <a:t>Fit for purpose data</a:t>
            </a:r>
          </a:p>
        </p:txBody>
      </p:sp>
      <p:cxnSp>
        <p:nvCxnSpPr>
          <p:cNvPr id="42" name="Connector: Elbow 74">
            <a:extLst>
              <a:ext uri="{FF2B5EF4-FFF2-40B4-BE49-F238E27FC236}">
                <a16:creationId xmlns:a16="http://schemas.microsoft.com/office/drawing/2014/main" id="{8B78587F-4A3C-B04D-8C9E-1D1600442919}"/>
              </a:ext>
            </a:extLst>
          </p:cNvPr>
          <p:cNvCxnSpPr>
            <a:cxnSpLocks/>
            <a:stCxn id="3" idx="2"/>
            <a:endCxn id="40" idx="1"/>
          </p:cNvCxnSpPr>
          <p:nvPr/>
        </p:nvCxnSpPr>
        <p:spPr>
          <a:xfrm rot="16200000" flipH="1">
            <a:off x="3051824" y="4812052"/>
            <a:ext cx="1152234" cy="1570087"/>
          </a:xfrm>
          <a:prstGeom prst="bentConnector2">
            <a:avLst/>
          </a:prstGeom>
          <a:ln w="19050">
            <a:solidFill>
              <a:srgbClr val="3399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E8BA66C9-FEE6-4966-8D1B-278A105DC47B}"/>
              </a:ext>
            </a:extLst>
          </p:cNvPr>
          <p:cNvSpPr/>
          <p:nvPr/>
        </p:nvSpPr>
        <p:spPr>
          <a:xfrm>
            <a:off x="255069" y="3109455"/>
            <a:ext cx="5181600" cy="62752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Georgia" panose="02040502050405020303" pitchFamily="18" charset="0"/>
              </a:rPr>
              <a:t>2c. Is the population identifier measured with sufficient validity*?</a:t>
            </a:r>
          </a:p>
        </p:txBody>
      </p:sp>
      <p:sp>
        <p:nvSpPr>
          <p:cNvPr id="43" name="TextBox 42">
            <a:extLst>
              <a:ext uri="{FF2B5EF4-FFF2-40B4-BE49-F238E27FC236}">
                <a16:creationId xmlns:a16="http://schemas.microsoft.com/office/drawing/2014/main" id="{A737D884-A86A-4163-8715-26AC68CAD4AB}"/>
              </a:ext>
            </a:extLst>
          </p:cNvPr>
          <p:cNvSpPr txBox="1"/>
          <p:nvPr/>
        </p:nvSpPr>
        <p:spPr>
          <a:xfrm>
            <a:off x="5758120" y="3423219"/>
            <a:ext cx="1493514" cy="153888"/>
          </a:xfrm>
          <a:prstGeom prst="rect">
            <a:avLst/>
          </a:prstGeom>
          <a:noFill/>
        </p:spPr>
        <p:txBody>
          <a:bodyPr wrap="square" lIns="0" tIns="0" rIns="0" bIns="0" rtlCol="0">
            <a:spAutoFit/>
          </a:bodyPr>
          <a:lstStyle/>
          <a:p>
            <a:r>
              <a:rPr lang="en-US" sz="1000" dirty="0">
                <a:solidFill>
                  <a:schemeClr val="bg2"/>
                </a:solidFill>
                <a:latin typeface="Georgia" panose="02040502050405020303" pitchFamily="18" charset="0"/>
                <a:cs typeface="Arial" panose="020B0604020202020204" pitchFamily="34" charset="0"/>
              </a:rPr>
              <a:t>No (e.g. HF with EF class)</a:t>
            </a:r>
          </a:p>
        </p:txBody>
      </p:sp>
      <p:cxnSp>
        <p:nvCxnSpPr>
          <p:cNvPr id="44" name="Connector: Elbow 43">
            <a:extLst>
              <a:ext uri="{FF2B5EF4-FFF2-40B4-BE49-F238E27FC236}">
                <a16:creationId xmlns:a16="http://schemas.microsoft.com/office/drawing/2014/main" id="{4DABE68B-58AF-4976-B953-6D3698F0F1FF}"/>
              </a:ext>
            </a:extLst>
          </p:cNvPr>
          <p:cNvCxnSpPr>
            <a:cxnSpLocks/>
          </p:cNvCxnSpPr>
          <p:nvPr/>
        </p:nvCxnSpPr>
        <p:spPr>
          <a:xfrm flipV="1">
            <a:off x="5436669" y="2919741"/>
            <a:ext cx="2795465" cy="457200"/>
          </a:xfrm>
          <a:prstGeom prst="bentConnector3">
            <a:avLst>
              <a:gd name="adj1" fmla="val 50000"/>
            </a:avLst>
          </a:prstGeom>
          <a:ln w="19050">
            <a:solidFill>
              <a:srgbClr val="339933"/>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5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par>
                                <p:cTn id="75" presetID="10"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500"/>
                                        <p:tgtEl>
                                          <p:spTgt spid="5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500"/>
                                        <p:tgtEl>
                                          <p:spTgt spid="6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10" presetClass="entr" presetSubtype="0" fill="hold" nodeType="with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fade">
                                      <p:cBhvr>
                                        <p:cTn id="101" dur="500"/>
                                        <p:tgtEl>
                                          <p:spTgt spid="6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5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500"/>
                                        <p:tgtEl>
                                          <p:spTgt spid="22"/>
                                        </p:tgtEl>
                                      </p:cBhvr>
                                    </p:animEffect>
                                  </p:childTnLst>
                                </p:cTn>
                              </p:par>
                              <p:par>
                                <p:cTn id="112" presetID="10" presetClass="entr" presetSubtype="0" fill="hold" nodeType="with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500"/>
                                        <p:tgtEl>
                                          <p:spTgt spid="4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77"/>
                                        </p:tgtEl>
                                        <p:attrNameLst>
                                          <p:attrName>style.visibility</p:attrName>
                                        </p:attrNameLst>
                                      </p:cBhvr>
                                      <p:to>
                                        <p:strVal val="visible"/>
                                      </p:to>
                                    </p:set>
                                    <p:animEffect transition="in" filter="fade">
                                      <p:cBhvr>
                                        <p:cTn id="119" dur="500"/>
                                        <p:tgtEl>
                                          <p:spTgt spid="77"/>
                                        </p:tgtEl>
                                      </p:cBhvr>
                                    </p:animEffect>
                                  </p:childTnLst>
                                </p:cTn>
                              </p:par>
                              <p:par>
                                <p:cTn id="120" presetID="10" presetClass="entr" presetSubtype="0" fill="hold" nodeType="withEffect">
                                  <p:stCondLst>
                                    <p:cond delay="0"/>
                                  </p:stCondLst>
                                  <p:childTnLst>
                                    <p:set>
                                      <p:cBhvr>
                                        <p:cTn id="121" dur="1" fill="hold">
                                          <p:stCondLst>
                                            <p:cond delay="0"/>
                                          </p:stCondLst>
                                        </p:cTn>
                                        <p:tgtEl>
                                          <p:spTgt spid="69"/>
                                        </p:tgtEl>
                                        <p:attrNameLst>
                                          <p:attrName>style.visibility</p:attrName>
                                        </p:attrNameLst>
                                      </p:cBhvr>
                                      <p:to>
                                        <p:strVal val="visible"/>
                                      </p:to>
                                    </p:set>
                                    <p:animEffect transition="in" filter="fade">
                                      <p:cBhvr>
                                        <p:cTn id="122" dur="500"/>
                                        <p:tgtEl>
                                          <p:spTgt spid="69"/>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0"/>
                                        </p:tgtEl>
                                        <p:attrNameLst>
                                          <p:attrName>style.visibility</p:attrName>
                                        </p:attrNameLst>
                                      </p:cBhvr>
                                      <p:to>
                                        <p:strVal val="visible"/>
                                      </p:to>
                                    </p:set>
                                    <p:animEffect transition="in" filter="fade">
                                      <p:cBhvr>
                                        <p:cTn id="125" dur="500"/>
                                        <p:tgtEl>
                                          <p:spTgt spid="70"/>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72"/>
                                        </p:tgtEl>
                                        <p:attrNameLst>
                                          <p:attrName>style.visibility</p:attrName>
                                        </p:attrNameLst>
                                      </p:cBhvr>
                                      <p:to>
                                        <p:strVal val="visible"/>
                                      </p:to>
                                    </p:set>
                                    <p:animEffect transition="in" filter="fade">
                                      <p:cBhvr>
                                        <p:cTn id="130" dur="500"/>
                                        <p:tgtEl>
                                          <p:spTgt spid="7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71"/>
                                        </p:tgtEl>
                                        <p:attrNameLst>
                                          <p:attrName>style.visibility</p:attrName>
                                        </p:attrNameLst>
                                      </p:cBhvr>
                                      <p:to>
                                        <p:strVal val="visible"/>
                                      </p:to>
                                    </p:set>
                                    <p:animEffect transition="in" filter="fade">
                                      <p:cBhvr>
                                        <p:cTn id="133" dur="500"/>
                                        <p:tgtEl>
                                          <p:spTgt spid="71"/>
                                        </p:tgtEl>
                                      </p:cBhvr>
                                    </p:animEffect>
                                  </p:childTnLst>
                                </p:cTn>
                              </p:par>
                              <p:par>
                                <p:cTn id="134" presetID="10" presetClass="entr" presetSubtype="0" fill="hold" nodeType="withEffect">
                                  <p:stCondLst>
                                    <p:cond delay="0"/>
                                  </p:stCondLst>
                                  <p:childTnLst>
                                    <p:set>
                                      <p:cBhvr>
                                        <p:cTn id="135" dur="1" fill="hold">
                                          <p:stCondLst>
                                            <p:cond delay="0"/>
                                          </p:stCondLst>
                                        </p:cTn>
                                        <p:tgtEl>
                                          <p:spTgt spid="75"/>
                                        </p:tgtEl>
                                        <p:attrNameLst>
                                          <p:attrName>style.visibility</p:attrName>
                                        </p:attrNameLst>
                                      </p:cBhvr>
                                      <p:to>
                                        <p:strVal val="visible"/>
                                      </p:to>
                                    </p:set>
                                    <p:animEffect transition="in" filter="fade">
                                      <p:cBhvr>
                                        <p:cTn id="136" dur="500"/>
                                        <p:tgtEl>
                                          <p:spTgt spid="75"/>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76"/>
                                        </p:tgtEl>
                                        <p:attrNameLst>
                                          <p:attrName>style.visibility</p:attrName>
                                        </p:attrNameLst>
                                      </p:cBhvr>
                                      <p:to>
                                        <p:strVal val="visible"/>
                                      </p:to>
                                    </p:set>
                                    <p:animEffect transition="in" filter="fade">
                                      <p:cBhvr>
                                        <p:cTn id="141" dur="500"/>
                                        <p:tgtEl>
                                          <p:spTgt spid="76"/>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fade">
                                      <p:cBhvr>
                                        <p:cTn id="1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5" grpId="0"/>
      <p:bldP spid="16" grpId="0"/>
      <p:bldP spid="20" grpId="0" animBg="1"/>
      <p:bldP spid="21" grpId="0" animBg="1"/>
      <p:bldP spid="22" grpId="0"/>
      <p:bldP spid="29" grpId="0"/>
      <p:bldP spid="30" grpId="0" animBg="1"/>
      <p:bldP spid="32" grpId="0" animBg="1"/>
      <p:bldP spid="34" grpId="0" animBg="1"/>
      <p:bldP spid="38" grpId="0"/>
      <p:bldP spid="39" grpId="0" animBg="1"/>
      <p:bldP spid="48" grpId="0" animBg="1"/>
      <p:bldP spid="62" grpId="0"/>
      <p:bldP spid="66" grpId="0"/>
      <p:bldP spid="70" grpId="0" animBg="1"/>
      <p:bldP spid="71" grpId="0" animBg="1"/>
      <p:bldP spid="76" grpId="0"/>
      <p:bldP spid="77" grpId="0"/>
      <p:bldP spid="40" grpId="0" animBg="1"/>
      <p:bldP spid="41" grpId="0" animBg="1"/>
      <p:bldP spid="4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8F0526-2DD6-4108-ABDE-CE5D4BF7BDD1}"/>
              </a:ext>
            </a:extLst>
          </p:cNvPr>
          <p:cNvSpPr>
            <a:spLocks noGrp="1"/>
          </p:cNvSpPr>
          <p:nvPr>
            <p:ph type="body" sz="quarter" idx="10"/>
          </p:nvPr>
        </p:nvSpPr>
        <p:spPr>
          <a:xfrm>
            <a:off x="152400" y="6501019"/>
            <a:ext cx="6372687" cy="337905"/>
          </a:xfrm>
        </p:spPr>
        <p:txBody>
          <a:bodyPr/>
          <a:lstStyle/>
          <a:p>
            <a:r>
              <a:rPr lang="sv-SE" b="0" i="0" dirty="0">
                <a:effectLst/>
                <a:latin typeface="Georgia" panose="02040502050405020303" pitchFamily="18" charset="0"/>
              </a:rPr>
              <a:t>1</a:t>
            </a:r>
            <a:r>
              <a:rPr lang="en-US" dirty="0">
                <a:latin typeface="Georgia" panose="02040502050405020303" pitchFamily="18" charset="0"/>
              </a:rPr>
              <a:t>Hernan and Robins. </a:t>
            </a:r>
            <a:r>
              <a:rPr lang="pl-PL" i="1" dirty="0">
                <a:latin typeface="Georgia" panose="02040502050405020303" pitchFamily="18" charset="0"/>
              </a:rPr>
              <a:t>Am J </a:t>
            </a:r>
            <a:r>
              <a:rPr lang="pl-PL" i="1" dirty="0" err="1">
                <a:latin typeface="Georgia" panose="02040502050405020303" pitchFamily="18" charset="0"/>
              </a:rPr>
              <a:t>Epidemiol</a:t>
            </a:r>
            <a:r>
              <a:rPr lang="en-US" dirty="0">
                <a:latin typeface="Georgia" panose="02040502050405020303" pitchFamily="18" charset="0"/>
              </a:rPr>
              <a:t>. 2016;</a:t>
            </a:r>
            <a:r>
              <a:rPr lang="pl-PL" dirty="0">
                <a:latin typeface="Georgia" panose="02040502050405020303" pitchFamily="18" charset="0"/>
              </a:rPr>
              <a:t>183</a:t>
            </a:r>
            <a:r>
              <a:rPr lang="en-US" dirty="0">
                <a:latin typeface="Georgia" panose="02040502050405020303" pitchFamily="18" charset="0"/>
              </a:rPr>
              <a:t>:</a:t>
            </a:r>
            <a:r>
              <a:rPr lang="pl-PL" dirty="0">
                <a:latin typeface="Georgia" panose="02040502050405020303" pitchFamily="18" charset="0"/>
              </a:rPr>
              <a:t>758-764</a:t>
            </a:r>
            <a:r>
              <a:rPr lang="en-US" dirty="0">
                <a:latin typeface="Georgia" panose="02040502050405020303" pitchFamily="18" charset="0"/>
              </a:rPr>
              <a:t>; </a:t>
            </a:r>
            <a:r>
              <a:rPr lang="sv-SE" b="0" i="0" dirty="0">
                <a:effectLst/>
                <a:latin typeface="Georgia" panose="02040502050405020303" pitchFamily="18" charset="0"/>
              </a:rPr>
              <a:t>Hernan. </a:t>
            </a:r>
            <a:r>
              <a:rPr lang="sv-SE" b="0" i="1" dirty="0">
                <a:effectLst/>
                <a:latin typeface="Georgia" panose="02040502050405020303" pitchFamily="18" charset="0"/>
              </a:rPr>
              <a:t>N </a:t>
            </a:r>
            <a:r>
              <a:rPr lang="sv-SE" b="0" i="1" dirty="0" err="1">
                <a:effectLst/>
                <a:latin typeface="Georgia" panose="02040502050405020303" pitchFamily="18" charset="0"/>
              </a:rPr>
              <a:t>Engl</a:t>
            </a:r>
            <a:r>
              <a:rPr lang="sv-SE" b="0" i="1" dirty="0">
                <a:effectLst/>
                <a:latin typeface="Georgia" panose="02040502050405020303" pitchFamily="18" charset="0"/>
              </a:rPr>
              <a:t> J Med. </a:t>
            </a:r>
            <a:r>
              <a:rPr lang="sv-SE" b="0" i="0" dirty="0">
                <a:effectLst/>
                <a:latin typeface="Georgia" panose="02040502050405020303" pitchFamily="18" charset="0"/>
              </a:rPr>
              <a:t>2021;385(15):1345-1348</a:t>
            </a:r>
            <a:endParaRPr lang="en-US" dirty="0">
              <a:latin typeface="Georgia" panose="02040502050405020303" pitchFamily="18" charset="0"/>
            </a:endParaRPr>
          </a:p>
          <a:p>
            <a:r>
              <a:rPr lang="en-US" dirty="0">
                <a:latin typeface="Georgia" panose="02040502050405020303" pitchFamily="18" charset="0"/>
              </a:rPr>
              <a:t>2 Lin et al. </a:t>
            </a:r>
            <a:r>
              <a:rPr lang="en-US" i="1" dirty="0">
                <a:latin typeface="Georgia" panose="02040502050405020303" pitchFamily="18" charset="0"/>
              </a:rPr>
              <a:t>Epidemiology</a:t>
            </a:r>
            <a:r>
              <a:rPr lang="en-US" dirty="0">
                <a:latin typeface="Georgia" panose="02040502050405020303" pitchFamily="18" charset="0"/>
              </a:rPr>
              <a:t> 2018;29: 356–363</a:t>
            </a:r>
          </a:p>
          <a:p>
            <a:endParaRPr lang="en-US" dirty="0">
              <a:latin typeface="Georgia" panose="02040502050405020303" pitchFamily="18" charset="0"/>
            </a:endParaRPr>
          </a:p>
        </p:txBody>
      </p:sp>
      <p:graphicFrame>
        <p:nvGraphicFramePr>
          <p:cNvPr id="7" name="Table 7">
            <a:extLst>
              <a:ext uri="{FF2B5EF4-FFF2-40B4-BE49-F238E27FC236}">
                <a16:creationId xmlns:a16="http://schemas.microsoft.com/office/drawing/2014/main" id="{198887A5-BAC2-498E-AE75-EF5975FD89B2}"/>
              </a:ext>
            </a:extLst>
          </p:cNvPr>
          <p:cNvGraphicFramePr>
            <a:graphicFrameLocks noGrp="1"/>
          </p:cNvGraphicFramePr>
          <p:nvPr>
            <p:extLst>
              <p:ext uri="{D42A27DB-BD31-4B8C-83A1-F6EECF244321}">
                <p14:modId xmlns:p14="http://schemas.microsoft.com/office/powerpoint/2010/main" val="2514886831"/>
              </p:ext>
            </p:extLst>
          </p:nvPr>
        </p:nvGraphicFramePr>
        <p:xfrm>
          <a:off x="117894" y="574827"/>
          <a:ext cx="11930108" cy="5924618"/>
        </p:xfrm>
        <a:graphic>
          <a:graphicData uri="http://schemas.openxmlformats.org/drawingml/2006/table">
            <a:tbl>
              <a:tblPr firstRow="1" bandRow="1">
                <a:tableStyleId>{5C22544A-7EE6-4342-B048-85BDC9FD1C3A}</a:tableStyleId>
              </a:tblPr>
              <a:tblGrid>
                <a:gridCol w="2520016">
                  <a:extLst>
                    <a:ext uri="{9D8B030D-6E8A-4147-A177-3AD203B41FA5}">
                      <a16:colId xmlns:a16="http://schemas.microsoft.com/office/drawing/2014/main" val="1724726014"/>
                    </a:ext>
                  </a:extLst>
                </a:gridCol>
                <a:gridCol w="3905937">
                  <a:extLst>
                    <a:ext uri="{9D8B030D-6E8A-4147-A177-3AD203B41FA5}">
                      <a16:colId xmlns:a16="http://schemas.microsoft.com/office/drawing/2014/main" val="2838452831"/>
                    </a:ext>
                  </a:extLst>
                </a:gridCol>
                <a:gridCol w="5504155">
                  <a:extLst>
                    <a:ext uri="{9D8B030D-6E8A-4147-A177-3AD203B41FA5}">
                      <a16:colId xmlns:a16="http://schemas.microsoft.com/office/drawing/2014/main" val="422712016"/>
                    </a:ext>
                  </a:extLst>
                </a:gridCol>
              </a:tblGrid>
              <a:tr h="320844">
                <a:tc>
                  <a:txBody>
                    <a:bodyPr/>
                    <a:lstStyle/>
                    <a:p>
                      <a:r>
                        <a:rPr lang="en-US" sz="1300" dirty="0">
                          <a:latin typeface="Avenir Black" panose="02000503020000020003"/>
                        </a:rPr>
                        <a:t>Element</a:t>
                      </a:r>
                    </a:p>
                  </a:txBody>
                  <a:tcPr/>
                </a:tc>
                <a:tc>
                  <a:txBody>
                    <a:bodyPr/>
                    <a:lstStyle/>
                    <a:p>
                      <a:r>
                        <a:rPr lang="en-US" sz="1300" dirty="0">
                          <a:latin typeface="Avenir Black" panose="02000503020000020003"/>
                        </a:rPr>
                        <a:t>Ideal trial</a:t>
                      </a:r>
                    </a:p>
                  </a:txBody>
                  <a:tcPr/>
                </a:tc>
                <a:tc>
                  <a:txBody>
                    <a:bodyPr/>
                    <a:lstStyle/>
                    <a:p>
                      <a:r>
                        <a:rPr lang="en-US" sz="1300" dirty="0">
                          <a:latin typeface="Avenir Black" panose="02000503020000020003"/>
                        </a:rPr>
                        <a:t>RWE translation</a:t>
                      </a:r>
                    </a:p>
                  </a:txBody>
                  <a:tcPr/>
                </a:tc>
                <a:extLst>
                  <a:ext uri="{0D108BD9-81ED-4DB2-BD59-A6C34878D82A}">
                    <a16:rowId xmlns:a16="http://schemas.microsoft.com/office/drawing/2014/main" val="1204160607"/>
                  </a:ext>
                </a:extLst>
              </a:tr>
              <a:tr h="522040">
                <a:tc>
                  <a:txBody>
                    <a:bodyPr/>
                    <a:lstStyle/>
                    <a:p>
                      <a:r>
                        <a:rPr lang="en-US" sz="1300" dirty="0">
                          <a:solidFill>
                            <a:schemeClr val="tx1"/>
                          </a:solidFill>
                          <a:latin typeface="Avenir Black" panose="02000503020000020003"/>
                        </a:rPr>
                        <a:t>Exposure (“treatment strategies”)</a:t>
                      </a:r>
                    </a:p>
                  </a:txBody>
                  <a:tcPr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venir Black" panose="02000503020000020003"/>
                        </a:rPr>
                        <a:t>Randomly assigned initiation of SGLT2i (canagliflozin, dapagliflozin, empagliflozin) versus a DPP4 inhibitors</a:t>
                      </a:r>
                    </a:p>
                  </a:txBody>
                  <a:tcPr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FF0000"/>
                          </a:solidFill>
                          <a:latin typeface="Avenir Black" panose="02000503020000020003"/>
                        </a:rPr>
                        <a:t>First prescription dispensing </a:t>
                      </a:r>
                      <a:r>
                        <a:rPr lang="en-US" sz="1300" dirty="0">
                          <a:solidFill>
                            <a:schemeClr val="tx1"/>
                          </a:solidFill>
                          <a:latin typeface="Avenir Black" panose="02000503020000020003"/>
                        </a:rPr>
                        <a:t>of SGLT2i (canagliflozin, dapagliflozin, empagliflozin) or DPP4 inhibitors identified based on pharmacy claims</a:t>
                      </a:r>
                    </a:p>
                  </a:txBody>
                  <a:tcPr marT="0" marB="0">
                    <a:lnR w="12700" cmpd="sng">
                      <a:noFill/>
                    </a:lnR>
                  </a:tcPr>
                </a:tc>
                <a:extLst>
                  <a:ext uri="{0D108BD9-81ED-4DB2-BD59-A6C34878D82A}">
                    <a16:rowId xmlns:a16="http://schemas.microsoft.com/office/drawing/2014/main" val="3093134751"/>
                  </a:ext>
                </a:extLst>
              </a:tr>
              <a:tr h="399545">
                <a:tc rowSpan="4">
                  <a:txBody>
                    <a:bodyPr/>
                    <a:lstStyle/>
                    <a:p>
                      <a:r>
                        <a:rPr lang="en-US" sz="1300" dirty="0">
                          <a:solidFill>
                            <a:schemeClr val="tx1"/>
                          </a:solidFill>
                          <a:latin typeface="Avenir Black" panose="02000503020000020003"/>
                        </a:rPr>
                        <a:t>Eligibility</a:t>
                      </a:r>
                    </a:p>
                    <a:p>
                      <a:r>
                        <a:rPr lang="en-US" sz="1300" dirty="0">
                          <a:solidFill>
                            <a:schemeClr val="tx1"/>
                          </a:solidFill>
                          <a:latin typeface="Avenir Black" panose="02000503020000020003"/>
                        </a:rPr>
                        <a:t>(assessed at baseline, prior to time 0)</a:t>
                      </a:r>
                    </a:p>
                  </a:txBody>
                  <a:tcPr marT="0" marB="0"/>
                </a:tc>
                <a:tc rowSpan="4">
                  <a:txBody>
                    <a:bodyPr/>
                    <a:lstStyle/>
                    <a:p>
                      <a:r>
                        <a:rPr lang="en-US" sz="1300" dirty="0">
                          <a:solidFill>
                            <a:schemeClr val="tx1"/>
                          </a:solidFill>
                          <a:latin typeface="Avenir Black" panose="02000503020000020003"/>
                        </a:rPr>
                        <a:t>Patients aged 18 years or older, with type 2 diabetes mellitus, and no use of study medications before randomization</a:t>
                      </a:r>
                    </a:p>
                  </a:txBody>
                  <a:tcPr marT="0" marB="0"/>
                </a:tc>
                <a:tc>
                  <a:txBody>
                    <a:bodyPr/>
                    <a:lstStyle/>
                    <a:p>
                      <a:r>
                        <a:rPr lang="en-US" sz="1300" dirty="0">
                          <a:solidFill>
                            <a:srgbClr val="FF0000"/>
                          </a:solidFill>
                          <a:latin typeface="Avenir Black" panose="02000503020000020003"/>
                        </a:rPr>
                        <a:t>Observability related</a:t>
                      </a:r>
                      <a:r>
                        <a:rPr lang="en-US" sz="1300" dirty="0">
                          <a:solidFill>
                            <a:schemeClr val="tx1"/>
                          </a:solidFill>
                          <a:latin typeface="Avenir Black" panose="02000503020000020003"/>
                        </a:rPr>
                        <a:t>: continuous enrollment for 12 months and &gt;80% mean capture proportion</a:t>
                      </a:r>
                      <a:r>
                        <a:rPr lang="en-US" sz="1300" baseline="30000" dirty="0">
                          <a:solidFill>
                            <a:schemeClr val="tx1"/>
                          </a:solidFill>
                          <a:latin typeface="Avenir Black" panose="02000503020000020003"/>
                        </a:rPr>
                        <a:t>2</a:t>
                      </a:r>
                      <a:r>
                        <a:rPr lang="en-US" sz="1300" dirty="0">
                          <a:solidFill>
                            <a:schemeClr val="tx1"/>
                          </a:solidFill>
                          <a:latin typeface="Avenir Black" panose="02000503020000020003"/>
                        </a:rPr>
                        <a:t> in EHRs before study medication initiation </a:t>
                      </a:r>
                    </a:p>
                  </a:txBody>
                  <a:tcPr marT="0" marB="0"/>
                </a:tc>
                <a:extLst>
                  <a:ext uri="{0D108BD9-81ED-4DB2-BD59-A6C34878D82A}">
                    <a16:rowId xmlns:a16="http://schemas.microsoft.com/office/drawing/2014/main" val="1210501823"/>
                  </a:ext>
                </a:extLst>
              </a:tr>
              <a:tr h="399545">
                <a:tc vMerge="1">
                  <a:txBody>
                    <a:bodyPr/>
                    <a:lstStyle/>
                    <a:p>
                      <a:endParaRPr lang="en-US" sz="1400"/>
                    </a:p>
                  </a:txBody>
                  <a:tcPr/>
                </a:tc>
                <a:tc vMerge="1">
                  <a:txBody>
                    <a:bodyPr/>
                    <a:lstStyle/>
                    <a:p>
                      <a:endParaRPr lang="en-US" sz="1200">
                        <a:solidFill>
                          <a:schemeClr val="tx1"/>
                        </a:solidFill>
                      </a:endParaRPr>
                    </a:p>
                  </a:txBody>
                  <a:tcPr/>
                </a:tc>
                <a:tc>
                  <a:txBody>
                    <a:bodyPr/>
                    <a:lstStyle/>
                    <a:p>
                      <a:r>
                        <a:rPr lang="en-US" sz="1300" dirty="0">
                          <a:solidFill>
                            <a:srgbClr val="FF0000"/>
                          </a:solidFill>
                          <a:latin typeface="Avenir Black" panose="02000503020000020003"/>
                        </a:rPr>
                        <a:t>Treatment related</a:t>
                      </a:r>
                      <a:r>
                        <a:rPr lang="en-US" sz="1300" dirty="0">
                          <a:solidFill>
                            <a:schemeClr val="tx1"/>
                          </a:solidFill>
                          <a:latin typeface="Avenir Black" panose="02000503020000020003"/>
                        </a:rPr>
                        <a:t>: No prior use of study medications</a:t>
                      </a:r>
                    </a:p>
                  </a:txBody>
                  <a:tcPr marT="0" marB="0"/>
                </a:tc>
                <a:extLst>
                  <a:ext uri="{0D108BD9-81ED-4DB2-BD59-A6C34878D82A}">
                    <a16:rowId xmlns:a16="http://schemas.microsoft.com/office/drawing/2014/main" val="3625872819"/>
                  </a:ext>
                </a:extLst>
              </a:tr>
              <a:tr h="372886">
                <a:tc vMerge="1">
                  <a:txBody>
                    <a:bodyPr/>
                    <a:lstStyle/>
                    <a:p>
                      <a:endParaRPr lang="en-US" sz="1400"/>
                    </a:p>
                  </a:txBody>
                  <a:tcPr/>
                </a:tc>
                <a:tc vMerge="1">
                  <a:txBody>
                    <a:bodyPr/>
                    <a:lstStyle/>
                    <a:p>
                      <a:endParaRPr lang="en-US" sz="1200">
                        <a:solidFill>
                          <a:schemeClr val="tx1"/>
                        </a:solidFill>
                      </a:endParaRPr>
                    </a:p>
                  </a:txBody>
                  <a:tcPr/>
                </a:tc>
                <a:tc>
                  <a:txBody>
                    <a:bodyPr/>
                    <a:lstStyle/>
                    <a:p>
                      <a:r>
                        <a:rPr lang="en-US" sz="1300" dirty="0">
                          <a:solidFill>
                            <a:srgbClr val="FF0000"/>
                          </a:solidFill>
                          <a:latin typeface="Avenir Black" panose="02000503020000020003"/>
                        </a:rPr>
                        <a:t>Indication related</a:t>
                      </a:r>
                      <a:r>
                        <a:rPr lang="en-US" sz="1300" dirty="0">
                          <a:solidFill>
                            <a:schemeClr val="tx1"/>
                          </a:solidFill>
                          <a:latin typeface="Avenir Black" panose="02000503020000020003"/>
                        </a:rPr>
                        <a:t>: Diagnosis of type 2 diabetes based on diagnosis codes or HbA1c results</a:t>
                      </a:r>
                    </a:p>
                  </a:txBody>
                  <a:tcPr marT="0" marB="0"/>
                </a:tc>
                <a:extLst>
                  <a:ext uri="{0D108BD9-81ED-4DB2-BD59-A6C34878D82A}">
                    <a16:rowId xmlns:a16="http://schemas.microsoft.com/office/drawing/2014/main" val="1361885601"/>
                  </a:ext>
                </a:extLst>
              </a:tr>
              <a:tr h="399545">
                <a:tc vMerge="1">
                  <a:txBody>
                    <a:bodyPr/>
                    <a:lstStyle/>
                    <a:p>
                      <a:endParaRPr lang="en-US" sz="140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FF0000"/>
                          </a:solidFill>
                          <a:latin typeface="Avenir Black" panose="02000503020000020003"/>
                        </a:rPr>
                        <a:t>Other</a:t>
                      </a:r>
                      <a:r>
                        <a:rPr lang="en-US" sz="1300" dirty="0">
                          <a:solidFill>
                            <a:schemeClr val="tx1"/>
                          </a:solidFill>
                          <a:latin typeface="Avenir Black" panose="02000503020000020003"/>
                        </a:rPr>
                        <a:t>: Age 18 or older</a:t>
                      </a:r>
                    </a:p>
                  </a:txBody>
                  <a:tcPr marT="0" marB="0"/>
                </a:tc>
                <a:extLst>
                  <a:ext uri="{0D108BD9-81ED-4DB2-BD59-A6C34878D82A}">
                    <a16:rowId xmlns:a16="http://schemas.microsoft.com/office/drawing/2014/main" val="4126482854"/>
                  </a:ext>
                </a:extLst>
              </a:tr>
              <a:tr h="399545">
                <a:tc>
                  <a:txBody>
                    <a:bodyPr/>
                    <a:lstStyle/>
                    <a:p>
                      <a:r>
                        <a:rPr lang="en-US" sz="1300" dirty="0">
                          <a:solidFill>
                            <a:schemeClr val="tx1"/>
                          </a:solidFill>
                          <a:latin typeface="Avenir Black" panose="02000503020000020003"/>
                        </a:rPr>
                        <a:t>Follow-up start</a:t>
                      </a:r>
                    </a:p>
                    <a:p>
                      <a:r>
                        <a:rPr lang="en-US" sz="1300" dirty="0">
                          <a:solidFill>
                            <a:schemeClr val="tx1"/>
                          </a:solidFill>
                          <a:latin typeface="Avenir Black" panose="02000503020000020003"/>
                        </a:rPr>
                        <a:t>(Time 0)</a:t>
                      </a:r>
                    </a:p>
                  </a:txBody>
                  <a:tcPr marT="0" marB="0"/>
                </a:tc>
                <a:tc>
                  <a:txBody>
                    <a:bodyPr/>
                    <a:lstStyle/>
                    <a:p>
                      <a:r>
                        <a:rPr lang="en-US" sz="1300" dirty="0">
                          <a:solidFill>
                            <a:schemeClr val="tx1"/>
                          </a:solidFill>
                          <a:latin typeface="Avenir Black" panose="02000503020000020003"/>
                        </a:rPr>
                        <a:t>At randomization</a:t>
                      </a:r>
                    </a:p>
                  </a:txBody>
                  <a:tcPr marT="0" marB="0"/>
                </a:tc>
                <a:tc>
                  <a:txBody>
                    <a:bodyPr/>
                    <a:lstStyle/>
                    <a:p>
                      <a:r>
                        <a:rPr lang="en-US" sz="1300" dirty="0">
                          <a:solidFill>
                            <a:schemeClr val="tx1"/>
                          </a:solidFill>
                          <a:latin typeface="Avenir Black" panose="02000503020000020003"/>
                        </a:rPr>
                        <a:t>At prescription dispensing</a:t>
                      </a:r>
                    </a:p>
                  </a:txBody>
                  <a:tcPr marT="0" marB="0"/>
                </a:tc>
                <a:extLst>
                  <a:ext uri="{0D108BD9-81ED-4DB2-BD59-A6C34878D82A}">
                    <a16:rowId xmlns:a16="http://schemas.microsoft.com/office/drawing/2014/main" val="2410167857"/>
                  </a:ext>
                </a:extLst>
              </a:tr>
              <a:tr h="556509">
                <a:tc>
                  <a:txBody>
                    <a:bodyPr/>
                    <a:lstStyle/>
                    <a:p>
                      <a:r>
                        <a:rPr lang="en-US" sz="1300" dirty="0">
                          <a:solidFill>
                            <a:schemeClr val="tx1"/>
                          </a:solidFill>
                          <a:latin typeface="Avenir Black" panose="02000503020000020003"/>
                        </a:rPr>
                        <a:t>Follow-up end</a:t>
                      </a:r>
                    </a:p>
                  </a:txBody>
                  <a:tcPr marT="0" marB="0"/>
                </a:tc>
                <a:tc>
                  <a:txBody>
                    <a:bodyPr/>
                    <a:lstStyle/>
                    <a:p>
                      <a:r>
                        <a:rPr lang="en-US" sz="1300" dirty="0">
                          <a:solidFill>
                            <a:schemeClr val="tx1"/>
                          </a:solidFill>
                          <a:latin typeface="Avenir Black" panose="02000503020000020003"/>
                        </a:rPr>
                        <a:t>1-year post-randomization unless patients are lost to follow-up or die or have the outcome</a:t>
                      </a:r>
                    </a:p>
                  </a:txBody>
                  <a:tcPr marT="0" marB="0"/>
                </a:tc>
                <a:tc>
                  <a:txBody>
                    <a:bodyPr/>
                    <a:lstStyle/>
                    <a:p>
                      <a:r>
                        <a:rPr lang="en-US" sz="1300" dirty="0">
                          <a:solidFill>
                            <a:schemeClr val="tx1"/>
                          </a:solidFill>
                          <a:latin typeface="Avenir Black" panose="02000503020000020003"/>
                        </a:rPr>
                        <a:t>Earliest of the outcome, death, insurance disenrollment, or 1-year post initiation </a:t>
                      </a:r>
                    </a:p>
                  </a:txBody>
                  <a:tcPr marT="0" marB="0"/>
                </a:tc>
                <a:extLst>
                  <a:ext uri="{0D108BD9-81ED-4DB2-BD59-A6C34878D82A}">
                    <a16:rowId xmlns:a16="http://schemas.microsoft.com/office/drawing/2014/main" val="1100025395"/>
                  </a:ext>
                </a:extLst>
              </a:tr>
              <a:tr h="287013">
                <a:tc>
                  <a:txBody>
                    <a:bodyPr/>
                    <a:lstStyle/>
                    <a:p>
                      <a:r>
                        <a:rPr lang="en-US" sz="1300" dirty="0">
                          <a:solidFill>
                            <a:schemeClr val="tx1"/>
                          </a:solidFill>
                          <a:latin typeface="Avenir Black" panose="02000503020000020003"/>
                        </a:rPr>
                        <a:t>Primary outcome</a:t>
                      </a:r>
                    </a:p>
                  </a:txBody>
                  <a:tcPr marT="0" marB="0"/>
                </a:tc>
                <a:tc>
                  <a:txBody>
                    <a:bodyPr/>
                    <a:lstStyle/>
                    <a:p>
                      <a:r>
                        <a:rPr lang="en-US" sz="1300" dirty="0">
                          <a:solidFill>
                            <a:schemeClr val="tx1"/>
                          </a:solidFill>
                          <a:latin typeface="Avenir Black" panose="02000503020000020003"/>
                        </a:rPr>
                        <a:t>Hospitalization for genital infections</a:t>
                      </a:r>
                    </a:p>
                  </a:txBody>
                  <a:tcPr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venir Black" panose="02000503020000020003"/>
                        </a:rPr>
                        <a:t>Hospitalization for genital infections </a:t>
                      </a:r>
                      <a:r>
                        <a:rPr lang="en-US" sz="1300" dirty="0">
                          <a:solidFill>
                            <a:srgbClr val="FF0000"/>
                          </a:solidFill>
                          <a:latin typeface="Avenir Black" panose="02000503020000020003"/>
                        </a:rPr>
                        <a:t>assessed based on primary discharge diagnosis codes</a:t>
                      </a:r>
                    </a:p>
                  </a:txBody>
                  <a:tcPr marT="0" marB="0"/>
                </a:tc>
                <a:extLst>
                  <a:ext uri="{0D108BD9-81ED-4DB2-BD59-A6C34878D82A}">
                    <a16:rowId xmlns:a16="http://schemas.microsoft.com/office/drawing/2014/main" val="2632629612"/>
                  </a:ext>
                </a:extLst>
              </a:tr>
              <a:tr h="320844">
                <a:tc>
                  <a:txBody>
                    <a:bodyPr/>
                    <a:lstStyle/>
                    <a:p>
                      <a:r>
                        <a:rPr lang="en-US" sz="1300" dirty="0">
                          <a:solidFill>
                            <a:schemeClr val="tx1"/>
                          </a:solidFill>
                          <a:latin typeface="Avenir Black" panose="02000503020000020003"/>
                        </a:rPr>
                        <a:t>Baseline covariates</a:t>
                      </a:r>
                    </a:p>
                  </a:txBody>
                  <a:tcPr marT="0" marB="0"/>
                </a:tc>
                <a:tc>
                  <a:txBody>
                    <a:bodyPr/>
                    <a:lstStyle/>
                    <a:p>
                      <a:r>
                        <a:rPr lang="en-US" sz="1300" dirty="0">
                          <a:solidFill>
                            <a:schemeClr val="tx1"/>
                          </a:solidFill>
                          <a:latin typeface="Avenir Black" panose="02000503020000020003"/>
                        </a:rPr>
                        <a:t>-</a:t>
                      </a:r>
                    </a:p>
                  </a:txBody>
                  <a:tcPr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venir Black" panose="02000503020000020003"/>
                        </a:rPr>
                        <a:t>Demographics, diabetes severity related variables including micro and macrovascular complications and laboratory test results such as HbA1c and serum creatinine, comorbid conditions, comedications, markers for healthy behavior and healthcare utilization </a:t>
                      </a:r>
                    </a:p>
                  </a:txBody>
                  <a:tcPr marT="0" marB="0"/>
                </a:tc>
                <a:extLst>
                  <a:ext uri="{0D108BD9-81ED-4DB2-BD59-A6C34878D82A}">
                    <a16:rowId xmlns:a16="http://schemas.microsoft.com/office/drawing/2014/main" val="2642820515"/>
                  </a:ext>
                </a:extLst>
              </a:tr>
              <a:tr h="264540">
                <a:tc>
                  <a:txBody>
                    <a:bodyPr/>
                    <a:lstStyle/>
                    <a:p>
                      <a:r>
                        <a:rPr lang="en-US" sz="1300" dirty="0">
                          <a:solidFill>
                            <a:schemeClr val="tx1"/>
                          </a:solidFill>
                          <a:latin typeface="Avenir Black" panose="02000503020000020003"/>
                        </a:rPr>
                        <a:t>Causal </a:t>
                      </a:r>
                      <a:r>
                        <a:rPr lang="en-US" sz="1300" dirty="0" err="1">
                          <a:solidFill>
                            <a:schemeClr val="tx1"/>
                          </a:solidFill>
                          <a:latin typeface="Avenir Black" panose="02000503020000020003"/>
                        </a:rPr>
                        <a:t>estimand</a:t>
                      </a:r>
                      <a:endParaRPr lang="en-US" sz="1300" dirty="0">
                        <a:solidFill>
                          <a:schemeClr val="tx1"/>
                        </a:solidFill>
                        <a:latin typeface="Avenir Black" panose="02000503020000020003"/>
                      </a:endParaRPr>
                    </a:p>
                  </a:txBody>
                  <a:tcPr marT="0" marB="0"/>
                </a:tc>
                <a:tc>
                  <a:txBody>
                    <a:bodyPr/>
                    <a:lstStyle/>
                    <a:p>
                      <a:r>
                        <a:rPr lang="en-US" sz="1300" dirty="0">
                          <a:solidFill>
                            <a:schemeClr val="tx1"/>
                          </a:solidFill>
                          <a:latin typeface="Avenir Black" panose="02000503020000020003"/>
                        </a:rPr>
                        <a:t>Intent-to-treat (ITT)</a:t>
                      </a:r>
                    </a:p>
                  </a:txBody>
                  <a:tcPr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venir Black" panose="02000503020000020003"/>
                        </a:rPr>
                        <a:t>Observational analogue of ITT </a:t>
                      </a:r>
                    </a:p>
                  </a:txBody>
                  <a:tcPr marT="0" marB="0"/>
                </a:tc>
                <a:extLst>
                  <a:ext uri="{0D108BD9-81ED-4DB2-BD59-A6C34878D82A}">
                    <a16:rowId xmlns:a16="http://schemas.microsoft.com/office/drawing/2014/main" val="1119330050"/>
                  </a:ext>
                </a:extLst>
              </a:tr>
              <a:tr h="399545">
                <a:tc>
                  <a:txBody>
                    <a:bodyPr/>
                    <a:lstStyle/>
                    <a:p>
                      <a:r>
                        <a:rPr lang="en-US" sz="1300" dirty="0">
                          <a:solidFill>
                            <a:schemeClr val="tx1"/>
                          </a:solidFill>
                          <a:latin typeface="Avenir Black" panose="02000503020000020003"/>
                        </a:rPr>
                        <a:t>Statistical analysis</a:t>
                      </a:r>
                    </a:p>
                  </a:txBody>
                  <a:tcPr marT="0" marB="0"/>
                </a:tc>
                <a:tc>
                  <a:txBody>
                    <a:bodyPr/>
                    <a:lstStyle/>
                    <a:p>
                      <a:r>
                        <a:rPr lang="en-US" sz="1300" dirty="0">
                          <a:solidFill>
                            <a:schemeClr val="tx1"/>
                          </a:solidFill>
                          <a:latin typeface="Avenir Black" panose="02000503020000020003"/>
                        </a:rPr>
                        <a:t>A Cox proportional hazards model</a:t>
                      </a:r>
                    </a:p>
                  </a:txBody>
                  <a:tcPr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FF0000"/>
                          </a:solidFill>
                          <a:latin typeface="Avenir Black" panose="02000503020000020003"/>
                        </a:rPr>
                        <a:t>Adjustment of baseline confounding </a:t>
                      </a:r>
                      <a:r>
                        <a:rPr lang="en-US" sz="1300" dirty="0">
                          <a:solidFill>
                            <a:schemeClr val="tx1"/>
                          </a:solidFill>
                          <a:latin typeface="Avenir Black" panose="02000503020000020003"/>
                        </a:rPr>
                        <a:t>with propensity score matching followed by an outcome analysis using a Cox proportional hazards model</a:t>
                      </a:r>
                    </a:p>
                  </a:txBody>
                  <a:tcPr marT="0" marB="0"/>
                </a:tc>
                <a:extLst>
                  <a:ext uri="{0D108BD9-81ED-4DB2-BD59-A6C34878D82A}">
                    <a16:rowId xmlns:a16="http://schemas.microsoft.com/office/drawing/2014/main" val="3380601914"/>
                  </a:ext>
                </a:extLst>
              </a:tr>
              <a:tr h="216050">
                <a:tc>
                  <a:txBody>
                    <a:bodyPr/>
                    <a:lstStyle/>
                    <a:p>
                      <a:r>
                        <a:rPr lang="en-US" sz="1300" dirty="0">
                          <a:solidFill>
                            <a:schemeClr val="tx1"/>
                          </a:solidFill>
                          <a:latin typeface="Avenir Black" panose="02000503020000020003"/>
                        </a:rPr>
                        <a:t>Subgroup analyses</a:t>
                      </a:r>
                    </a:p>
                  </a:txBody>
                  <a:tcPr marT="0" marB="0"/>
                </a:tc>
                <a:tc>
                  <a:txBody>
                    <a:bodyPr/>
                    <a:lstStyle/>
                    <a:p>
                      <a:r>
                        <a:rPr lang="en-US" sz="1300" dirty="0">
                          <a:solidFill>
                            <a:schemeClr val="tx1"/>
                          </a:solidFill>
                          <a:latin typeface="Avenir Black" panose="02000503020000020003"/>
                        </a:rPr>
                        <a:t>Stratified by gender</a:t>
                      </a:r>
                    </a:p>
                  </a:txBody>
                  <a:tcPr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venir Black" panose="02000503020000020003"/>
                        </a:rPr>
                        <a:t>Same as ideal trial</a:t>
                      </a:r>
                    </a:p>
                  </a:txBody>
                  <a:tcPr marT="0" marB="0"/>
                </a:tc>
                <a:extLst>
                  <a:ext uri="{0D108BD9-81ED-4DB2-BD59-A6C34878D82A}">
                    <a16:rowId xmlns:a16="http://schemas.microsoft.com/office/drawing/2014/main" val="2583700533"/>
                  </a:ext>
                </a:extLst>
              </a:tr>
            </a:tbl>
          </a:graphicData>
        </a:graphic>
      </p:graphicFrame>
      <p:sp>
        <p:nvSpPr>
          <p:cNvPr id="8" name="Title 4">
            <a:extLst>
              <a:ext uri="{FF2B5EF4-FFF2-40B4-BE49-F238E27FC236}">
                <a16:creationId xmlns:a16="http://schemas.microsoft.com/office/drawing/2014/main" id="{33DC57AD-45C0-43C6-B04C-3C7E8A9B9400}"/>
              </a:ext>
            </a:extLst>
          </p:cNvPr>
          <p:cNvSpPr txBox="1">
            <a:spLocks/>
          </p:cNvSpPr>
          <p:nvPr/>
        </p:nvSpPr>
        <p:spPr>
          <a:xfrm>
            <a:off x="365759" y="42204"/>
            <a:ext cx="11493305" cy="550742"/>
          </a:xfrm>
          <a:prstGeom prst="rect">
            <a:avLst/>
          </a:prstGeom>
        </p:spPr>
        <p:txBody>
          <a:bodyPr/>
          <a:lstStyle>
            <a:lvl1pPr algn="l" defTabSz="914400" rtl="0" eaLnBrk="1" latinLnBrk="0" hangingPunct="1">
              <a:lnSpc>
                <a:spcPct val="100000"/>
              </a:lnSpc>
              <a:spcBef>
                <a:spcPct val="0"/>
              </a:spcBef>
              <a:buNone/>
              <a:defRPr sz="3200" b="1" i="0" kern="1200" baseline="0">
                <a:solidFill>
                  <a:schemeClr val="tx1"/>
                </a:solidFill>
                <a:latin typeface="Avenir Black" panose="02000503020000020003" pitchFamily="2" charset="0"/>
                <a:ea typeface="+mj-ea"/>
                <a:cs typeface="Lato" panose="020F0502020204030203" pitchFamily="34" charset="0"/>
              </a:defRPr>
            </a:lvl1pPr>
          </a:lstStyle>
          <a:p>
            <a:pPr algn="ctr"/>
            <a:r>
              <a:rPr lang="en-US" sz="1600" dirty="0">
                <a:latin typeface="Georgia" panose="02040502050405020303" pitchFamily="18" charset="0"/>
              </a:rPr>
              <a:t>Step 3: Refining target trial parameters</a:t>
            </a:r>
            <a:r>
              <a:rPr lang="en-US" sz="1600" baseline="30000" dirty="0">
                <a:latin typeface="Georgia" panose="02040502050405020303" pitchFamily="18" charset="0"/>
              </a:rPr>
              <a:t>1</a:t>
            </a:r>
            <a:r>
              <a:rPr lang="en-US" sz="1600" dirty="0">
                <a:latin typeface="Georgia" panose="02040502050405020303" pitchFamily="18" charset="0"/>
              </a:rPr>
              <a:t> and translate to RWE study parameters</a:t>
            </a:r>
          </a:p>
          <a:p>
            <a:pPr algn="ctr"/>
            <a:r>
              <a:rPr lang="en-US" sz="1400" b="0" dirty="0">
                <a:latin typeface="Georgia" panose="02040502050405020303" pitchFamily="18" charset="0"/>
              </a:rPr>
              <a:t>(Using a hypothetical example case study of SGLT2 inhibitors and the risk of genital infection in a claims-EHR linked data source)</a:t>
            </a:r>
          </a:p>
          <a:p>
            <a:pPr algn="ctr"/>
            <a:endParaRPr lang="en-US" sz="1600" dirty="0">
              <a:latin typeface="Georgia" panose="02040502050405020303" pitchFamily="18" charset="0"/>
            </a:endParaRPr>
          </a:p>
        </p:txBody>
      </p:sp>
    </p:spTree>
    <p:extLst>
      <p:ext uri="{BB962C8B-B14F-4D97-AF65-F5344CB8AC3E}">
        <p14:creationId xmlns:p14="http://schemas.microsoft.com/office/powerpoint/2010/main" val="36234122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9928B3D-6953-4DB5-BDDE-9B3DC00F3CF4}"/>
              </a:ext>
            </a:extLst>
          </p:cNvPr>
          <p:cNvSpPr txBox="1">
            <a:spLocks/>
          </p:cNvSpPr>
          <p:nvPr/>
        </p:nvSpPr>
        <p:spPr>
          <a:xfrm>
            <a:off x="4247721" y="-16289"/>
            <a:ext cx="3755571" cy="638433"/>
          </a:xfrm>
          <a:prstGeom prst="rect">
            <a:avLst/>
          </a:prstGeom>
        </p:spPr>
        <p:txBody>
          <a:bodyPr/>
          <a:lstStyle>
            <a:lvl1pPr algn="l" defTabSz="914400" rtl="0" eaLnBrk="1" latinLnBrk="0" hangingPunct="1">
              <a:lnSpc>
                <a:spcPct val="100000"/>
              </a:lnSpc>
              <a:spcBef>
                <a:spcPct val="0"/>
              </a:spcBef>
              <a:buNone/>
              <a:defRPr sz="3200" b="1" i="0" kern="1200" baseline="0">
                <a:solidFill>
                  <a:schemeClr val="tx1"/>
                </a:solidFill>
                <a:latin typeface="Avenir Black" panose="02000503020000020003" pitchFamily="2" charset="0"/>
                <a:ea typeface="+mj-ea"/>
                <a:cs typeface="Lato" panose="020F0502020204030203" pitchFamily="34" charset="0"/>
              </a:defRPr>
            </a:lvl1pPr>
          </a:lstStyle>
          <a:p>
            <a:r>
              <a:rPr lang="en-US" sz="2000" dirty="0">
                <a:latin typeface="Georgia" panose="02040502050405020303" pitchFamily="18" charset="0"/>
              </a:rPr>
              <a:t>Step  4: Feasibility analysis</a:t>
            </a:r>
          </a:p>
        </p:txBody>
      </p:sp>
      <p:sp>
        <p:nvSpPr>
          <p:cNvPr id="3" name="Rectangle: Rounded Corners 2">
            <a:extLst>
              <a:ext uri="{FF2B5EF4-FFF2-40B4-BE49-F238E27FC236}">
                <a16:creationId xmlns:a16="http://schemas.microsoft.com/office/drawing/2014/main" id="{4972A2DF-7216-4990-9D5C-38418B9D4396}"/>
              </a:ext>
            </a:extLst>
          </p:cNvPr>
          <p:cNvSpPr/>
          <p:nvPr/>
        </p:nvSpPr>
        <p:spPr>
          <a:xfrm>
            <a:off x="4141716" y="360659"/>
            <a:ext cx="4143912" cy="1007535"/>
          </a:xfrm>
          <a:prstGeom prst="roundRect">
            <a:avLst/>
          </a:prstGeom>
          <a:solidFill>
            <a:schemeClr val="bg1">
              <a:lumMod val="95000"/>
            </a:schemeClr>
          </a:solidFill>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endParaRPr lang="en-US" sz="1400" b="1" u="sng" dirty="0">
              <a:solidFill>
                <a:srgbClr val="00B050"/>
              </a:solidFill>
              <a:latin typeface="Georgia" panose="02040502050405020303" pitchFamily="18" charset="0"/>
              <a:cs typeface="Calibri" panose="020F0502020204030204" pitchFamily="34" charset="0"/>
            </a:endParaRPr>
          </a:p>
          <a:p>
            <a:pPr lvl="1"/>
            <a:endParaRPr lang="en-US" sz="1400" b="1" u="sng" dirty="0">
              <a:solidFill>
                <a:schemeClr val="tx1"/>
              </a:solidFill>
              <a:latin typeface="Georgia" panose="02040502050405020303" pitchFamily="18" charset="0"/>
              <a:cs typeface="Calibri" panose="020F0502020204030204" pitchFamily="34" charset="0"/>
            </a:endParaRPr>
          </a:p>
          <a:p>
            <a:pPr lvl="1"/>
            <a:r>
              <a:rPr lang="en-US" sz="1400" b="1" u="sng" dirty="0">
                <a:solidFill>
                  <a:schemeClr val="tx1"/>
                </a:solidFill>
                <a:latin typeface="Georgia" panose="02040502050405020303" pitchFamily="18" charset="0"/>
                <a:cs typeface="Calibri" panose="020F0502020204030204" pitchFamily="34" charset="0"/>
              </a:rPr>
              <a:t>Cohort feasibility </a:t>
            </a:r>
            <a:endParaRPr lang="en-US" sz="1200" b="1" u="sng" dirty="0">
              <a:solidFill>
                <a:schemeClr val="tx1"/>
              </a:solidFill>
              <a:latin typeface="Georgia" panose="02040502050405020303" pitchFamily="18" charset="0"/>
              <a:cs typeface="Calibri" panose="020F0502020204030204" pitchFamily="34" charset="0"/>
            </a:endParaRPr>
          </a:p>
          <a:p>
            <a:pPr marL="628650" lvl="1" indent="-171450">
              <a:buFontTx/>
              <a:buChar char="-"/>
            </a:pPr>
            <a:r>
              <a:rPr lang="en-US" sz="1200" dirty="0">
                <a:solidFill>
                  <a:schemeClr val="tx1"/>
                </a:solidFill>
                <a:latin typeface="Georgia" panose="02040502050405020303" pitchFamily="18" charset="0"/>
                <a:cs typeface="Calibri" panose="020F0502020204030204" pitchFamily="34" charset="0"/>
              </a:rPr>
              <a:t>Implement inclusion/exclusion criteria</a:t>
            </a:r>
          </a:p>
          <a:p>
            <a:pPr marL="628650" lvl="1" indent="-171450">
              <a:buFontTx/>
              <a:buChar char="-"/>
            </a:pPr>
            <a:r>
              <a:rPr lang="en-US" sz="1200" dirty="0">
                <a:solidFill>
                  <a:schemeClr val="tx1"/>
                </a:solidFill>
                <a:latin typeface="Georgia" panose="02040502050405020303" pitchFamily="18" charset="0"/>
                <a:cs typeface="Calibri" panose="020F0502020204030204" pitchFamily="34" charset="0"/>
              </a:rPr>
              <a:t>Exposure group assignment</a:t>
            </a:r>
          </a:p>
          <a:p>
            <a:pPr marL="628650" lvl="1" indent="-171450">
              <a:buFontTx/>
              <a:buChar char="-"/>
            </a:pPr>
            <a:r>
              <a:rPr lang="en-US" sz="1200" dirty="0">
                <a:solidFill>
                  <a:schemeClr val="tx1"/>
                </a:solidFill>
                <a:latin typeface="Georgia" panose="02040502050405020303" pitchFamily="18" charset="0"/>
                <a:cs typeface="Calibri" panose="020F0502020204030204" pitchFamily="34" charset="0"/>
              </a:rPr>
              <a:t>Exposure patterns e.g. average time on treatment </a:t>
            </a:r>
          </a:p>
          <a:p>
            <a:pPr marL="171450" indent="-171450">
              <a:buFontTx/>
              <a:buChar char="-"/>
            </a:pPr>
            <a:endParaRPr lang="en-US" sz="1200" dirty="0">
              <a:latin typeface="Georgia" panose="02040502050405020303" pitchFamily="18" charset="0"/>
              <a:cs typeface="Calibri" panose="020F0502020204030204" pitchFamily="34" charset="0"/>
            </a:endParaRPr>
          </a:p>
          <a:p>
            <a:pPr marL="171450" indent="-171450">
              <a:buFontTx/>
              <a:buChar char="-"/>
            </a:pPr>
            <a:endParaRPr lang="en-US" sz="1200" dirty="0">
              <a:latin typeface="Georgia" panose="02040502050405020303"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B459336B-D34B-46EB-A154-3673DA22DFA3}"/>
              </a:ext>
            </a:extLst>
          </p:cNvPr>
          <p:cNvSpPr/>
          <p:nvPr/>
        </p:nvSpPr>
        <p:spPr>
          <a:xfrm>
            <a:off x="7508154" y="2058835"/>
            <a:ext cx="3459480" cy="113646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b="1" u="sng" dirty="0">
                <a:latin typeface="Georgia" panose="02040502050405020303" pitchFamily="18" charset="0"/>
                <a:cs typeface="Arial" panose="020B0604020202020204" pitchFamily="34" charset="0"/>
              </a:rPr>
              <a:t>Outcome feasibility </a:t>
            </a:r>
          </a:p>
          <a:p>
            <a:pPr algn="ctr"/>
            <a:endParaRPr lang="en-US" sz="1400" b="1" u="sng" dirty="0">
              <a:latin typeface="Georgia" panose="02040502050405020303" pitchFamily="18" charset="0"/>
              <a:cs typeface="Arial" panose="020B0604020202020204" pitchFamily="34" charset="0"/>
            </a:endParaRPr>
          </a:p>
          <a:p>
            <a:pPr marL="171450" indent="-171450">
              <a:buFontTx/>
              <a:buChar char="-"/>
            </a:pPr>
            <a:r>
              <a:rPr lang="en-US" sz="1200" dirty="0">
                <a:latin typeface="Georgia" panose="02040502050405020303" pitchFamily="18" charset="0"/>
                <a:cs typeface="Arial" panose="020B0604020202020204" pitchFamily="34" charset="0"/>
              </a:rPr>
              <a:t>Outcome counts and rates either in the full cohort without stratification by exposure or just in the reference exposure group</a:t>
            </a:r>
          </a:p>
        </p:txBody>
      </p:sp>
      <p:sp>
        <p:nvSpPr>
          <p:cNvPr id="19" name="Rectangle: Rounded Corners 18">
            <a:extLst>
              <a:ext uri="{FF2B5EF4-FFF2-40B4-BE49-F238E27FC236}">
                <a16:creationId xmlns:a16="http://schemas.microsoft.com/office/drawing/2014/main" id="{8304886A-1F28-4D37-B9A8-9921BE6AC7D2}"/>
              </a:ext>
            </a:extLst>
          </p:cNvPr>
          <p:cNvSpPr/>
          <p:nvPr/>
        </p:nvSpPr>
        <p:spPr>
          <a:xfrm>
            <a:off x="1547434" y="2034540"/>
            <a:ext cx="3406140" cy="21717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en-US" sz="1400" b="1" u="sng" dirty="0">
                <a:solidFill>
                  <a:schemeClr val="tx1"/>
                </a:solidFill>
                <a:latin typeface="Georgia" panose="02040502050405020303" pitchFamily="18" charset="0"/>
                <a:cs typeface="Calibri" panose="020F0502020204030204" pitchFamily="34" charset="0"/>
              </a:rPr>
              <a:t>Diagnostic evaluations</a:t>
            </a:r>
          </a:p>
          <a:p>
            <a:endParaRPr lang="en-US" sz="1000" dirty="0">
              <a:solidFill>
                <a:schemeClr val="tx1"/>
              </a:solidFill>
              <a:latin typeface="Georgia" panose="02040502050405020303" pitchFamily="18" charset="0"/>
              <a:cs typeface="Calibri" panose="020F0502020204030204" pitchFamily="34" charset="0"/>
            </a:endParaRPr>
          </a:p>
          <a:p>
            <a:pPr marL="228600" indent="-228600">
              <a:buFont typeface="+mj-lt"/>
              <a:buAutoNum type="arabicPeriod"/>
            </a:pPr>
            <a:r>
              <a:rPr lang="en-US" sz="1200" dirty="0">
                <a:solidFill>
                  <a:schemeClr val="tx1"/>
                </a:solidFill>
                <a:latin typeface="Georgia" panose="02040502050405020303" pitchFamily="18" charset="0"/>
                <a:cs typeface="Calibri" panose="020F0502020204030204" pitchFamily="34" charset="0"/>
              </a:rPr>
              <a:t>Evaluate distribution of key patient characteristics</a:t>
            </a:r>
          </a:p>
          <a:p>
            <a:pPr marL="228600" indent="-228600">
              <a:buFont typeface="+mj-lt"/>
              <a:buAutoNum type="arabicPeriod"/>
            </a:pPr>
            <a:r>
              <a:rPr lang="en-US" sz="1200" dirty="0">
                <a:solidFill>
                  <a:schemeClr val="tx1"/>
                </a:solidFill>
                <a:latin typeface="Georgia" panose="02040502050405020303" pitchFamily="18" charset="0"/>
                <a:cs typeface="Calibri" panose="020F0502020204030204" pitchFamily="34" charset="0"/>
              </a:rPr>
              <a:t>If using propensity score (PS) based confounding adjustment methods</a:t>
            </a:r>
          </a:p>
          <a:p>
            <a:pPr marL="685800" lvl="1" indent="-228600">
              <a:buFont typeface="+mj-lt"/>
              <a:buAutoNum type="alphaLcPeriod"/>
            </a:pPr>
            <a:r>
              <a:rPr lang="en-US" sz="1000" dirty="0">
                <a:solidFill>
                  <a:schemeClr val="tx1"/>
                </a:solidFill>
                <a:latin typeface="Georgia" panose="02040502050405020303" pitchFamily="18" charset="0"/>
                <a:cs typeface="Calibri" panose="020F0502020204030204" pitchFamily="34" charset="0"/>
              </a:rPr>
              <a:t>Construct propensity score model</a:t>
            </a:r>
          </a:p>
          <a:p>
            <a:pPr marL="685800" lvl="1" indent="-228600">
              <a:buFont typeface="+mj-lt"/>
              <a:buAutoNum type="alphaLcPeriod"/>
            </a:pPr>
            <a:r>
              <a:rPr lang="en-US" sz="1000" dirty="0">
                <a:solidFill>
                  <a:schemeClr val="tx1"/>
                </a:solidFill>
                <a:latin typeface="Georgia" panose="02040502050405020303" pitchFamily="18" charset="0"/>
                <a:cs typeface="Calibri" panose="020F0502020204030204" pitchFamily="34" charset="0"/>
              </a:rPr>
              <a:t>Evaluate overlap to ensure comparability</a:t>
            </a:r>
          </a:p>
          <a:p>
            <a:pPr marL="685800" lvl="1" indent="-228600">
              <a:buFont typeface="+mj-lt"/>
              <a:buAutoNum type="alphaLcPeriod"/>
            </a:pPr>
            <a:r>
              <a:rPr lang="en-US" sz="1000" dirty="0">
                <a:solidFill>
                  <a:schemeClr val="tx1"/>
                </a:solidFill>
                <a:latin typeface="Georgia" panose="02040502050405020303" pitchFamily="18" charset="0"/>
                <a:cs typeface="Calibri" panose="020F0502020204030204" pitchFamily="34" charset="0"/>
              </a:rPr>
              <a:t>Evaluate balance conditional on the PS, update modeling choices until the balance is achieved</a:t>
            </a:r>
          </a:p>
        </p:txBody>
      </p:sp>
      <p:cxnSp>
        <p:nvCxnSpPr>
          <p:cNvPr id="20" name="Straight Arrow Connector 19">
            <a:extLst>
              <a:ext uri="{FF2B5EF4-FFF2-40B4-BE49-F238E27FC236}">
                <a16:creationId xmlns:a16="http://schemas.microsoft.com/office/drawing/2014/main" id="{61014522-2687-4C17-94FF-7E2C4456E79F}"/>
              </a:ext>
            </a:extLst>
          </p:cNvPr>
          <p:cNvCxnSpPr>
            <a:cxnSpLocks/>
          </p:cNvCxnSpPr>
          <p:nvPr/>
        </p:nvCxnSpPr>
        <p:spPr>
          <a:xfrm>
            <a:off x="4466526" y="1368194"/>
            <a:ext cx="0" cy="681765"/>
          </a:xfrm>
          <a:prstGeom prst="straightConnector1">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F741609F-ABFA-4190-B1EF-C3B9CBF20E5D}"/>
              </a:ext>
            </a:extLst>
          </p:cNvPr>
          <p:cNvSpPr/>
          <p:nvPr/>
        </p:nvSpPr>
        <p:spPr>
          <a:xfrm>
            <a:off x="3544962" y="4813150"/>
            <a:ext cx="1929399" cy="62752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latin typeface="Georgia" panose="02040502050405020303" pitchFamily="18" charset="0"/>
              </a:rPr>
              <a:t>Potential issues diagnosed</a:t>
            </a:r>
          </a:p>
        </p:txBody>
      </p:sp>
      <p:sp>
        <p:nvSpPr>
          <p:cNvPr id="32" name="Rectangle: Rounded Corners 31">
            <a:extLst>
              <a:ext uri="{FF2B5EF4-FFF2-40B4-BE49-F238E27FC236}">
                <a16:creationId xmlns:a16="http://schemas.microsoft.com/office/drawing/2014/main" id="{0B2443DE-6FD8-4BEB-9CE9-EEFC09C161F6}"/>
              </a:ext>
            </a:extLst>
          </p:cNvPr>
          <p:cNvSpPr/>
          <p:nvPr/>
        </p:nvSpPr>
        <p:spPr>
          <a:xfrm>
            <a:off x="885741" y="4823460"/>
            <a:ext cx="1929399" cy="62752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latin typeface="Georgia" panose="02040502050405020303" pitchFamily="18" charset="0"/>
              </a:rPr>
              <a:t>Diagnostics passed</a:t>
            </a:r>
          </a:p>
        </p:txBody>
      </p:sp>
      <p:cxnSp>
        <p:nvCxnSpPr>
          <p:cNvPr id="34" name="Straight Arrow Connector 33">
            <a:extLst>
              <a:ext uri="{FF2B5EF4-FFF2-40B4-BE49-F238E27FC236}">
                <a16:creationId xmlns:a16="http://schemas.microsoft.com/office/drawing/2014/main" id="{0519F54D-F874-49A0-8FB7-0FC9FCC201C7}"/>
              </a:ext>
            </a:extLst>
          </p:cNvPr>
          <p:cNvCxnSpPr>
            <a:cxnSpLocks/>
          </p:cNvCxnSpPr>
          <p:nvPr/>
        </p:nvCxnSpPr>
        <p:spPr>
          <a:xfrm>
            <a:off x="1909384" y="4206240"/>
            <a:ext cx="0" cy="617220"/>
          </a:xfrm>
          <a:prstGeom prst="straightConnector1">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1362053-5654-42B1-985D-D5DF9E32E6AF}"/>
              </a:ext>
            </a:extLst>
          </p:cNvPr>
          <p:cNvCxnSpPr>
            <a:cxnSpLocks/>
          </p:cNvCxnSpPr>
          <p:nvPr/>
        </p:nvCxnSpPr>
        <p:spPr>
          <a:xfrm>
            <a:off x="4513472" y="4206240"/>
            <a:ext cx="0" cy="617220"/>
          </a:xfrm>
          <a:prstGeom prst="straightConnector1">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EC5D8A5-F16E-446B-A62C-50AA27D7DEE4}"/>
              </a:ext>
            </a:extLst>
          </p:cNvPr>
          <p:cNvCxnSpPr>
            <a:cxnSpLocks/>
          </p:cNvCxnSpPr>
          <p:nvPr/>
        </p:nvCxnSpPr>
        <p:spPr>
          <a:xfrm>
            <a:off x="7895692" y="3179842"/>
            <a:ext cx="0" cy="1645920"/>
          </a:xfrm>
          <a:prstGeom prst="straightConnector1">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4529567-2CFD-4888-B249-D5B914294749}"/>
              </a:ext>
            </a:extLst>
          </p:cNvPr>
          <p:cNvCxnSpPr>
            <a:cxnSpLocks/>
          </p:cNvCxnSpPr>
          <p:nvPr/>
        </p:nvCxnSpPr>
        <p:spPr>
          <a:xfrm>
            <a:off x="10499780" y="3179842"/>
            <a:ext cx="0" cy="1645920"/>
          </a:xfrm>
          <a:prstGeom prst="straightConnector1">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BC9BAC83-0A83-489F-AF53-685F5827AEC5}"/>
              </a:ext>
            </a:extLst>
          </p:cNvPr>
          <p:cNvSpPr/>
          <p:nvPr/>
        </p:nvSpPr>
        <p:spPr>
          <a:xfrm>
            <a:off x="9575905" y="4808220"/>
            <a:ext cx="1929399" cy="62752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a:latin typeface="Georgia" panose="02040502050405020303" pitchFamily="18" charset="0"/>
              </a:rPr>
              <a:t>Outcome counts sufficient to support reliable causal analysis</a:t>
            </a:r>
          </a:p>
        </p:txBody>
      </p:sp>
      <p:sp>
        <p:nvSpPr>
          <p:cNvPr id="42" name="Rectangle: Rounded Corners 41">
            <a:extLst>
              <a:ext uri="{FF2B5EF4-FFF2-40B4-BE49-F238E27FC236}">
                <a16:creationId xmlns:a16="http://schemas.microsoft.com/office/drawing/2014/main" id="{FD4FBFBE-1A98-4914-AC12-40C83456191B}"/>
              </a:ext>
            </a:extLst>
          </p:cNvPr>
          <p:cNvSpPr/>
          <p:nvPr/>
        </p:nvSpPr>
        <p:spPr>
          <a:xfrm>
            <a:off x="6962244" y="4792980"/>
            <a:ext cx="1929399" cy="62752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a:latin typeface="Georgia" panose="02040502050405020303" pitchFamily="18" charset="0"/>
              </a:rPr>
              <a:t>Outcome counts insufficient to support reliable causal analysis</a:t>
            </a:r>
          </a:p>
        </p:txBody>
      </p:sp>
      <p:sp>
        <p:nvSpPr>
          <p:cNvPr id="44" name="Rectangle: Rounded Corners 43">
            <a:extLst>
              <a:ext uri="{FF2B5EF4-FFF2-40B4-BE49-F238E27FC236}">
                <a16:creationId xmlns:a16="http://schemas.microsoft.com/office/drawing/2014/main" id="{94225253-C6B5-4A61-AA48-EFD99623E06B}"/>
              </a:ext>
            </a:extLst>
          </p:cNvPr>
          <p:cNvSpPr/>
          <p:nvPr/>
        </p:nvSpPr>
        <p:spPr>
          <a:xfrm>
            <a:off x="4922521" y="5645074"/>
            <a:ext cx="2613660" cy="62752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Georgia" panose="02040502050405020303" pitchFamily="18" charset="0"/>
              </a:rPr>
              <a:t>Go back to Step 3, consider design modifications (e.g. relaxing inclusion/excl criteria)</a:t>
            </a:r>
          </a:p>
        </p:txBody>
      </p:sp>
      <p:cxnSp>
        <p:nvCxnSpPr>
          <p:cNvPr id="47" name="Connector: Elbow 46">
            <a:extLst>
              <a:ext uri="{FF2B5EF4-FFF2-40B4-BE49-F238E27FC236}">
                <a16:creationId xmlns:a16="http://schemas.microsoft.com/office/drawing/2014/main" id="{B265ED07-1B91-4540-8170-12357A3032E7}"/>
              </a:ext>
            </a:extLst>
          </p:cNvPr>
          <p:cNvCxnSpPr>
            <a:cxnSpLocks/>
            <a:stCxn id="31" idx="2"/>
            <a:endCxn id="44" idx="1"/>
          </p:cNvCxnSpPr>
          <p:nvPr/>
        </p:nvCxnSpPr>
        <p:spPr>
          <a:xfrm rot="16200000" flipH="1">
            <a:off x="4457011" y="5493329"/>
            <a:ext cx="518160" cy="412859"/>
          </a:xfrm>
          <a:prstGeom prst="bentConnector2">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136064D3-75EE-4821-BDC2-CD96E587E449}"/>
              </a:ext>
            </a:extLst>
          </p:cNvPr>
          <p:cNvCxnSpPr>
            <a:cxnSpLocks/>
            <a:stCxn id="42" idx="2"/>
            <a:endCxn id="44" idx="3"/>
          </p:cNvCxnSpPr>
          <p:nvPr/>
        </p:nvCxnSpPr>
        <p:spPr>
          <a:xfrm rot="5400000">
            <a:off x="7462398" y="5494293"/>
            <a:ext cx="538330" cy="390763"/>
          </a:xfrm>
          <a:prstGeom prst="bentConnector2">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8D5B0590-0004-426D-9689-6FBAEDB45FAA}"/>
              </a:ext>
            </a:extLst>
          </p:cNvPr>
          <p:cNvSpPr/>
          <p:nvPr/>
        </p:nvSpPr>
        <p:spPr>
          <a:xfrm>
            <a:off x="2990851" y="6457278"/>
            <a:ext cx="6477000" cy="258181"/>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89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Georgia" panose="02040502050405020303" pitchFamily="18" charset="0"/>
              </a:rPr>
              <a:t>Proceed to Step 5</a:t>
            </a:r>
          </a:p>
        </p:txBody>
      </p:sp>
      <p:cxnSp>
        <p:nvCxnSpPr>
          <p:cNvPr id="68" name="Connector: Elbow 67">
            <a:extLst>
              <a:ext uri="{FF2B5EF4-FFF2-40B4-BE49-F238E27FC236}">
                <a16:creationId xmlns:a16="http://schemas.microsoft.com/office/drawing/2014/main" id="{16227697-7E96-4836-AAD2-7D1A17C6BAD9}"/>
              </a:ext>
            </a:extLst>
          </p:cNvPr>
          <p:cNvCxnSpPr>
            <a:cxnSpLocks/>
            <a:stCxn id="32" idx="2"/>
            <a:endCxn id="67" idx="1"/>
          </p:cNvCxnSpPr>
          <p:nvPr/>
        </p:nvCxnSpPr>
        <p:spPr>
          <a:xfrm rot="16200000" flipH="1">
            <a:off x="1852956" y="5448474"/>
            <a:ext cx="1135380" cy="1140410"/>
          </a:xfrm>
          <a:prstGeom prst="bentConnector2">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EA392822-BB18-4139-8E26-E84C3E2A1EB8}"/>
              </a:ext>
            </a:extLst>
          </p:cNvPr>
          <p:cNvCxnSpPr>
            <a:cxnSpLocks/>
            <a:stCxn id="41" idx="2"/>
            <a:endCxn id="67" idx="3"/>
          </p:cNvCxnSpPr>
          <p:nvPr/>
        </p:nvCxnSpPr>
        <p:spPr>
          <a:xfrm rot="5400000">
            <a:off x="9428918" y="5474682"/>
            <a:ext cx="1150620" cy="1072754"/>
          </a:xfrm>
          <a:prstGeom prst="bentConnector2">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F8C534B-9C0B-4149-8C03-BD8EE2FC351A}"/>
              </a:ext>
            </a:extLst>
          </p:cNvPr>
          <p:cNvCxnSpPr>
            <a:cxnSpLocks/>
          </p:cNvCxnSpPr>
          <p:nvPr/>
        </p:nvCxnSpPr>
        <p:spPr>
          <a:xfrm>
            <a:off x="7931776" y="1368194"/>
            <a:ext cx="0" cy="704346"/>
          </a:xfrm>
          <a:prstGeom prst="straightConnector1">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984B48C9-2414-4BE5-8DAA-F1089004715D}"/>
              </a:ext>
            </a:extLst>
          </p:cNvPr>
          <p:cNvSpPr/>
          <p:nvPr/>
        </p:nvSpPr>
        <p:spPr>
          <a:xfrm>
            <a:off x="4141716" y="1605407"/>
            <a:ext cx="4143912" cy="251357"/>
          </a:xfrm>
          <a:prstGeom prst="roundRect">
            <a:avLst/>
          </a:prstGeom>
          <a:solidFill>
            <a:schemeClr val="bg1">
              <a:lumMod val="95000"/>
            </a:schemeClr>
          </a:solidFill>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latin typeface="Georgia" panose="02040502050405020303" pitchFamily="18" charset="0"/>
                <a:cs typeface="Calibri" panose="020F0502020204030204" pitchFamily="34" charset="0"/>
              </a:rPr>
              <a:t>If cohort size deemed feasible</a:t>
            </a:r>
          </a:p>
        </p:txBody>
      </p:sp>
      <p:cxnSp>
        <p:nvCxnSpPr>
          <p:cNvPr id="26" name="Straight Arrow Connector 25">
            <a:extLst>
              <a:ext uri="{FF2B5EF4-FFF2-40B4-BE49-F238E27FC236}">
                <a16:creationId xmlns:a16="http://schemas.microsoft.com/office/drawing/2014/main" id="{4242CFDC-675B-4960-A1DB-5DDE15BB32E0}"/>
              </a:ext>
            </a:extLst>
          </p:cNvPr>
          <p:cNvCxnSpPr>
            <a:cxnSpLocks/>
          </p:cNvCxnSpPr>
          <p:nvPr/>
        </p:nvCxnSpPr>
        <p:spPr>
          <a:xfrm>
            <a:off x="8285628" y="954401"/>
            <a:ext cx="881232" cy="0"/>
          </a:xfrm>
          <a:prstGeom prst="straightConnector1">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F9670828-A228-4C6E-9B29-A26CE4872784}"/>
              </a:ext>
            </a:extLst>
          </p:cNvPr>
          <p:cNvSpPr/>
          <p:nvPr/>
        </p:nvSpPr>
        <p:spPr>
          <a:xfrm>
            <a:off x="9166860" y="585397"/>
            <a:ext cx="1822639" cy="1069749"/>
          </a:xfrm>
          <a:prstGeom prst="roundRect">
            <a:avLst/>
          </a:prstGeom>
          <a:solidFill>
            <a:schemeClr val="bg1">
              <a:lumMod val="95000"/>
            </a:schemeClr>
          </a:solidFill>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latin typeface="Georgia" panose="02040502050405020303" pitchFamily="18" charset="0"/>
                <a:cs typeface="Calibri" panose="020F0502020204030204" pitchFamily="34" charset="0"/>
              </a:rPr>
              <a:t>If cohort size deemed not feasible to support the proposed analysis, wait until accumulation of additional data</a:t>
            </a:r>
          </a:p>
        </p:txBody>
      </p:sp>
    </p:spTree>
    <p:extLst>
      <p:ext uri="{BB962C8B-B14F-4D97-AF65-F5344CB8AC3E}">
        <p14:creationId xmlns:p14="http://schemas.microsoft.com/office/powerpoint/2010/main" val="35547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fade">
                                      <p:cBhvr>
                                        <p:cTn id="58" dur="500"/>
                                        <p:tgtEl>
                                          <p:spTgt spid="6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500"/>
                                        <p:tgtEl>
                                          <p:spTgt spid="7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9" grpId="0" animBg="1"/>
      <p:bldP spid="31" grpId="0" animBg="1"/>
      <p:bldP spid="32" grpId="0" animBg="1"/>
      <p:bldP spid="41" grpId="0" animBg="1"/>
      <p:bldP spid="42" grpId="0" animBg="1"/>
      <p:bldP spid="44" grpId="0" animBg="1"/>
      <p:bldP spid="67" grpId="0" animBg="1"/>
      <p:bldP spid="23" grpId="0" animBg="1"/>
      <p:bldP spid="2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CF263DEB-1CD3-40CF-8F56-1F60720B8D75}"/>
              </a:ext>
            </a:extLst>
          </p:cNvPr>
          <p:cNvSpPr txBox="1">
            <a:spLocks/>
          </p:cNvSpPr>
          <p:nvPr/>
        </p:nvSpPr>
        <p:spPr>
          <a:xfrm>
            <a:off x="646596" y="92960"/>
            <a:ext cx="11163300" cy="638433"/>
          </a:xfrm>
          <a:prstGeom prst="rect">
            <a:avLst/>
          </a:prstGeom>
        </p:spPr>
        <p:txBody>
          <a:bodyPr/>
          <a:lstStyle>
            <a:lvl1pPr algn="l" defTabSz="914400" rtl="0" eaLnBrk="1" latinLnBrk="0" hangingPunct="1">
              <a:lnSpc>
                <a:spcPct val="100000"/>
              </a:lnSpc>
              <a:spcBef>
                <a:spcPct val="0"/>
              </a:spcBef>
              <a:buNone/>
              <a:defRPr sz="3200" b="1" i="0" kern="1200" baseline="0">
                <a:solidFill>
                  <a:schemeClr val="tx1"/>
                </a:solidFill>
                <a:latin typeface="Avenir Black" panose="02000503020000020003" pitchFamily="2" charset="0"/>
                <a:ea typeface="+mj-ea"/>
                <a:cs typeface="Lato" panose="020F0502020204030203" pitchFamily="34" charset="0"/>
              </a:defRPr>
            </a:lvl1pPr>
          </a:lstStyle>
          <a:p>
            <a:pPr algn="ctr"/>
            <a:r>
              <a:rPr lang="en-US" sz="2000" dirty="0">
                <a:latin typeface="Georgia" panose="02040502050405020303" pitchFamily="18" charset="0"/>
              </a:rPr>
              <a:t>Step 5: Pre-specification of robustness evaluations</a:t>
            </a:r>
          </a:p>
        </p:txBody>
      </p:sp>
      <p:sp>
        <p:nvSpPr>
          <p:cNvPr id="20" name="Rectangle: Rounded Corners 5">
            <a:extLst>
              <a:ext uri="{FF2B5EF4-FFF2-40B4-BE49-F238E27FC236}">
                <a16:creationId xmlns:a16="http://schemas.microsoft.com/office/drawing/2014/main" id="{1B232063-78DF-4A96-9AA8-71B7F97B191F}"/>
              </a:ext>
            </a:extLst>
          </p:cNvPr>
          <p:cNvSpPr/>
          <p:nvPr/>
        </p:nvSpPr>
        <p:spPr>
          <a:xfrm>
            <a:off x="4499458" y="887349"/>
            <a:ext cx="2752880" cy="62752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eorgia" panose="02040502050405020303" pitchFamily="18" charset="0"/>
              </a:rPr>
              <a:t>Robustness evaluations</a:t>
            </a:r>
          </a:p>
        </p:txBody>
      </p:sp>
      <p:grpSp>
        <p:nvGrpSpPr>
          <p:cNvPr id="21" name="Group 20">
            <a:extLst>
              <a:ext uri="{FF2B5EF4-FFF2-40B4-BE49-F238E27FC236}">
                <a16:creationId xmlns:a16="http://schemas.microsoft.com/office/drawing/2014/main" id="{62D5385F-CC80-426F-8008-75FD6E4E9A39}"/>
              </a:ext>
            </a:extLst>
          </p:cNvPr>
          <p:cNvGrpSpPr/>
          <p:nvPr/>
        </p:nvGrpSpPr>
        <p:grpSpPr>
          <a:xfrm>
            <a:off x="1030536" y="1497603"/>
            <a:ext cx="10518844" cy="609544"/>
            <a:chOff x="2221796" y="2750537"/>
            <a:chExt cx="10518844" cy="609544"/>
          </a:xfrm>
        </p:grpSpPr>
        <p:grpSp>
          <p:nvGrpSpPr>
            <p:cNvPr id="23" name="Group 22">
              <a:extLst>
                <a:ext uri="{FF2B5EF4-FFF2-40B4-BE49-F238E27FC236}">
                  <a16:creationId xmlns:a16="http://schemas.microsoft.com/office/drawing/2014/main" id="{693A3CAF-E5D6-4C63-9E1F-7B80DDDD5B2F}"/>
                </a:ext>
              </a:extLst>
            </p:cNvPr>
            <p:cNvGrpSpPr/>
            <p:nvPr/>
          </p:nvGrpSpPr>
          <p:grpSpPr>
            <a:xfrm>
              <a:off x="2221796" y="2750537"/>
              <a:ext cx="10518844" cy="609544"/>
              <a:chOff x="-869766" y="1425444"/>
              <a:chExt cx="35133021" cy="609544"/>
            </a:xfrm>
          </p:grpSpPr>
          <p:cxnSp>
            <p:nvCxnSpPr>
              <p:cNvPr id="27" name="Straight Connector 26">
                <a:extLst>
                  <a:ext uri="{FF2B5EF4-FFF2-40B4-BE49-F238E27FC236}">
                    <a16:creationId xmlns:a16="http://schemas.microsoft.com/office/drawing/2014/main" id="{DBAEAE9E-1C33-4E50-84DF-8246B6D5432C}"/>
                  </a:ext>
                </a:extLst>
              </p:cNvPr>
              <p:cNvCxnSpPr>
                <a:cxnSpLocks/>
              </p:cNvCxnSpPr>
              <p:nvPr/>
            </p:nvCxnSpPr>
            <p:spPr>
              <a:xfrm flipH="1">
                <a:off x="-869766" y="1425444"/>
                <a:ext cx="35133021" cy="2214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4F49700-C4D3-4B18-8DEE-67D59B80E9E8}"/>
                  </a:ext>
                </a:extLst>
              </p:cNvPr>
              <p:cNvCxnSpPr>
                <a:cxnSpLocks/>
              </p:cNvCxnSpPr>
              <p:nvPr/>
            </p:nvCxnSpPr>
            <p:spPr>
              <a:xfrm flipH="1">
                <a:off x="-869766" y="1452282"/>
                <a:ext cx="0" cy="58270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F365D4F5-A642-4BA1-BA5B-023B9A914D13}"/>
                </a:ext>
              </a:extLst>
            </p:cNvPr>
            <p:cNvCxnSpPr>
              <a:cxnSpLocks/>
            </p:cNvCxnSpPr>
            <p:nvPr/>
          </p:nvCxnSpPr>
          <p:spPr>
            <a:xfrm flipH="1">
              <a:off x="5797311" y="2777375"/>
              <a:ext cx="0" cy="58270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3B5EF9D4-0B1B-40F7-B8F3-42EF833A4286}"/>
              </a:ext>
            </a:extLst>
          </p:cNvPr>
          <p:cNvSpPr/>
          <p:nvPr/>
        </p:nvSpPr>
        <p:spPr>
          <a:xfrm>
            <a:off x="7464841" y="3241682"/>
            <a:ext cx="2069577" cy="264321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1400" b="1" u="sng" dirty="0">
                <a:solidFill>
                  <a:schemeClr val="tx1"/>
                </a:solidFill>
                <a:latin typeface="Georgia" panose="02040502050405020303" pitchFamily="18" charset="0"/>
                <a:cs typeface="Arial" panose="020B0604020202020204" pitchFamily="34" charset="0"/>
              </a:rPr>
              <a:t>Trial calibration*</a:t>
            </a:r>
          </a:p>
          <a:p>
            <a:pPr>
              <a:spcAft>
                <a:spcPts val="600"/>
              </a:spcAft>
            </a:pPr>
            <a:r>
              <a:rPr lang="en-US" sz="1400" dirty="0">
                <a:solidFill>
                  <a:schemeClr val="tx1"/>
                </a:solidFill>
                <a:latin typeface="Georgia" panose="02040502050405020303" pitchFamily="18" charset="0"/>
                <a:cs typeface="Arial" panose="020B0604020202020204" pitchFamily="34" charset="0"/>
              </a:rPr>
              <a:t>Duplicating inclusion/exclusion criteria and all design aspects of the trial to evaluate whether primary outcome is replicable in the data source</a:t>
            </a:r>
            <a:r>
              <a:rPr lang="en-US" sz="1400" baseline="30000" dirty="0">
                <a:solidFill>
                  <a:schemeClr val="tx1"/>
                </a:solidFill>
                <a:latin typeface="Georgia" panose="02040502050405020303" pitchFamily="18" charset="0"/>
                <a:cs typeface="Arial" panose="020B0604020202020204" pitchFamily="34" charset="0"/>
              </a:rPr>
              <a:t>3</a:t>
            </a:r>
            <a:endParaRPr lang="en-US" sz="1400" dirty="0">
              <a:solidFill>
                <a:schemeClr val="tx1"/>
              </a:solidFill>
              <a:latin typeface="Georgia" panose="02040502050405020303" pitchFamily="18" charset="0"/>
              <a:cs typeface="Arial" panose="020B0604020202020204" pitchFamily="34" charset="0"/>
            </a:endParaRPr>
          </a:p>
          <a:p>
            <a:pPr>
              <a:spcAft>
                <a:spcPts val="600"/>
              </a:spcAft>
            </a:pPr>
            <a:r>
              <a:rPr lang="en-US" sz="1400" dirty="0">
                <a:solidFill>
                  <a:schemeClr val="tx1"/>
                </a:solidFill>
                <a:latin typeface="Georgia" panose="02040502050405020303" pitchFamily="18" charset="0"/>
                <a:cs typeface="Arial" panose="020B0604020202020204" pitchFamily="34" charset="0"/>
              </a:rPr>
              <a:t>*such trial may not always exist</a:t>
            </a:r>
          </a:p>
        </p:txBody>
      </p:sp>
      <p:sp>
        <p:nvSpPr>
          <p:cNvPr id="31" name="Rectangle 30">
            <a:extLst>
              <a:ext uri="{FF2B5EF4-FFF2-40B4-BE49-F238E27FC236}">
                <a16:creationId xmlns:a16="http://schemas.microsoft.com/office/drawing/2014/main" id="{F775CFD6-0CF8-4303-BAE9-9C090B38E633}"/>
              </a:ext>
            </a:extLst>
          </p:cNvPr>
          <p:cNvSpPr/>
          <p:nvPr/>
        </p:nvSpPr>
        <p:spPr>
          <a:xfrm>
            <a:off x="85194" y="2102835"/>
            <a:ext cx="2069577" cy="167668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a:defRPr/>
            </a:pPr>
            <a:r>
              <a:rPr lang="en-US" sz="1400" b="1" u="sng" dirty="0">
                <a:solidFill>
                  <a:schemeClr val="tx1"/>
                </a:solidFill>
                <a:latin typeface="Georgia" panose="02040502050405020303" pitchFamily="18" charset="0"/>
                <a:cs typeface="Arial" panose="020B0604020202020204" pitchFamily="34" charset="0"/>
              </a:rPr>
              <a:t>Deterministic sensitivity analyses</a:t>
            </a:r>
          </a:p>
          <a:p>
            <a:pPr lvl="0" defTabSz="342900">
              <a:defRPr/>
            </a:pPr>
            <a:endParaRPr lang="en-US" sz="1400" dirty="0">
              <a:solidFill>
                <a:schemeClr val="tx1"/>
              </a:solidFill>
              <a:latin typeface="Georgia" panose="02040502050405020303" pitchFamily="18" charset="0"/>
              <a:cs typeface="Arial" panose="020B0604020202020204" pitchFamily="34" charset="0"/>
            </a:endParaRPr>
          </a:p>
          <a:p>
            <a:pPr lvl="0" defTabSz="342900">
              <a:defRPr/>
            </a:pPr>
            <a:r>
              <a:rPr lang="en-US" sz="1400" dirty="0">
                <a:solidFill>
                  <a:schemeClr val="tx1"/>
                </a:solidFill>
                <a:latin typeface="Georgia" panose="02040502050405020303" pitchFamily="18" charset="0"/>
                <a:cs typeface="Arial" panose="020B0604020202020204" pitchFamily="34" charset="0"/>
              </a:rPr>
              <a:t>Varying design assumptions, variable measurement methods, or analytic choices</a:t>
            </a:r>
          </a:p>
        </p:txBody>
      </p:sp>
      <p:sp>
        <p:nvSpPr>
          <p:cNvPr id="32" name="Rectangle 31">
            <a:extLst>
              <a:ext uri="{FF2B5EF4-FFF2-40B4-BE49-F238E27FC236}">
                <a16:creationId xmlns:a16="http://schemas.microsoft.com/office/drawing/2014/main" id="{0855056D-B492-4F76-9250-71D69FE0C912}"/>
              </a:ext>
            </a:extLst>
          </p:cNvPr>
          <p:cNvSpPr/>
          <p:nvPr/>
        </p:nvSpPr>
        <p:spPr>
          <a:xfrm>
            <a:off x="3433858" y="2092846"/>
            <a:ext cx="2069577" cy="582707"/>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342900">
              <a:spcAft>
                <a:spcPts val="600"/>
              </a:spcAft>
              <a:defRPr/>
            </a:pPr>
            <a:r>
              <a:rPr lang="en-US" sz="1400" b="1" u="sng" dirty="0">
                <a:solidFill>
                  <a:schemeClr val="tx1"/>
                </a:solidFill>
                <a:latin typeface="Georgia" panose="02040502050405020303" pitchFamily="18" charset="0"/>
                <a:cs typeface="Arial" panose="020B0604020202020204" pitchFamily="34" charset="0"/>
              </a:rPr>
              <a:t>Quantitative bias analyses</a:t>
            </a:r>
          </a:p>
          <a:p>
            <a:pPr lvl="0" defTabSz="342900">
              <a:defRPr/>
            </a:pPr>
            <a:endParaRPr lang="en-US" sz="1400" dirty="0">
              <a:solidFill>
                <a:schemeClr val="tx1"/>
              </a:solidFill>
              <a:latin typeface="Georgia" panose="02040502050405020303" pitchFamily="18" charset="0"/>
              <a:cs typeface="Arial" panose="020B0604020202020204" pitchFamily="34" charset="0"/>
            </a:endParaRPr>
          </a:p>
        </p:txBody>
      </p:sp>
      <p:cxnSp>
        <p:nvCxnSpPr>
          <p:cNvPr id="33" name="Straight Connector 32">
            <a:extLst>
              <a:ext uri="{FF2B5EF4-FFF2-40B4-BE49-F238E27FC236}">
                <a16:creationId xmlns:a16="http://schemas.microsoft.com/office/drawing/2014/main" id="{F88D3855-D04D-4245-AFE6-730E4D28C10D}"/>
              </a:ext>
            </a:extLst>
          </p:cNvPr>
          <p:cNvCxnSpPr>
            <a:cxnSpLocks/>
          </p:cNvCxnSpPr>
          <p:nvPr/>
        </p:nvCxnSpPr>
        <p:spPr>
          <a:xfrm flipH="1">
            <a:off x="11518900" y="1497603"/>
            <a:ext cx="0" cy="58270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696547-CE3D-4539-9E23-6D08BF175444}"/>
              </a:ext>
            </a:extLst>
          </p:cNvPr>
          <p:cNvCxnSpPr>
            <a:cxnSpLocks/>
            <a:endCxn id="35" idx="0"/>
          </p:cNvCxnSpPr>
          <p:nvPr/>
        </p:nvCxnSpPr>
        <p:spPr>
          <a:xfrm>
            <a:off x="5844594" y="2675553"/>
            <a:ext cx="1" cy="55065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6206558-4226-40FD-AF48-78019E250790}"/>
              </a:ext>
            </a:extLst>
          </p:cNvPr>
          <p:cNvSpPr/>
          <p:nvPr/>
        </p:nvSpPr>
        <p:spPr>
          <a:xfrm>
            <a:off x="4809806" y="3226209"/>
            <a:ext cx="2069577" cy="149438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a:defRPr/>
            </a:pPr>
            <a:r>
              <a:rPr lang="en-US" sz="1400" b="1" u="sng" dirty="0">
                <a:solidFill>
                  <a:schemeClr val="tx1"/>
                </a:solidFill>
                <a:latin typeface="Georgia" panose="02040502050405020303" pitchFamily="18" charset="0"/>
                <a:cs typeface="Arial" panose="020B0604020202020204" pitchFamily="34" charset="0"/>
              </a:rPr>
              <a:t>For unmeasured confounding</a:t>
            </a:r>
          </a:p>
          <a:p>
            <a:pPr lvl="0" defTabSz="342900">
              <a:defRPr/>
            </a:pPr>
            <a:endParaRPr lang="en-US" sz="1400" dirty="0">
              <a:solidFill>
                <a:schemeClr val="tx1"/>
              </a:solidFill>
              <a:latin typeface="Georgia" panose="02040502050405020303" pitchFamily="18" charset="0"/>
              <a:cs typeface="Arial" panose="020B0604020202020204" pitchFamily="34" charset="0"/>
            </a:endParaRPr>
          </a:p>
          <a:p>
            <a:pPr lvl="0" defTabSz="342900">
              <a:defRPr/>
            </a:pPr>
            <a:r>
              <a:rPr lang="en-US" sz="1400" dirty="0">
                <a:solidFill>
                  <a:schemeClr val="tx1"/>
                </a:solidFill>
                <a:latin typeface="Georgia" panose="02040502050405020303" pitchFamily="18" charset="0"/>
                <a:cs typeface="Arial" panose="020B0604020202020204" pitchFamily="34" charset="0"/>
              </a:rPr>
              <a:t>E.g. Array or rule out methods</a:t>
            </a:r>
            <a:r>
              <a:rPr lang="en-US" sz="1400" baseline="30000" dirty="0">
                <a:solidFill>
                  <a:schemeClr val="tx1"/>
                </a:solidFill>
                <a:latin typeface="Georgia" panose="02040502050405020303" pitchFamily="18" charset="0"/>
                <a:cs typeface="Arial" panose="020B0604020202020204" pitchFamily="34" charset="0"/>
              </a:rPr>
              <a:t>2</a:t>
            </a:r>
            <a:endParaRPr lang="en-US" sz="1400" dirty="0">
              <a:solidFill>
                <a:schemeClr val="tx1"/>
              </a:solidFill>
              <a:latin typeface="Georgia" panose="02040502050405020303" pitchFamily="18" charset="0"/>
              <a:cs typeface="Arial" panose="020B0604020202020204" pitchFamily="34" charset="0"/>
            </a:endParaRPr>
          </a:p>
        </p:txBody>
      </p:sp>
      <p:cxnSp>
        <p:nvCxnSpPr>
          <p:cNvPr id="38" name="Straight Connector 37">
            <a:extLst>
              <a:ext uri="{FF2B5EF4-FFF2-40B4-BE49-F238E27FC236}">
                <a16:creationId xmlns:a16="http://schemas.microsoft.com/office/drawing/2014/main" id="{51F580B8-F953-4506-A777-1F5D1C63B3BA}"/>
              </a:ext>
            </a:extLst>
          </p:cNvPr>
          <p:cNvCxnSpPr>
            <a:cxnSpLocks/>
          </p:cNvCxnSpPr>
          <p:nvPr/>
        </p:nvCxnSpPr>
        <p:spPr>
          <a:xfrm>
            <a:off x="2922490" y="2675553"/>
            <a:ext cx="1" cy="55065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F6FA47-52CE-4C34-99C9-FF7A25C111D2}"/>
              </a:ext>
            </a:extLst>
          </p:cNvPr>
          <p:cNvCxnSpPr>
            <a:cxnSpLocks/>
          </p:cNvCxnSpPr>
          <p:nvPr/>
        </p:nvCxnSpPr>
        <p:spPr>
          <a:xfrm flipH="1" flipV="1">
            <a:off x="2922492" y="2661359"/>
            <a:ext cx="2922104" cy="1419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BC0F041-239C-49C2-8EE8-F518C864C786}"/>
              </a:ext>
            </a:extLst>
          </p:cNvPr>
          <p:cNvSpPr/>
          <p:nvPr/>
        </p:nvSpPr>
        <p:spPr>
          <a:xfrm>
            <a:off x="2409766" y="3241682"/>
            <a:ext cx="2069577" cy="149438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a:defRPr/>
            </a:pPr>
            <a:r>
              <a:rPr lang="en-US" sz="1400" b="1" u="sng" dirty="0">
                <a:solidFill>
                  <a:schemeClr val="tx1"/>
                </a:solidFill>
                <a:latin typeface="Georgia" panose="02040502050405020303" pitchFamily="18" charset="0"/>
                <a:cs typeface="Arial" panose="020B0604020202020204" pitchFamily="34" charset="0"/>
              </a:rPr>
              <a:t>For exposure/outcome misclassification</a:t>
            </a:r>
          </a:p>
          <a:p>
            <a:pPr lvl="0" defTabSz="342900">
              <a:defRPr/>
            </a:pPr>
            <a:endParaRPr lang="en-US" sz="1400" dirty="0">
              <a:solidFill>
                <a:schemeClr val="tx1"/>
              </a:solidFill>
              <a:latin typeface="Georgia" panose="02040502050405020303" pitchFamily="18" charset="0"/>
              <a:cs typeface="Arial" panose="020B0604020202020204" pitchFamily="34" charset="0"/>
            </a:endParaRPr>
          </a:p>
          <a:p>
            <a:pPr lvl="0" defTabSz="342900">
              <a:defRPr/>
            </a:pPr>
            <a:r>
              <a:rPr lang="en-US" sz="1400" dirty="0">
                <a:solidFill>
                  <a:schemeClr val="tx1"/>
                </a:solidFill>
                <a:latin typeface="Georgia" panose="02040502050405020303" pitchFamily="18" charset="0"/>
                <a:cs typeface="Arial" panose="020B0604020202020204" pitchFamily="34" charset="0"/>
              </a:rPr>
              <a:t>Probabilistic sensitivity analysis</a:t>
            </a:r>
            <a:r>
              <a:rPr lang="en-US" sz="1400" baseline="30000" dirty="0">
                <a:solidFill>
                  <a:schemeClr val="tx1"/>
                </a:solidFill>
                <a:latin typeface="Georgia" panose="02040502050405020303" pitchFamily="18" charset="0"/>
                <a:cs typeface="Arial" panose="020B0604020202020204" pitchFamily="34" charset="0"/>
              </a:rPr>
              <a:t>1</a:t>
            </a:r>
            <a:r>
              <a:rPr lang="en-US" sz="1400" dirty="0">
                <a:solidFill>
                  <a:schemeClr val="tx1"/>
                </a:solidFill>
                <a:latin typeface="Georgia" panose="02040502050405020303" pitchFamily="18" charset="0"/>
                <a:cs typeface="Arial" panose="020B0604020202020204" pitchFamily="34" charset="0"/>
              </a:rPr>
              <a:t> </a:t>
            </a:r>
          </a:p>
        </p:txBody>
      </p:sp>
      <p:sp>
        <p:nvSpPr>
          <p:cNvPr id="41" name="Rectangle 40">
            <a:extLst>
              <a:ext uri="{FF2B5EF4-FFF2-40B4-BE49-F238E27FC236}">
                <a16:creationId xmlns:a16="http://schemas.microsoft.com/office/drawing/2014/main" id="{E5BFD7E5-0263-4CC5-8485-9E61D948E4F9}"/>
              </a:ext>
            </a:extLst>
          </p:cNvPr>
          <p:cNvSpPr/>
          <p:nvPr/>
        </p:nvSpPr>
        <p:spPr>
          <a:xfrm>
            <a:off x="9899441" y="2048057"/>
            <a:ext cx="2069577" cy="82693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342900">
              <a:spcAft>
                <a:spcPts val="600"/>
              </a:spcAft>
              <a:defRPr/>
            </a:pPr>
            <a:r>
              <a:rPr lang="en-US" sz="1400" b="1" u="sng" dirty="0">
                <a:solidFill>
                  <a:schemeClr val="tx1"/>
                </a:solidFill>
                <a:latin typeface="Georgia" panose="02040502050405020303" pitchFamily="18" charset="0"/>
                <a:cs typeface="Arial" panose="020B0604020202020204" pitchFamily="34" charset="0"/>
              </a:rPr>
              <a:t>Net bias analysis</a:t>
            </a:r>
          </a:p>
          <a:p>
            <a:pPr lvl="0" defTabSz="342900">
              <a:defRPr/>
            </a:pPr>
            <a:r>
              <a:rPr lang="en-US" sz="1400" dirty="0">
                <a:solidFill>
                  <a:schemeClr val="tx1"/>
                </a:solidFill>
                <a:latin typeface="Georgia" panose="02040502050405020303" pitchFamily="18" charset="0"/>
                <a:cs typeface="Arial" panose="020B0604020202020204" pitchFamily="34" charset="0"/>
              </a:rPr>
              <a:t>Control/tracer analysis</a:t>
            </a:r>
          </a:p>
        </p:txBody>
      </p:sp>
      <p:cxnSp>
        <p:nvCxnSpPr>
          <p:cNvPr id="42" name="Connector: Elbow 41">
            <a:extLst>
              <a:ext uri="{FF2B5EF4-FFF2-40B4-BE49-F238E27FC236}">
                <a16:creationId xmlns:a16="http://schemas.microsoft.com/office/drawing/2014/main" id="{9FDCC0D5-D9FC-4C11-A1C9-D3B077A31AC5}"/>
              </a:ext>
            </a:extLst>
          </p:cNvPr>
          <p:cNvCxnSpPr>
            <a:cxnSpLocks/>
          </p:cNvCxnSpPr>
          <p:nvPr/>
        </p:nvCxnSpPr>
        <p:spPr>
          <a:xfrm rot="10800000" flipV="1">
            <a:off x="8544019" y="2413243"/>
            <a:ext cx="1336828" cy="798958"/>
          </a:xfrm>
          <a:prstGeom prst="bentConnector2">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CC68372-3C0E-4A4A-AA3B-0F83928DDC14}"/>
              </a:ext>
            </a:extLst>
          </p:cNvPr>
          <p:cNvCxnSpPr>
            <a:cxnSpLocks/>
          </p:cNvCxnSpPr>
          <p:nvPr/>
        </p:nvCxnSpPr>
        <p:spPr>
          <a:xfrm>
            <a:off x="11108769" y="2874993"/>
            <a:ext cx="0" cy="36668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C8569DC9-B27A-40F9-AC1C-02CD655CE02F}"/>
              </a:ext>
            </a:extLst>
          </p:cNvPr>
          <p:cNvSpPr/>
          <p:nvPr/>
        </p:nvSpPr>
        <p:spPr>
          <a:xfrm>
            <a:off x="9829179" y="3241682"/>
            <a:ext cx="2274041" cy="109949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1400" b="1" u="sng" dirty="0">
                <a:solidFill>
                  <a:schemeClr val="tx1"/>
                </a:solidFill>
                <a:latin typeface="Georgia" panose="02040502050405020303" pitchFamily="18" charset="0"/>
                <a:cs typeface="Arial" panose="020B0604020202020204" pitchFamily="34" charset="0"/>
              </a:rPr>
              <a:t>Control analysis</a:t>
            </a:r>
          </a:p>
          <a:p>
            <a:pPr>
              <a:spcAft>
                <a:spcPts val="600"/>
              </a:spcAft>
            </a:pPr>
            <a:r>
              <a:rPr lang="en-US" sz="1400" dirty="0">
                <a:solidFill>
                  <a:schemeClr val="tx1"/>
                </a:solidFill>
                <a:latin typeface="Georgia" panose="02040502050405020303" pitchFamily="18" charset="0"/>
                <a:cs typeface="Arial" panose="020B0604020202020204" pitchFamily="34" charset="0"/>
              </a:rPr>
              <a:t>Negative control exposure/outcome</a:t>
            </a:r>
            <a:r>
              <a:rPr lang="en-US" sz="1400" baseline="30000" dirty="0">
                <a:solidFill>
                  <a:schemeClr val="tx1"/>
                </a:solidFill>
                <a:latin typeface="Georgia" panose="02040502050405020303" pitchFamily="18" charset="0"/>
                <a:cs typeface="Arial" panose="020B0604020202020204" pitchFamily="34" charset="0"/>
              </a:rPr>
              <a:t>4</a:t>
            </a:r>
            <a:endParaRPr lang="en-US" sz="1400" dirty="0">
              <a:solidFill>
                <a:schemeClr val="tx1"/>
              </a:solidFill>
              <a:latin typeface="Georgia" panose="02040502050405020303" pitchFamily="18" charset="0"/>
              <a:cs typeface="Arial" panose="020B0604020202020204" pitchFamily="34" charset="0"/>
            </a:endParaRPr>
          </a:p>
        </p:txBody>
      </p:sp>
      <p:sp>
        <p:nvSpPr>
          <p:cNvPr id="14" name="Text Placeholder 13">
            <a:extLst>
              <a:ext uri="{FF2B5EF4-FFF2-40B4-BE49-F238E27FC236}">
                <a16:creationId xmlns:a16="http://schemas.microsoft.com/office/drawing/2014/main" id="{696A92EF-C68F-4199-9082-AEE8BFC1D66B}"/>
              </a:ext>
            </a:extLst>
          </p:cNvPr>
          <p:cNvSpPr>
            <a:spLocks noGrp="1"/>
          </p:cNvSpPr>
          <p:nvPr>
            <p:ph type="body" sz="quarter" idx="10"/>
          </p:nvPr>
        </p:nvSpPr>
        <p:spPr>
          <a:xfrm>
            <a:off x="609600" y="5970652"/>
            <a:ext cx="4904509" cy="773054"/>
          </a:xfrm>
        </p:spPr>
        <p:txBody>
          <a:bodyPr/>
          <a:lstStyle/>
          <a:p>
            <a:r>
              <a:rPr lang="en-US" dirty="0">
                <a:latin typeface="Georgia" panose="02040502050405020303" pitchFamily="18" charset="0"/>
              </a:rPr>
              <a:t>1 Fox et al. International Journal of Epidemiology 2005;34:1370–1376</a:t>
            </a:r>
          </a:p>
          <a:p>
            <a:r>
              <a:rPr lang="en-US" dirty="0">
                <a:latin typeface="Georgia" panose="02040502050405020303" pitchFamily="18" charset="0"/>
              </a:rPr>
              <a:t>2 Schneeweiss. Pharmacoepiemiology Drug Saf 2006; 15: 291–303</a:t>
            </a:r>
          </a:p>
          <a:p>
            <a:r>
              <a:rPr lang="en-US" dirty="0">
                <a:latin typeface="Georgia" panose="02040502050405020303" pitchFamily="18" charset="0"/>
              </a:rPr>
              <a:t>3 Khosrow-Khavar et al. Annals Rheum Dis. 2022</a:t>
            </a:r>
          </a:p>
          <a:p>
            <a:r>
              <a:rPr lang="en-US" dirty="0">
                <a:latin typeface="Georgia" panose="02040502050405020303" pitchFamily="18" charset="0"/>
              </a:rPr>
              <a:t>4 Lipsitch et al. Epidemiology 2010;21: 383–388</a:t>
            </a:r>
          </a:p>
        </p:txBody>
      </p:sp>
    </p:spTree>
    <p:extLst>
      <p:ext uri="{BB962C8B-B14F-4D97-AF65-F5344CB8AC3E}">
        <p14:creationId xmlns:p14="http://schemas.microsoft.com/office/powerpoint/2010/main" val="17865914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DBBBE-8DCD-4C65-8991-42633ABAF1BF}"/>
              </a:ext>
            </a:extLst>
          </p:cNvPr>
          <p:cNvSpPr>
            <a:spLocks noGrp="1"/>
          </p:cNvSpPr>
          <p:nvPr>
            <p:ph type="body" sz="quarter" idx="11"/>
          </p:nvPr>
        </p:nvSpPr>
        <p:spPr>
          <a:xfrm>
            <a:off x="609598" y="1897811"/>
            <a:ext cx="11163301" cy="4350589"/>
          </a:xfrm>
        </p:spPr>
        <p:txBody>
          <a:bodyPr/>
          <a:lstStyle/>
          <a:p>
            <a:pPr marL="285750" indent="-285750">
              <a:buFont typeface="Arial" panose="020B0604020202020204" pitchFamily="34" charset="0"/>
              <a:buChar char="•"/>
            </a:pPr>
            <a:r>
              <a:rPr lang="en-US" sz="2400" dirty="0"/>
              <a:t>Continuing to fine tune the framework steps</a:t>
            </a:r>
          </a:p>
          <a:p>
            <a:pPr marL="285750" indent="-285750">
              <a:buFont typeface="Arial" panose="020B0604020202020204" pitchFamily="34" charset="0"/>
              <a:buChar char="•"/>
            </a:pPr>
            <a:r>
              <a:rPr lang="en-US" sz="2400" dirty="0"/>
              <a:t>Conducting a demonstration project to highlight how decisions are made at each step along the way and walk users through the steps based on a realistic case-example</a:t>
            </a:r>
          </a:p>
          <a:p>
            <a:pPr marL="285750" indent="-285750">
              <a:buFont typeface="Arial" panose="020B0604020202020204" pitchFamily="34" charset="0"/>
              <a:buChar char="•"/>
            </a:pPr>
            <a:r>
              <a:rPr lang="en-US" sz="2400" dirty="0"/>
              <a:t>The goal is dissemination of this framework in peer-reviewed publication by early next year</a:t>
            </a:r>
          </a:p>
          <a:p>
            <a:endParaRPr lang="en-US" sz="2400" dirty="0"/>
          </a:p>
        </p:txBody>
      </p:sp>
      <p:sp>
        <p:nvSpPr>
          <p:cNvPr id="3" name="Title 2">
            <a:extLst>
              <a:ext uri="{FF2B5EF4-FFF2-40B4-BE49-F238E27FC236}">
                <a16:creationId xmlns:a16="http://schemas.microsoft.com/office/drawing/2014/main" id="{F9D11127-30AF-4290-ADB6-1B477C768269}"/>
              </a:ext>
            </a:extLst>
          </p:cNvPr>
          <p:cNvSpPr>
            <a:spLocks noGrp="1"/>
          </p:cNvSpPr>
          <p:nvPr>
            <p:ph type="title"/>
          </p:nvPr>
        </p:nvSpPr>
        <p:spPr>
          <a:xfrm>
            <a:off x="609598" y="419818"/>
            <a:ext cx="11163300" cy="638433"/>
          </a:xfrm>
        </p:spPr>
        <p:txBody>
          <a:bodyPr/>
          <a:lstStyle/>
          <a:p>
            <a:r>
              <a:rPr lang="en-US" sz="2800" dirty="0">
                <a:latin typeface="Georgia" panose="02040502050405020303" pitchFamily="18" charset="0"/>
              </a:rPr>
              <a:t>Summary and next steps	</a:t>
            </a:r>
          </a:p>
        </p:txBody>
      </p:sp>
    </p:spTree>
    <p:extLst>
      <p:ext uri="{BB962C8B-B14F-4D97-AF65-F5344CB8AC3E}">
        <p14:creationId xmlns:p14="http://schemas.microsoft.com/office/powerpoint/2010/main" val="28529323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77A3-AA31-4746-8BDE-8764BDCC24E8}"/>
              </a:ext>
            </a:extLst>
          </p:cNvPr>
          <p:cNvSpPr>
            <a:spLocks noGrp="1"/>
          </p:cNvSpPr>
          <p:nvPr>
            <p:ph type="title"/>
          </p:nvPr>
        </p:nvSpPr>
        <p:spPr/>
        <p:txBody>
          <a:bodyPr/>
          <a:lstStyle/>
          <a:p>
            <a:r>
              <a:rPr lang="en-US" sz="3200"/>
              <a:t>Questions?</a:t>
            </a:r>
          </a:p>
        </p:txBody>
      </p:sp>
    </p:spTree>
    <p:extLst>
      <p:ext uri="{BB962C8B-B14F-4D97-AF65-F5344CB8AC3E}">
        <p14:creationId xmlns:p14="http://schemas.microsoft.com/office/powerpoint/2010/main" val="1872084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6259-F270-0A46-BC85-AC2674A08197}"/>
              </a:ext>
            </a:extLst>
          </p:cNvPr>
          <p:cNvSpPr>
            <a:spLocks noGrp="1"/>
          </p:cNvSpPr>
          <p:nvPr>
            <p:ph type="title"/>
          </p:nvPr>
        </p:nvSpPr>
        <p:spPr>
          <a:xfrm>
            <a:off x="1094013" y="95620"/>
            <a:ext cx="9391472" cy="638433"/>
          </a:xfrm>
        </p:spPr>
        <p:txBody>
          <a:bodyPr>
            <a:normAutofit/>
          </a:bodyPr>
          <a:lstStyle/>
          <a:p>
            <a:r>
              <a:rPr lang="en-US" sz="2800" b="1" dirty="0">
                <a:latin typeface="Georgia" panose="02040502050405020303" pitchFamily="18" charset="0"/>
                <a:cs typeface="Calibri" panose="020F0502020204030204" pitchFamily="34" charset="0"/>
              </a:rPr>
              <a:t>Example priority rankings (subset)</a:t>
            </a:r>
          </a:p>
        </p:txBody>
      </p:sp>
      <p:graphicFrame>
        <p:nvGraphicFramePr>
          <p:cNvPr id="4" name="Table 4">
            <a:extLst>
              <a:ext uri="{FF2B5EF4-FFF2-40B4-BE49-F238E27FC236}">
                <a16:creationId xmlns:a16="http://schemas.microsoft.com/office/drawing/2014/main" id="{FA08C8DB-EEBC-6C44-9E08-DE806E5FC7EC}"/>
              </a:ext>
            </a:extLst>
          </p:cNvPr>
          <p:cNvGraphicFramePr>
            <a:graphicFrameLocks noGrp="1"/>
          </p:cNvGraphicFramePr>
          <p:nvPr>
            <p:ph idx="1"/>
            <p:extLst>
              <p:ext uri="{D42A27DB-BD31-4B8C-83A1-F6EECF244321}">
                <p14:modId xmlns:p14="http://schemas.microsoft.com/office/powerpoint/2010/main" val="3644478248"/>
              </p:ext>
            </p:extLst>
          </p:nvPr>
        </p:nvGraphicFramePr>
        <p:xfrm>
          <a:off x="1094013" y="1096978"/>
          <a:ext cx="10909465" cy="3505200"/>
        </p:xfrm>
        <a:graphic>
          <a:graphicData uri="http://schemas.openxmlformats.org/drawingml/2006/table">
            <a:tbl>
              <a:tblPr firstRow="1" bandRow="1">
                <a:tableStyleId>{5C22544A-7EE6-4342-B048-85BDC9FD1C3A}</a:tableStyleId>
              </a:tblPr>
              <a:tblGrid>
                <a:gridCol w="1407154">
                  <a:extLst>
                    <a:ext uri="{9D8B030D-6E8A-4147-A177-3AD203B41FA5}">
                      <a16:colId xmlns:a16="http://schemas.microsoft.com/office/drawing/2014/main" val="946184828"/>
                    </a:ext>
                  </a:extLst>
                </a:gridCol>
                <a:gridCol w="2327424">
                  <a:extLst>
                    <a:ext uri="{9D8B030D-6E8A-4147-A177-3AD203B41FA5}">
                      <a16:colId xmlns:a16="http://schemas.microsoft.com/office/drawing/2014/main" val="1384386096"/>
                    </a:ext>
                  </a:extLst>
                </a:gridCol>
                <a:gridCol w="1219891">
                  <a:extLst>
                    <a:ext uri="{9D8B030D-6E8A-4147-A177-3AD203B41FA5}">
                      <a16:colId xmlns:a16="http://schemas.microsoft.com/office/drawing/2014/main" val="235262535"/>
                    </a:ext>
                  </a:extLst>
                </a:gridCol>
                <a:gridCol w="5954996">
                  <a:extLst>
                    <a:ext uri="{9D8B030D-6E8A-4147-A177-3AD203B41FA5}">
                      <a16:colId xmlns:a16="http://schemas.microsoft.com/office/drawing/2014/main" val="498299224"/>
                    </a:ext>
                  </a:extLst>
                </a:gridCol>
              </a:tblGrid>
              <a:tr h="298148">
                <a:tc>
                  <a:txBody>
                    <a:bodyPr/>
                    <a:lstStyle/>
                    <a:p>
                      <a:r>
                        <a:rPr lang="en-US" sz="1600" dirty="0">
                          <a:latin typeface="Avenir Black" panose="02000503020000020003"/>
                        </a:rPr>
                        <a:t>Domain</a:t>
                      </a:r>
                    </a:p>
                  </a:txBody>
                  <a:tcPr/>
                </a:tc>
                <a:tc>
                  <a:txBody>
                    <a:bodyPr/>
                    <a:lstStyle/>
                    <a:p>
                      <a:r>
                        <a:rPr lang="en-US" sz="1600" dirty="0">
                          <a:latin typeface="Avenir Black" panose="02000503020000020003"/>
                        </a:rPr>
                        <a:t>Concept(s)</a:t>
                      </a:r>
                    </a:p>
                  </a:txBody>
                  <a:tcPr/>
                </a:tc>
                <a:tc>
                  <a:txBody>
                    <a:bodyPr/>
                    <a:lstStyle/>
                    <a:p>
                      <a:r>
                        <a:rPr lang="en-US" sz="1600" dirty="0">
                          <a:latin typeface="Avenir Black" panose="02000503020000020003"/>
                        </a:rPr>
                        <a:t>Priority</a:t>
                      </a:r>
                    </a:p>
                  </a:txBody>
                  <a:tcPr/>
                </a:tc>
                <a:tc>
                  <a:txBody>
                    <a:bodyPr/>
                    <a:lstStyle/>
                    <a:p>
                      <a:r>
                        <a:rPr lang="en-US" sz="1600" dirty="0">
                          <a:latin typeface="Avenir Black" panose="02000503020000020003"/>
                        </a:rPr>
                        <a:t>Notes</a:t>
                      </a:r>
                    </a:p>
                  </a:txBody>
                  <a:tcPr/>
                </a:tc>
                <a:extLst>
                  <a:ext uri="{0D108BD9-81ED-4DB2-BD59-A6C34878D82A}">
                    <a16:rowId xmlns:a16="http://schemas.microsoft.com/office/drawing/2014/main" val="3547373149"/>
                  </a:ext>
                </a:extLst>
              </a:tr>
              <a:tr h="329770">
                <a:tc rowSpan="3">
                  <a:txBody>
                    <a:bodyPr/>
                    <a:lstStyle/>
                    <a:p>
                      <a:r>
                        <a:rPr lang="en-US" sz="1600" dirty="0">
                          <a:latin typeface="Avenir Black" panose="02000503020000020003"/>
                        </a:rPr>
                        <a:t>Cancer</a:t>
                      </a:r>
                    </a:p>
                  </a:txBody>
                  <a:tcPr>
                    <a:solidFill>
                      <a:srgbClr val="CFD6EB"/>
                    </a:solidFill>
                  </a:tcPr>
                </a:tc>
                <a:tc>
                  <a:txBody>
                    <a:bodyPr/>
                    <a:lstStyle/>
                    <a:p>
                      <a:r>
                        <a:rPr lang="en-US" sz="1600" dirty="0">
                          <a:latin typeface="Avenir Black" panose="02000503020000020003"/>
                        </a:rPr>
                        <a:t>Site</a:t>
                      </a:r>
                    </a:p>
                  </a:txBody>
                  <a:tcPr/>
                </a:tc>
                <a:tc>
                  <a:txBody>
                    <a:bodyPr/>
                    <a:lstStyle/>
                    <a:p>
                      <a:r>
                        <a:rPr lang="en-US" sz="1600" dirty="0">
                          <a:latin typeface="Avenir Black" panose="02000503020000020003"/>
                        </a:rPr>
                        <a:t>High</a:t>
                      </a:r>
                    </a:p>
                  </a:txBody>
                  <a:tcPr/>
                </a:tc>
                <a:tc rowSpan="3">
                  <a:txBody>
                    <a:bodyPr/>
                    <a:lstStyle/>
                    <a:p>
                      <a:r>
                        <a:rPr lang="en-US" sz="1600" dirty="0">
                          <a:latin typeface="Avenir Black" panose="02000503020000020003"/>
                        </a:rPr>
                        <a:t>Several ARIA insufficiency rankings due to lack of data on cancer (e.g., staging)</a:t>
                      </a:r>
                    </a:p>
                  </a:txBody>
                  <a:tcPr/>
                </a:tc>
                <a:extLst>
                  <a:ext uri="{0D108BD9-81ED-4DB2-BD59-A6C34878D82A}">
                    <a16:rowId xmlns:a16="http://schemas.microsoft.com/office/drawing/2014/main" val="589784169"/>
                  </a:ext>
                </a:extLst>
              </a:tr>
              <a:tr h="329770">
                <a:tc vMerge="1">
                  <a:txBody>
                    <a:bodyPr/>
                    <a:lstStyle/>
                    <a:p>
                      <a:endParaRPr lang="en-US"/>
                    </a:p>
                  </a:txBody>
                  <a:tcPr/>
                </a:tc>
                <a:tc>
                  <a:txBody>
                    <a:bodyPr/>
                    <a:lstStyle/>
                    <a:p>
                      <a:r>
                        <a:rPr lang="en-US" sz="1600" dirty="0">
                          <a:latin typeface="Avenir Black" panose="02000503020000020003"/>
                        </a:rPr>
                        <a:t>Histology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venir Black" panose="02000503020000020003"/>
                        </a:rPr>
                        <a:t>High</a:t>
                      </a:r>
                    </a:p>
                  </a:txBody>
                  <a:tcPr/>
                </a:tc>
                <a:tc vMerge="1">
                  <a:txBody>
                    <a:bodyPr/>
                    <a:lstStyle/>
                    <a:p>
                      <a:endParaRPr lang="en-US"/>
                    </a:p>
                  </a:txBody>
                  <a:tcPr/>
                </a:tc>
                <a:extLst>
                  <a:ext uri="{0D108BD9-81ED-4DB2-BD59-A6C34878D82A}">
                    <a16:rowId xmlns:a16="http://schemas.microsoft.com/office/drawing/2014/main" val="4282874948"/>
                  </a:ext>
                </a:extLst>
              </a:tr>
              <a:tr h="329770">
                <a:tc vMerge="1">
                  <a:txBody>
                    <a:bodyPr/>
                    <a:lstStyle/>
                    <a:p>
                      <a:endParaRPr lang="en-US"/>
                    </a:p>
                  </a:txBody>
                  <a:tcPr/>
                </a:tc>
                <a:tc>
                  <a:txBody>
                    <a:bodyPr/>
                    <a:lstStyle/>
                    <a:p>
                      <a:r>
                        <a:rPr lang="en-US" sz="1600" dirty="0">
                          <a:latin typeface="Avenir Black" panose="02000503020000020003"/>
                        </a:rPr>
                        <a:t>Procedure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venir Black" panose="02000503020000020003"/>
                        </a:rPr>
                        <a:t>High</a:t>
                      </a:r>
                    </a:p>
                  </a:txBody>
                  <a:tcPr/>
                </a:tc>
                <a:tc vMerge="1">
                  <a:txBody>
                    <a:bodyPr/>
                    <a:lstStyle/>
                    <a:p>
                      <a:endParaRPr lang="en-US"/>
                    </a:p>
                  </a:txBody>
                  <a:tcPr/>
                </a:tc>
                <a:extLst>
                  <a:ext uri="{0D108BD9-81ED-4DB2-BD59-A6C34878D82A}">
                    <a16:rowId xmlns:a16="http://schemas.microsoft.com/office/drawing/2014/main" val="2660248468"/>
                  </a:ext>
                </a:extLst>
              </a:tr>
              <a:tr h="329770">
                <a:tc rowSpan="4">
                  <a:txBody>
                    <a:bodyPr/>
                    <a:lstStyle/>
                    <a:p>
                      <a:r>
                        <a:rPr lang="en-US" sz="1600" dirty="0">
                          <a:latin typeface="Avenir Black" panose="02000503020000020003"/>
                        </a:rPr>
                        <a:t>Condition</a:t>
                      </a:r>
                    </a:p>
                  </a:txBody>
                  <a:tcPr/>
                </a:tc>
                <a:tc>
                  <a:txBody>
                    <a:bodyPr/>
                    <a:lstStyle/>
                    <a:p>
                      <a:r>
                        <a:rPr lang="en-US" sz="1600" dirty="0">
                          <a:latin typeface="Avenir Black" panose="02000503020000020003"/>
                        </a:rPr>
                        <a:t>Diagnoses</a:t>
                      </a:r>
                    </a:p>
                  </a:txBody>
                  <a:tcPr/>
                </a:tc>
                <a:tc>
                  <a:txBody>
                    <a:bodyPr/>
                    <a:lstStyle/>
                    <a:p>
                      <a:r>
                        <a:rPr lang="en-US" sz="1600" dirty="0">
                          <a:latin typeface="Avenir Black" panose="02000503020000020003"/>
                        </a:rPr>
                        <a:t>Medium</a:t>
                      </a:r>
                    </a:p>
                  </a:txBody>
                  <a:tcPr/>
                </a:tc>
                <a:tc>
                  <a:txBody>
                    <a:bodyPr/>
                    <a:lstStyle/>
                    <a:p>
                      <a:r>
                        <a:rPr lang="en-US" sz="1600" dirty="0">
                          <a:latin typeface="Avenir Black" panose="02000503020000020003"/>
                        </a:rPr>
                        <a:t>Often captured in claims</a:t>
                      </a:r>
                    </a:p>
                  </a:txBody>
                  <a:tcPr/>
                </a:tc>
                <a:extLst>
                  <a:ext uri="{0D108BD9-81ED-4DB2-BD59-A6C34878D82A}">
                    <a16:rowId xmlns:a16="http://schemas.microsoft.com/office/drawing/2014/main" val="650693617"/>
                  </a:ext>
                </a:extLst>
              </a:tr>
              <a:tr h="329770">
                <a:tc vMerge="1">
                  <a:txBody>
                    <a:bodyPr/>
                    <a:lstStyle/>
                    <a:p>
                      <a:endParaRPr lang="en-US"/>
                    </a:p>
                  </a:txBody>
                  <a:tcPr/>
                </a:tc>
                <a:tc>
                  <a:txBody>
                    <a:bodyPr/>
                    <a:lstStyle/>
                    <a:p>
                      <a:r>
                        <a:rPr lang="en-US" sz="1600" dirty="0">
                          <a:latin typeface="Avenir Black" panose="02000503020000020003"/>
                        </a:rPr>
                        <a:t>Signs / Symptoms</a:t>
                      </a:r>
                    </a:p>
                  </a:txBody>
                  <a:tcPr/>
                </a:tc>
                <a:tc>
                  <a:txBody>
                    <a:bodyPr/>
                    <a:lstStyle/>
                    <a:p>
                      <a:r>
                        <a:rPr lang="en-US" sz="1600" dirty="0">
                          <a:latin typeface="Avenir Black" panose="02000503020000020003"/>
                        </a:rPr>
                        <a:t>High</a:t>
                      </a:r>
                    </a:p>
                  </a:txBody>
                  <a:tcPr/>
                </a:tc>
                <a:tc>
                  <a:txBody>
                    <a:bodyPr/>
                    <a:lstStyle/>
                    <a:p>
                      <a:r>
                        <a:rPr lang="en-US" sz="1600" dirty="0">
                          <a:latin typeface="Avenir Black" panose="02000503020000020003"/>
                        </a:rPr>
                        <a:t>Less available in claims, useful in different aspects of studies</a:t>
                      </a:r>
                    </a:p>
                  </a:txBody>
                  <a:tcPr/>
                </a:tc>
                <a:extLst>
                  <a:ext uri="{0D108BD9-81ED-4DB2-BD59-A6C34878D82A}">
                    <a16:rowId xmlns:a16="http://schemas.microsoft.com/office/drawing/2014/main" val="2084649336"/>
                  </a:ext>
                </a:extLst>
              </a:tr>
              <a:tr h="329770">
                <a:tc vMerge="1">
                  <a:txBody>
                    <a:bodyPr/>
                    <a:lstStyle/>
                    <a:p>
                      <a:endParaRPr lang="en-US"/>
                    </a:p>
                  </a:txBody>
                  <a:tcPr/>
                </a:tc>
                <a:tc>
                  <a:txBody>
                    <a:bodyPr/>
                    <a:lstStyle/>
                    <a:p>
                      <a:r>
                        <a:rPr lang="en-US" sz="1600" dirty="0">
                          <a:latin typeface="Avenir Black" panose="02000503020000020003"/>
                        </a:rPr>
                        <a:t>Family History (Type)</a:t>
                      </a:r>
                    </a:p>
                  </a:txBody>
                  <a:tcPr/>
                </a:tc>
                <a:tc>
                  <a:txBody>
                    <a:bodyPr/>
                    <a:lstStyle/>
                    <a:p>
                      <a:r>
                        <a:rPr lang="en-US" sz="1600" dirty="0">
                          <a:latin typeface="Avenir Black" panose="02000503020000020003"/>
                        </a:rPr>
                        <a:t>Medium</a:t>
                      </a:r>
                    </a:p>
                  </a:txBody>
                  <a:tcPr/>
                </a:tc>
                <a:tc>
                  <a:txBody>
                    <a:bodyPr/>
                    <a:lstStyle/>
                    <a:p>
                      <a:r>
                        <a:rPr lang="en-US" sz="1600" dirty="0">
                          <a:latin typeface="Avenir Black" panose="02000503020000020003"/>
                        </a:rPr>
                        <a:t>Useful in some studies, but not all</a:t>
                      </a:r>
                    </a:p>
                  </a:txBody>
                  <a:tcPr/>
                </a:tc>
                <a:extLst>
                  <a:ext uri="{0D108BD9-81ED-4DB2-BD59-A6C34878D82A}">
                    <a16:rowId xmlns:a16="http://schemas.microsoft.com/office/drawing/2014/main" val="2839204626"/>
                  </a:ext>
                </a:extLst>
              </a:tr>
              <a:tr h="329770">
                <a:tc vMerge="1">
                  <a:txBody>
                    <a:bodyPr/>
                    <a:lstStyle/>
                    <a:p>
                      <a:endParaRPr lang="en-US"/>
                    </a:p>
                  </a:txBody>
                  <a:tcPr/>
                </a:tc>
                <a:tc>
                  <a:txBody>
                    <a:bodyPr/>
                    <a:lstStyle/>
                    <a:p>
                      <a:r>
                        <a:rPr lang="en-US" sz="1600" dirty="0">
                          <a:latin typeface="Avenir Black" panose="02000503020000020003"/>
                        </a:rPr>
                        <a:t>Medical History (Type)</a:t>
                      </a:r>
                    </a:p>
                  </a:txBody>
                  <a:tcPr/>
                </a:tc>
                <a:tc>
                  <a:txBody>
                    <a:bodyPr/>
                    <a:lstStyle/>
                    <a:p>
                      <a:r>
                        <a:rPr lang="en-US" sz="1600" dirty="0">
                          <a:latin typeface="Avenir Black" panose="02000503020000020003"/>
                        </a:rPr>
                        <a:t>High</a:t>
                      </a:r>
                    </a:p>
                  </a:txBody>
                  <a:tcPr/>
                </a:tc>
                <a:tc>
                  <a:txBody>
                    <a:bodyPr/>
                    <a:lstStyle/>
                    <a:p>
                      <a:r>
                        <a:rPr lang="en-US" sz="1600" dirty="0">
                          <a:latin typeface="Avenir Black" panose="02000503020000020003"/>
                        </a:rPr>
                        <a:t>Often gaps in EHR data, medical history important to capture</a:t>
                      </a:r>
                    </a:p>
                  </a:txBody>
                  <a:tcPr/>
                </a:tc>
                <a:extLst>
                  <a:ext uri="{0D108BD9-81ED-4DB2-BD59-A6C34878D82A}">
                    <a16:rowId xmlns:a16="http://schemas.microsoft.com/office/drawing/2014/main" val="2252419785"/>
                  </a:ext>
                </a:extLst>
              </a:tr>
              <a:tr h="329770">
                <a:tc>
                  <a:txBody>
                    <a:bodyPr/>
                    <a:lstStyle/>
                    <a:p>
                      <a:r>
                        <a:rPr lang="en-US" sz="1600" dirty="0">
                          <a:latin typeface="Avenir Black" panose="02000503020000020003"/>
                        </a:rPr>
                        <a:t>Medication</a:t>
                      </a:r>
                    </a:p>
                  </a:txBody>
                  <a:tcPr>
                    <a:solidFill>
                      <a:srgbClr val="CFD6EB"/>
                    </a:solidFill>
                  </a:tcPr>
                </a:tc>
                <a:tc>
                  <a:txBody>
                    <a:bodyPr/>
                    <a:lstStyle/>
                    <a:p>
                      <a:r>
                        <a:rPr lang="en-US" sz="1600" dirty="0">
                          <a:latin typeface="Avenir Black" panose="02000503020000020003"/>
                        </a:rPr>
                        <a:t>Class</a:t>
                      </a:r>
                    </a:p>
                  </a:txBody>
                  <a:tcPr/>
                </a:tc>
                <a:tc>
                  <a:txBody>
                    <a:bodyPr/>
                    <a:lstStyle/>
                    <a:p>
                      <a:r>
                        <a:rPr lang="en-US" sz="1600" dirty="0">
                          <a:latin typeface="Avenir Black" panose="02000503020000020003"/>
                        </a:rPr>
                        <a:t>Low</a:t>
                      </a:r>
                    </a:p>
                  </a:txBody>
                  <a:tcPr/>
                </a:tc>
                <a:tc>
                  <a:txBody>
                    <a:bodyPr/>
                    <a:lstStyle/>
                    <a:p>
                      <a:r>
                        <a:rPr lang="en-US" sz="1600" dirty="0">
                          <a:latin typeface="Avenir Black" panose="02000503020000020003"/>
                        </a:rPr>
                        <a:t>Can be inferred from drug name</a:t>
                      </a:r>
                    </a:p>
                  </a:txBody>
                  <a:tcPr/>
                </a:tc>
                <a:extLst>
                  <a:ext uri="{0D108BD9-81ED-4DB2-BD59-A6C34878D82A}">
                    <a16:rowId xmlns:a16="http://schemas.microsoft.com/office/drawing/2014/main" val="2570513764"/>
                  </a:ext>
                </a:extLst>
              </a:tr>
            </a:tbl>
          </a:graphicData>
        </a:graphic>
      </p:graphicFrame>
      <p:graphicFrame>
        <p:nvGraphicFramePr>
          <p:cNvPr id="5" name="Table 4">
            <a:extLst>
              <a:ext uri="{FF2B5EF4-FFF2-40B4-BE49-F238E27FC236}">
                <a16:creationId xmlns:a16="http://schemas.microsoft.com/office/drawing/2014/main" id="{09B62CB6-9480-C441-BD43-300E8B47FF5B}"/>
              </a:ext>
            </a:extLst>
          </p:cNvPr>
          <p:cNvGraphicFramePr>
            <a:graphicFrameLocks/>
          </p:cNvGraphicFramePr>
          <p:nvPr>
            <p:extLst>
              <p:ext uri="{D42A27DB-BD31-4B8C-83A1-F6EECF244321}">
                <p14:modId xmlns:p14="http://schemas.microsoft.com/office/powerpoint/2010/main" val="1191487414"/>
              </p:ext>
            </p:extLst>
          </p:nvPr>
        </p:nvGraphicFramePr>
        <p:xfrm>
          <a:off x="1094013" y="4237764"/>
          <a:ext cx="10909464" cy="2433320"/>
        </p:xfrm>
        <a:graphic>
          <a:graphicData uri="http://schemas.openxmlformats.org/drawingml/2006/table">
            <a:tbl>
              <a:tblPr firstRow="1" bandRow="1">
                <a:tableStyleId>{5C22544A-7EE6-4342-B048-85BDC9FD1C3A}</a:tableStyleId>
              </a:tblPr>
              <a:tblGrid>
                <a:gridCol w="3338650">
                  <a:extLst>
                    <a:ext uri="{9D8B030D-6E8A-4147-A177-3AD203B41FA5}">
                      <a16:colId xmlns:a16="http://schemas.microsoft.com/office/drawing/2014/main" val="1384386096"/>
                    </a:ext>
                  </a:extLst>
                </a:gridCol>
                <a:gridCol w="1219891">
                  <a:extLst>
                    <a:ext uri="{9D8B030D-6E8A-4147-A177-3AD203B41FA5}">
                      <a16:colId xmlns:a16="http://schemas.microsoft.com/office/drawing/2014/main" val="235262535"/>
                    </a:ext>
                  </a:extLst>
                </a:gridCol>
                <a:gridCol w="6350923">
                  <a:extLst>
                    <a:ext uri="{9D8B030D-6E8A-4147-A177-3AD203B41FA5}">
                      <a16:colId xmlns:a16="http://schemas.microsoft.com/office/drawing/2014/main" val="498299224"/>
                    </a:ext>
                  </a:extLst>
                </a:gridCol>
              </a:tblGrid>
              <a:tr h="370840">
                <a:tc>
                  <a:txBody>
                    <a:bodyPr/>
                    <a:lstStyle/>
                    <a:p>
                      <a:r>
                        <a:rPr lang="en-US" sz="1600" dirty="0">
                          <a:latin typeface="Avenir Black" panose="02000503020000020003"/>
                        </a:rPr>
                        <a:t>Concept(s)</a:t>
                      </a:r>
                    </a:p>
                  </a:txBody>
                  <a:tcPr/>
                </a:tc>
                <a:tc>
                  <a:txBody>
                    <a:bodyPr/>
                    <a:lstStyle/>
                    <a:p>
                      <a:r>
                        <a:rPr lang="en-US" sz="1600" dirty="0">
                          <a:latin typeface="Avenir Black" panose="02000503020000020003"/>
                        </a:rPr>
                        <a:t>Priority</a:t>
                      </a:r>
                    </a:p>
                  </a:txBody>
                  <a:tcPr/>
                </a:tc>
                <a:tc>
                  <a:txBody>
                    <a:bodyPr/>
                    <a:lstStyle/>
                    <a:p>
                      <a:r>
                        <a:rPr lang="en-US" sz="1600" dirty="0">
                          <a:latin typeface="Avenir Black" panose="02000503020000020003"/>
                        </a:rPr>
                        <a:t>Notes</a:t>
                      </a:r>
                    </a:p>
                  </a:txBody>
                  <a:tcPr/>
                </a:tc>
                <a:extLst>
                  <a:ext uri="{0D108BD9-81ED-4DB2-BD59-A6C34878D82A}">
                    <a16:rowId xmlns:a16="http://schemas.microsoft.com/office/drawing/2014/main" val="3547373149"/>
                  </a:ext>
                </a:extLst>
              </a:tr>
              <a:tr h="370840">
                <a:tc>
                  <a:txBody>
                    <a:bodyPr/>
                    <a:lstStyle/>
                    <a:p>
                      <a:r>
                        <a:rPr lang="en-US" sz="1600" dirty="0">
                          <a:latin typeface="Avenir Black" panose="02000503020000020003"/>
                        </a:rPr>
                        <a:t>Timing &amp; duration of medication</a:t>
                      </a:r>
                    </a:p>
                  </a:txBody>
                  <a:tcPr/>
                </a:tc>
                <a:tc>
                  <a:txBody>
                    <a:bodyPr/>
                    <a:lstStyle/>
                    <a:p>
                      <a:r>
                        <a:rPr lang="en-US" sz="1600" dirty="0">
                          <a:latin typeface="Avenir Black" panose="02000503020000020003"/>
                        </a:rPr>
                        <a:t>High</a:t>
                      </a:r>
                    </a:p>
                  </a:txBody>
                  <a:tcPr/>
                </a:tc>
                <a:tc>
                  <a:txBody>
                    <a:bodyPr/>
                    <a:lstStyle/>
                    <a:p>
                      <a:r>
                        <a:rPr lang="en-US" sz="1600" dirty="0">
                          <a:latin typeface="Avenir Black" panose="02000503020000020003"/>
                        </a:rPr>
                        <a:t>Particularly important for inpatient medications</a:t>
                      </a:r>
                    </a:p>
                  </a:txBody>
                  <a:tcPr/>
                </a:tc>
                <a:extLst>
                  <a:ext uri="{0D108BD9-81ED-4DB2-BD59-A6C34878D82A}">
                    <a16:rowId xmlns:a16="http://schemas.microsoft.com/office/drawing/2014/main" val="650693617"/>
                  </a:ext>
                </a:extLst>
              </a:tr>
              <a:tr h="370840">
                <a:tc>
                  <a:txBody>
                    <a:bodyPr/>
                    <a:lstStyle/>
                    <a:p>
                      <a:r>
                        <a:rPr lang="en-US" sz="1600" dirty="0">
                          <a:latin typeface="Avenir Black" panose="02000503020000020003"/>
                        </a:rPr>
                        <a:t>Physical findings (e.g., vital signs)</a:t>
                      </a:r>
                    </a:p>
                  </a:txBody>
                  <a:tcPr/>
                </a:tc>
                <a:tc>
                  <a:txBody>
                    <a:bodyPr/>
                    <a:lstStyle/>
                    <a:p>
                      <a:r>
                        <a:rPr lang="en-US" sz="1600" dirty="0">
                          <a:latin typeface="Avenir Black" panose="02000503020000020003"/>
                        </a:rPr>
                        <a:t>High</a:t>
                      </a:r>
                    </a:p>
                  </a:txBody>
                  <a:tcPr/>
                </a:tc>
                <a:tc>
                  <a:txBody>
                    <a:bodyPr/>
                    <a:lstStyle/>
                    <a:p>
                      <a:r>
                        <a:rPr lang="en-US" sz="1600" dirty="0">
                          <a:latin typeface="Avenir Black" panose="02000503020000020003"/>
                        </a:rPr>
                        <a:t>Key covariate for FDA studies, under-captured in claims</a:t>
                      </a:r>
                    </a:p>
                  </a:txBody>
                  <a:tcPr/>
                </a:tc>
                <a:extLst>
                  <a:ext uri="{0D108BD9-81ED-4DB2-BD59-A6C34878D82A}">
                    <a16:rowId xmlns:a16="http://schemas.microsoft.com/office/drawing/2014/main" val="2084649336"/>
                  </a:ext>
                </a:extLst>
              </a:tr>
              <a:tr h="370840">
                <a:tc>
                  <a:txBody>
                    <a:bodyPr/>
                    <a:lstStyle/>
                    <a:p>
                      <a:r>
                        <a:rPr lang="en-US" sz="1600" dirty="0">
                          <a:latin typeface="Avenir Black" panose="02000503020000020003"/>
                        </a:rPr>
                        <a:t>Indication for a drug</a:t>
                      </a:r>
                    </a:p>
                  </a:txBody>
                  <a:tcPr/>
                </a:tc>
                <a:tc>
                  <a:txBody>
                    <a:bodyPr/>
                    <a:lstStyle/>
                    <a:p>
                      <a:r>
                        <a:rPr lang="en-US" sz="1600" dirty="0">
                          <a:latin typeface="Avenir Black" panose="02000503020000020003"/>
                        </a:rPr>
                        <a:t>High</a:t>
                      </a:r>
                    </a:p>
                  </a:txBody>
                  <a:tcPr/>
                </a:tc>
                <a:tc>
                  <a:txBody>
                    <a:bodyPr/>
                    <a:lstStyle/>
                    <a:p>
                      <a:r>
                        <a:rPr lang="en-US" sz="1600" dirty="0">
                          <a:latin typeface="Avenir Black" panose="02000503020000020003"/>
                        </a:rPr>
                        <a:t>Rationale for why a drug is given</a:t>
                      </a:r>
                    </a:p>
                  </a:txBody>
                  <a:tcPr/>
                </a:tc>
                <a:extLst>
                  <a:ext uri="{0D108BD9-81ED-4DB2-BD59-A6C34878D82A}">
                    <a16:rowId xmlns:a16="http://schemas.microsoft.com/office/drawing/2014/main" val="2839204626"/>
                  </a:ext>
                </a:extLst>
              </a:tr>
              <a:tr h="370840">
                <a:tc>
                  <a:txBody>
                    <a:bodyPr/>
                    <a:lstStyle/>
                    <a:p>
                      <a:r>
                        <a:rPr lang="en-US" sz="1600" dirty="0">
                          <a:latin typeface="Avenir Black" panose="02000503020000020003"/>
                        </a:rPr>
                        <a:t>Oxygen support</a:t>
                      </a:r>
                    </a:p>
                  </a:txBody>
                  <a:tcPr/>
                </a:tc>
                <a:tc>
                  <a:txBody>
                    <a:bodyPr/>
                    <a:lstStyle/>
                    <a:p>
                      <a:r>
                        <a:rPr lang="en-US" sz="1600" dirty="0">
                          <a:latin typeface="Avenir Black" panose="02000503020000020003"/>
                        </a:rPr>
                        <a:t>High</a:t>
                      </a:r>
                    </a:p>
                  </a:txBody>
                  <a:tcPr/>
                </a:tc>
                <a:tc>
                  <a:txBody>
                    <a:bodyPr/>
                    <a:lstStyle/>
                    <a:p>
                      <a:r>
                        <a:rPr lang="en-US" sz="1600" dirty="0">
                          <a:latin typeface="Avenir Black" panose="02000503020000020003"/>
                        </a:rPr>
                        <a:t>Relevant for many COVID-19 studies</a:t>
                      </a:r>
                    </a:p>
                  </a:txBody>
                  <a:tcPr/>
                </a:tc>
                <a:extLst>
                  <a:ext uri="{0D108BD9-81ED-4DB2-BD59-A6C34878D82A}">
                    <a16:rowId xmlns:a16="http://schemas.microsoft.com/office/drawing/2014/main" val="2252419785"/>
                  </a:ext>
                </a:extLst>
              </a:tr>
              <a:tr h="370840">
                <a:tc>
                  <a:txBody>
                    <a:bodyPr/>
                    <a:lstStyle/>
                    <a:p>
                      <a:r>
                        <a:rPr lang="en-US" sz="1600" dirty="0">
                          <a:latin typeface="Avenir Black" panose="02000503020000020003"/>
                        </a:rPr>
                        <a:t>Death (date) &amp; cause</a:t>
                      </a:r>
                    </a:p>
                  </a:txBody>
                  <a:tcPr/>
                </a:tc>
                <a:tc>
                  <a:txBody>
                    <a:bodyPr/>
                    <a:lstStyle/>
                    <a:p>
                      <a:r>
                        <a:rPr lang="en-US" sz="1600" dirty="0">
                          <a:latin typeface="Avenir Black" panose="02000503020000020003"/>
                        </a:rPr>
                        <a:t>Low*</a:t>
                      </a:r>
                    </a:p>
                  </a:txBody>
                  <a:tcPr/>
                </a:tc>
                <a:tc>
                  <a:txBody>
                    <a:bodyPr/>
                    <a:lstStyle/>
                    <a:p>
                      <a:r>
                        <a:rPr lang="en-US" sz="1600" dirty="0">
                          <a:latin typeface="Avenir Black" panose="02000503020000020003"/>
                        </a:rPr>
                        <a:t>Capture of death data varies by Sentinel Data Partner</a:t>
                      </a:r>
                    </a:p>
                  </a:txBody>
                  <a:tcPr/>
                </a:tc>
                <a:extLst>
                  <a:ext uri="{0D108BD9-81ED-4DB2-BD59-A6C34878D82A}">
                    <a16:rowId xmlns:a16="http://schemas.microsoft.com/office/drawing/2014/main" val="2570513764"/>
                  </a:ext>
                </a:extLst>
              </a:tr>
            </a:tbl>
          </a:graphicData>
        </a:graphic>
      </p:graphicFrame>
      <p:sp>
        <p:nvSpPr>
          <p:cNvPr id="6" name="TextBox 5">
            <a:extLst>
              <a:ext uri="{FF2B5EF4-FFF2-40B4-BE49-F238E27FC236}">
                <a16:creationId xmlns:a16="http://schemas.microsoft.com/office/drawing/2014/main" id="{8E945122-5596-804A-BDFC-1646A8FDEA7C}"/>
              </a:ext>
            </a:extLst>
          </p:cNvPr>
          <p:cNvSpPr txBox="1"/>
          <p:nvPr/>
        </p:nvSpPr>
        <p:spPr>
          <a:xfrm>
            <a:off x="0" y="2097906"/>
            <a:ext cx="1094013" cy="1015663"/>
          </a:xfrm>
          <a:prstGeom prst="rect">
            <a:avLst/>
          </a:prstGeom>
          <a:noFill/>
        </p:spPr>
        <p:txBody>
          <a:bodyPr vert="horz" wrap="square" rtlCol="0" anchor="t" anchorCtr="0">
            <a:spAutoFit/>
          </a:bodyPr>
          <a:lstStyle/>
          <a:p>
            <a:r>
              <a:rPr lang="en-US" sz="1500" b="1" dirty="0">
                <a:latin typeface="Georgia" panose="02040502050405020303" pitchFamily="18" charset="0"/>
              </a:rPr>
              <a:t>Concepts </a:t>
            </a:r>
          </a:p>
          <a:p>
            <a:r>
              <a:rPr lang="en-US" sz="1500" b="1" dirty="0">
                <a:latin typeface="Georgia" panose="02040502050405020303" pitchFamily="18" charset="0"/>
              </a:rPr>
              <a:t>from</a:t>
            </a:r>
            <a:br>
              <a:rPr lang="en-US" sz="1500" b="1" dirty="0">
                <a:latin typeface="Georgia" panose="02040502050405020303" pitchFamily="18" charset="0"/>
              </a:rPr>
            </a:br>
            <a:r>
              <a:rPr lang="en-US" sz="1500" b="1" dirty="0">
                <a:latin typeface="Georgia" panose="02040502050405020303" pitchFamily="18" charset="0"/>
              </a:rPr>
              <a:t>existing </a:t>
            </a:r>
          </a:p>
          <a:p>
            <a:r>
              <a:rPr lang="en-US" sz="1500" b="1" dirty="0">
                <a:latin typeface="Georgia" panose="02040502050405020303" pitchFamily="18" charset="0"/>
              </a:rPr>
              <a:t>tools</a:t>
            </a:r>
          </a:p>
        </p:txBody>
      </p:sp>
      <p:sp>
        <p:nvSpPr>
          <p:cNvPr id="7" name="TextBox 6">
            <a:extLst>
              <a:ext uri="{FF2B5EF4-FFF2-40B4-BE49-F238E27FC236}">
                <a16:creationId xmlns:a16="http://schemas.microsoft.com/office/drawing/2014/main" id="{3E0091E0-30F0-B547-9B51-6CD72C99B1DA}"/>
              </a:ext>
            </a:extLst>
          </p:cNvPr>
          <p:cNvSpPr txBox="1"/>
          <p:nvPr/>
        </p:nvSpPr>
        <p:spPr>
          <a:xfrm>
            <a:off x="0" y="5115728"/>
            <a:ext cx="1094013" cy="553998"/>
          </a:xfrm>
          <a:prstGeom prst="rect">
            <a:avLst/>
          </a:prstGeom>
          <a:noFill/>
        </p:spPr>
        <p:txBody>
          <a:bodyPr vert="horz" wrap="square" rtlCol="0" anchor="t" anchorCtr="0">
            <a:spAutoFit/>
          </a:bodyPr>
          <a:lstStyle/>
          <a:p>
            <a:r>
              <a:rPr lang="en-US" sz="1500" b="1" dirty="0">
                <a:latin typeface="Georgia" panose="02040502050405020303" pitchFamily="18" charset="0"/>
              </a:rPr>
              <a:t>Missing</a:t>
            </a:r>
            <a:br>
              <a:rPr lang="en-US" sz="1500" b="1" dirty="0">
                <a:latin typeface="Georgia" panose="02040502050405020303" pitchFamily="18" charset="0"/>
              </a:rPr>
            </a:br>
            <a:r>
              <a:rPr lang="en-US" sz="1500" b="1" dirty="0">
                <a:latin typeface="Georgia" panose="02040502050405020303" pitchFamily="18" charset="0"/>
              </a:rPr>
              <a:t>concepts</a:t>
            </a:r>
          </a:p>
        </p:txBody>
      </p:sp>
    </p:spTree>
    <p:extLst>
      <p:ext uri="{BB962C8B-B14F-4D97-AF65-F5344CB8AC3E}">
        <p14:creationId xmlns:p14="http://schemas.microsoft.com/office/powerpoint/2010/main" val="11219287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1">
            <a:extLst>
              <a:ext uri="{FF2B5EF4-FFF2-40B4-BE49-F238E27FC236}">
                <a16:creationId xmlns:a16="http://schemas.microsoft.com/office/drawing/2014/main" id="{679BD8F3-C9E9-2F42-909B-B7850461109C}"/>
              </a:ext>
            </a:extLst>
          </p:cNvPr>
          <p:cNvSpPr>
            <a:spLocks noGrp="1"/>
          </p:cNvSpPr>
          <p:nvPr>
            <p:ph type="title"/>
          </p:nvPr>
        </p:nvSpPr>
        <p:spPr>
          <a:xfrm>
            <a:off x="768211" y="2766258"/>
            <a:ext cx="3581591" cy="662742"/>
          </a:xfrm>
        </p:spPr>
        <p:txBody>
          <a:bodyPr anchor="b">
            <a:normAutofit fontScale="90000"/>
          </a:bodyPr>
          <a:lstStyle/>
          <a:p>
            <a:pPr algn="r"/>
            <a:r>
              <a:rPr lang="en-US" sz="4000" dirty="0">
                <a:solidFill>
                  <a:srgbClr val="FFFFFF"/>
                </a:solidFill>
              </a:rPr>
              <a:t>Closing remarks</a:t>
            </a:r>
          </a:p>
        </p:txBody>
      </p:sp>
      <p:sp>
        <p:nvSpPr>
          <p:cNvPr id="16" name="Content Placeholder 12">
            <a:extLst>
              <a:ext uri="{FF2B5EF4-FFF2-40B4-BE49-F238E27FC236}">
                <a16:creationId xmlns:a16="http://schemas.microsoft.com/office/drawing/2014/main" id="{58C2D744-BE0E-7E47-9F7D-E2C19D74D3E7}"/>
              </a:ext>
            </a:extLst>
          </p:cNvPr>
          <p:cNvSpPr txBox="1">
            <a:spLocks/>
          </p:cNvSpPr>
          <p:nvPr/>
        </p:nvSpPr>
        <p:spPr>
          <a:xfrm>
            <a:off x="5329244" y="529894"/>
            <a:ext cx="6780379" cy="5798211"/>
          </a:xfrm>
          <a:prstGeom prst="rect">
            <a:avLst/>
          </a:prstGeom>
        </p:spPr>
        <p:txBody>
          <a:bodyPr anchor="ctr">
            <a:norm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tabLst/>
              <a:defRPr sz="1600" b="0" i="0" kern="400" baseline="0">
                <a:solidFill>
                  <a:schemeClr val="tx1"/>
                </a:solidFill>
                <a:latin typeface="Georgia" panose="02040502050405020303" pitchFamily="18" charset="0"/>
                <a:ea typeface="+mn-ea"/>
                <a:cs typeface="Arial" panose="020B0604020202020204" pitchFamily="34" charset="0"/>
              </a:defRPr>
            </a:lvl1pPr>
            <a:lvl2pPr marL="466725" indent="-192088"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400" b="0" i="0" kern="400" baseline="0">
                <a:solidFill>
                  <a:schemeClr val="tx1"/>
                </a:solidFill>
                <a:latin typeface="Georgia" panose="02040502050405020303" pitchFamily="18" charset="0"/>
                <a:ea typeface="+mn-ea"/>
                <a:cs typeface="Arial" panose="020B0604020202020204" pitchFamily="34" charset="0"/>
              </a:defRPr>
            </a:lvl2pPr>
            <a:lvl3pPr marL="750888" indent="-201613" algn="l" defTabSz="914400" rtl="0" eaLnBrk="1" latinLnBrk="0" hangingPunct="1">
              <a:lnSpc>
                <a:spcPct val="100000"/>
              </a:lnSpc>
              <a:spcBef>
                <a:spcPts val="0"/>
              </a:spcBef>
              <a:spcAft>
                <a:spcPts val="600"/>
              </a:spcAft>
              <a:buClr>
                <a:schemeClr val="tx1"/>
              </a:buClr>
              <a:buFont typeface="System Font Regular"/>
              <a:buChar char="-"/>
              <a:tabLst/>
              <a:defRPr sz="1200" b="0" i="0" kern="400" baseline="0">
                <a:solidFill>
                  <a:schemeClr val="tx1"/>
                </a:solidFill>
                <a:latin typeface="Georgia" panose="02040502050405020303" pitchFamily="18" charset="0"/>
                <a:ea typeface="+mn-ea"/>
                <a:cs typeface="Arial" panose="020B0604020202020204" pitchFamily="34" charset="0"/>
              </a:defRPr>
            </a:lvl3pPr>
            <a:lvl4pPr marL="1035050" indent="-211138" algn="l" defTabSz="914400" rtl="0" eaLnBrk="1" latinLnBrk="0" hangingPunct="1">
              <a:lnSpc>
                <a:spcPct val="100000"/>
              </a:lnSpc>
              <a:spcBef>
                <a:spcPts val="0"/>
              </a:spcBef>
              <a:spcAft>
                <a:spcPts val="600"/>
              </a:spcAft>
              <a:buClr>
                <a:schemeClr val="accent1"/>
              </a:buClr>
              <a:buFont typeface="Arial" panose="020B0604020202020204" pitchFamily="34" charset="0"/>
              <a:buChar char="•"/>
              <a:tabLst/>
              <a:defRPr sz="1000" b="0" i="0" kern="400" baseline="0">
                <a:solidFill>
                  <a:schemeClr val="tx1"/>
                </a:solidFill>
                <a:latin typeface="Georgia" panose="02040502050405020303" pitchFamily="18" charset="0"/>
                <a:ea typeface="+mn-ea"/>
                <a:cs typeface="Arial" panose="020B0604020202020204" pitchFamily="34" charset="0"/>
              </a:defRPr>
            </a:lvl4pPr>
            <a:lvl5pPr marL="1270000" indent="-171450" algn="l" defTabSz="914400" rtl="0" eaLnBrk="1" latinLnBrk="0" hangingPunct="1">
              <a:lnSpc>
                <a:spcPct val="100000"/>
              </a:lnSpc>
              <a:spcBef>
                <a:spcPts val="0"/>
              </a:spcBef>
              <a:spcAft>
                <a:spcPts val="600"/>
              </a:spcAft>
              <a:buClr>
                <a:schemeClr val="bg2"/>
              </a:buClr>
              <a:buFont typeface="Arial" panose="020B0604020202020204" pitchFamily="34" charset="0"/>
              <a:buChar char="•"/>
              <a:tabLst/>
              <a:defRPr sz="1000" b="0" i="0" kern="400" baseline="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t>Through initiatives such as those discussed today, Sentinel Innovation Center is making strides in helping to achieve the FDA’s vision of a Medical Data Enterprise with a query-ready system containing &gt;10 million EHR lives</a:t>
            </a:r>
          </a:p>
          <a:p>
            <a:pPr marL="285750" indent="-285750">
              <a:buFont typeface="Arial" panose="020B0604020202020204" pitchFamily="34" charset="0"/>
              <a:buChar char="•"/>
            </a:pPr>
            <a:r>
              <a:rPr lang="en-US" sz="1800" dirty="0"/>
              <a:t>Key research needs have been identified and ongoing research projects are addressing some salient challenges presented by EHRs in 4 key domains </a:t>
            </a:r>
          </a:p>
          <a:p>
            <a:pPr lvl="1"/>
            <a:r>
              <a:rPr lang="en-US" dirty="0"/>
              <a:t>Data infrastructure</a:t>
            </a:r>
          </a:p>
          <a:p>
            <a:pPr lvl="1"/>
            <a:r>
              <a:rPr lang="en-US" dirty="0"/>
              <a:t>Feature engineering</a:t>
            </a:r>
          </a:p>
          <a:p>
            <a:pPr lvl="1"/>
            <a:r>
              <a:rPr lang="en-US" dirty="0"/>
              <a:t>Causal inference</a:t>
            </a:r>
          </a:p>
          <a:p>
            <a:pPr lvl="1"/>
            <a:r>
              <a:rPr lang="en-US" dirty="0"/>
              <a:t>Detection analytics</a:t>
            </a:r>
          </a:p>
          <a:p>
            <a:pPr marL="285750" indent="-285750">
              <a:buFont typeface="Arial" panose="020B0604020202020204" pitchFamily="34" charset="0"/>
              <a:buChar char="•"/>
            </a:pPr>
            <a:r>
              <a:rPr lang="en-US" sz="1800" dirty="0"/>
              <a:t>Highly interdisciplinary research work being conducted at the Innovation Center involving experts in the fields of epidemiology, informatics, medicine, and statistics, will generate unique insights regarding meaningful use of EHRs for clinical research and provide practical solutions</a:t>
            </a:r>
          </a:p>
        </p:txBody>
      </p:sp>
    </p:spTree>
    <p:extLst>
      <p:ext uri="{BB962C8B-B14F-4D97-AF65-F5344CB8AC3E}">
        <p14:creationId xmlns:p14="http://schemas.microsoft.com/office/powerpoint/2010/main" val="465820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8E7D5-786B-4EEE-A848-E7D5F6F60301}"/>
              </a:ext>
            </a:extLst>
          </p:cNvPr>
          <p:cNvPicPr>
            <a:picLocks noChangeAspect="1"/>
          </p:cNvPicPr>
          <p:nvPr/>
        </p:nvPicPr>
        <p:blipFill>
          <a:blip r:embed="rId2"/>
          <a:stretch>
            <a:fillRect/>
          </a:stretch>
        </p:blipFill>
        <p:spPr>
          <a:xfrm>
            <a:off x="1709333" y="643466"/>
            <a:ext cx="8773333" cy="5571067"/>
          </a:xfrm>
          <a:prstGeom prst="rect">
            <a:avLst/>
          </a:prstGeom>
        </p:spPr>
      </p:pic>
    </p:spTree>
    <p:extLst>
      <p:ext uri="{BB962C8B-B14F-4D97-AF65-F5344CB8AC3E}">
        <p14:creationId xmlns:p14="http://schemas.microsoft.com/office/powerpoint/2010/main" val="25115810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554C-9105-7A43-985A-5DD601C2BC8D}"/>
              </a:ext>
            </a:extLst>
          </p:cNvPr>
          <p:cNvSpPr>
            <a:spLocks noGrp="1"/>
          </p:cNvSpPr>
          <p:nvPr>
            <p:ph type="title"/>
          </p:nvPr>
        </p:nvSpPr>
        <p:spPr>
          <a:xfrm>
            <a:off x="530089" y="25361"/>
            <a:ext cx="11471411" cy="699144"/>
          </a:xfrm>
        </p:spPr>
        <p:txBody>
          <a:bodyPr/>
          <a:lstStyle/>
          <a:p>
            <a:r>
              <a:rPr lang="en-US" sz="4000" b="0" dirty="0">
                <a:solidFill>
                  <a:srgbClr val="282828"/>
                </a:solidFill>
              </a:rPr>
              <a:t>Innovation Center collaborating organizations</a:t>
            </a:r>
            <a:endParaRPr lang="en-US" sz="4000" b="0" dirty="0"/>
          </a:p>
        </p:txBody>
      </p:sp>
      <p:pic>
        <p:nvPicPr>
          <p:cNvPr id="4" name="Picture 3">
            <a:extLst>
              <a:ext uri="{FF2B5EF4-FFF2-40B4-BE49-F238E27FC236}">
                <a16:creationId xmlns:a16="http://schemas.microsoft.com/office/drawing/2014/main" id="{12DADD6D-2126-EF43-A533-7F7BA1B11ED6}"/>
              </a:ext>
            </a:extLst>
          </p:cNvPr>
          <p:cNvPicPr>
            <a:picLocks noChangeAspect="1"/>
          </p:cNvPicPr>
          <p:nvPr/>
        </p:nvPicPr>
        <p:blipFill>
          <a:blip r:embed="rId2"/>
          <a:stretch>
            <a:fillRect/>
          </a:stretch>
        </p:blipFill>
        <p:spPr>
          <a:xfrm>
            <a:off x="7627375" y="1374693"/>
            <a:ext cx="2583942" cy="665143"/>
          </a:xfrm>
          <a:prstGeom prst="rect">
            <a:avLst/>
          </a:prstGeom>
        </p:spPr>
      </p:pic>
      <p:pic>
        <p:nvPicPr>
          <p:cNvPr id="5" name="Picture 4">
            <a:extLst>
              <a:ext uri="{FF2B5EF4-FFF2-40B4-BE49-F238E27FC236}">
                <a16:creationId xmlns:a16="http://schemas.microsoft.com/office/drawing/2014/main" id="{374FBE34-19C5-5944-8738-DBD8F8F5B77B}"/>
              </a:ext>
            </a:extLst>
          </p:cNvPr>
          <p:cNvPicPr>
            <a:picLocks noChangeAspect="1"/>
          </p:cNvPicPr>
          <p:nvPr/>
        </p:nvPicPr>
        <p:blipFill>
          <a:blip r:embed="rId3"/>
          <a:stretch>
            <a:fillRect/>
          </a:stretch>
        </p:blipFill>
        <p:spPr>
          <a:xfrm>
            <a:off x="1305472" y="2125237"/>
            <a:ext cx="9328890" cy="4330484"/>
          </a:xfrm>
          <a:prstGeom prst="rect">
            <a:avLst/>
          </a:prstGeom>
        </p:spPr>
      </p:pic>
      <p:cxnSp>
        <p:nvCxnSpPr>
          <p:cNvPr id="6" name="Straight Connector 5">
            <a:extLst>
              <a:ext uri="{FF2B5EF4-FFF2-40B4-BE49-F238E27FC236}">
                <a16:creationId xmlns:a16="http://schemas.microsoft.com/office/drawing/2014/main" id="{FBADB480-82C2-A84E-97BE-CEABF7E02541}"/>
              </a:ext>
            </a:extLst>
          </p:cNvPr>
          <p:cNvCxnSpPr>
            <a:cxnSpLocks/>
          </p:cNvCxnSpPr>
          <p:nvPr/>
        </p:nvCxnSpPr>
        <p:spPr>
          <a:xfrm>
            <a:off x="677335" y="2125237"/>
            <a:ext cx="10600268"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CD00F9D-375D-FF49-AD57-AF946C4D4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373" y="1313808"/>
            <a:ext cx="2263200" cy="687006"/>
          </a:xfrm>
          <a:prstGeom prst="rect">
            <a:avLst/>
          </a:prstGeom>
        </p:spPr>
      </p:pic>
      <p:sp>
        <p:nvSpPr>
          <p:cNvPr id="8" name="TextBox 7">
            <a:extLst>
              <a:ext uri="{FF2B5EF4-FFF2-40B4-BE49-F238E27FC236}">
                <a16:creationId xmlns:a16="http://schemas.microsoft.com/office/drawing/2014/main" id="{F9A7FF30-2336-1542-B4E3-459C7853233F}"/>
              </a:ext>
            </a:extLst>
          </p:cNvPr>
          <p:cNvSpPr txBox="1"/>
          <p:nvPr/>
        </p:nvSpPr>
        <p:spPr>
          <a:xfrm>
            <a:off x="677335" y="879114"/>
            <a:ext cx="1256273" cy="328935"/>
          </a:xfrm>
          <a:prstGeom prst="rect">
            <a:avLst/>
          </a:prstGeom>
          <a:noFill/>
        </p:spPr>
        <p:txBody>
          <a:bodyPr wrap="square" lIns="51434" tIns="25717" rIns="51434" bIns="25717">
            <a:spAutoFit/>
          </a:bodyPr>
          <a:lstStyle/>
          <a:p>
            <a:pPr defTabSz="514337">
              <a:defRPr/>
            </a:pPr>
            <a:r>
              <a:rPr lang="en-US" b="1" dirty="0">
                <a:solidFill>
                  <a:prstClr val="black"/>
                </a:solidFill>
                <a:latin typeface="Calibri" pitchFamily="34" charset="0"/>
                <a:ea typeface="+mn-ea"/>
                <a:cs typeface="Arial" charset="0"/>
              </a:rPr>
              <a:t>Lead sites:</a:t>
            </a:r>
            <a:endParaRPr lang="en-US" sz="1125" b="1" dirty="0">
              <a:solidFill>
                <a:prstClr val="black"/>
              </a:solidFill>
              <a:latin typeface="Calibri" pitchFamily="34" charset="0"/>
              <a:ea typeface="+mn-ea"/>
              <a:cs typeface="Arial" charset="0"/>
            </a:endParaRPr>
          </a:p>
        </p:txBody>
      </p:sp>
      <p:pic>
        <p:nvPicPr>
          <p:cNvPr id="9" name="Picture 14" descr="Image result for university of washington school of public health">
            <a:extLst>
              <a:ext uri="{FF2B5EF4-FFF2-40B4-BE49-F238E27FC236}">
                <a16:creationId xmlns:a16="http://schemas.microsoft.com/office/drawing/2014/main" id="{675AFDE9-46B7-F548-8114-DAED2B951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996" y="1314366"/>
            <a:ext cx="1633631" cy="63514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0" descr="KPWHRI">
            <a:extLst>
              <a:ext uri="{FF2B5EF4-FFF2-40B4-BE49-F238E27FC236}">
                <a16:creationId xmlns:a16="http://schemas.microsoft.com/office/drawing/2014/main" id="{D4FE199E-FCD3-F748-83BD-5DBD8969EC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4313" y="830264"/>
            <a:ext cx="1601683" cy="54367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Image result for vanderbilt university medical center">
            <a:extLst>
              <a:ext uri="{FF2B5EF4-FFF2-40B4-BE49-F238E27FC236}">
                <a16:creationId xmlns:a16="http://schemas.microsoft.com/office/drawing/2014/main" id="{C9A34337-D1B8-614C-AD3D-3D9DDA8405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917" y="904074"/>
            <a:ext cx="2340769" cy="3778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959756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0C60C-2947-4DE5-BF33-FA08C4A84DB2}"/>
              </a:ext>
            </a:extLst>
          </p:cNvPr>
          <p:cNvSpPr>
            <a:spLocks noGrp="1"/>
          </p:cNvSpPr>
          <p:nvPr>
            <p:ph type="body" sz="quarter" idx="10"/>
          </p:nvPr>
        </p:nvSpPr>
        <p:spPr>
          <a:xfrm>
            <a:off x="609600" y="4138863"/>
            <a:ext cx="6807200" cy="1076114"/>
          </a:xfrm>
        </p:spPr>
        <p:txBody>
          <a:bodyPr/>
          <a:lstStyle/>
          <a:p>
            <a:r>
              <a:rPr lang="en-US" dirty="0"/>
              <a:t>Thank you</a:t>
            </a:r>
          </a:p>
        </p:txBody>
      </p:sp>
    </p:spTree>
    <p:extLst>
      <p:ext uri="{BB962C8B-B14F-4D97-AF65-F5344CB8AC3E}">
        <p14:creationId xmlns:p14="http://schemas.microsoft.com/office/powerpoint/2010/main" val="419700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F21B-1AD9-5A41-94DC-04657E787E5F}"/>
              </a:ext>
            </a:extLst>
          </p:cNvPr>
          <p:cNvSpPr>
            <a:spLocks noGrp="1"/>
          </p:cNvSpPr>
          <p:nvPr>
            <p:ph type="title"/>
          </p:nvPr>
        </p:nvSpPr>
        <p:spPr>
          <a:xfrm>
            <a:off x="609600" y="190121"/>
            <a:ext cx="11163300" cy="838958"/>
          </a:xfrm>
        </p:spPr>
        <p:txBody>
          <a:bodyPr>
            <a:noAutofit/>
          </a:bodyPr>
          <a:lstStyle/>
          <a:p>
            <a:r>
              <a:rPr lang="en-US" sz="2800" b="1" dirty="0">
                <a:latin typeface="Georgia" panose="02040502050405020303" pitchFamily="18" charset="0"/>
                <a:cs typeface="Calibri" panose="020F0502020204030204" pitchFamily="34" charset="0"/>
              </a:rPr>
              <a:t>Objective 2 – What NLP tools are in use and how are they used?  What information is available within a note?</a:t>
            </a:r>
          </a:p>
        </p:txBody>
      </p:sp>
      <p:sp>
        <p:nvSpPr>
          <p:cNvPr id="3" name="Content Placeholder 2">
            <a:extLst>
              <a:ext uri="{FF2B5EF4-FFF2-40B4-BE49-F238E27FC236}">
                <a16:creationId xmlns:a16="http://schemas.microsoft.com/office/drawing/2014/main" id="{59B202AB-E09A-4B46-A206-B5A0488CBFBC}"/>
              </a:ext>
            </a:extLst>
          </p:cNvPr>
          <p:cNvSpPr>
            <a:spLocks noGrp="1"/>
          </p:cNvSpPr>
          <p:nvPr>
            <p:ph idx="1"/>
          </p:nvPr>
        </p:nvSpPr>
        <p:spPr/>
        <p:txBody>
          <a:bodyPr>
            <a:normAutofit/>
          </a:bodyPr>
          <a:lstStyle/>
          <a:p>
            <a:r>
              <a:rPr lang="en-US" sz="2000" b="1" dirty="0"/>
              <a:t>Process:</a:t>
            </a:r>
          </a:p>
          <a:p>
            <a:r>
              <a:rPr lang="en-US" sz="2000" dirty="0"/>
              <a:t>Distributed survey to partners within the Sentinel ecosystem to assess their NLP capabilities (e.g., tool(s) used, notes processed, concepts extracted, etc.) – understand how well the current state of NLP use aligns with the priority concepts identified by FDA</a:t>
            </a:r>
          </a:p>
          <a:p>
            <a:endParaRPr lang="en-US" sz="2000" dirty="0"/>
          </a:p>
          <a:p>
            <a:r>
              <a:rPr lang="en-US" sz="2000" dirty="0"/>
              <a:t>Perform chart annotations at 2 sites (Vanderbilt, Brigham &amp; Women’s Hospital) to assess availability of priority elements within 2 different use cases </a:t>
            </a:r>
            <a:r>
              <a:rPr lang="en-US" sz="2000" i="1" dirty="0"/>
              <a:t>(in progress)</a:t>
            </a:r>
          </a:p>
          <a:p>
            <a:endParaRPr lang="en-US" sz="2000" dirty="0"/>
          </a:p>
          <a:p>
            <a:r>
              <a:rPr lang="en-US" sz="2000" b="1" dirty="0"/>
              <a:t>End Product: </a:t>
            </a:r>
          </a:p>
          <a:p>
            <a:r>
              <a:rPr lang="en-US" sz="2000" dirty="0"/>
              <a:t>Survey responses from Partners on their ability to extract priority data elements from unstructured text, and statistics on the overall availability of priority data elements within the unstructured data as determined by chart annotation.</a:t>
            </a:r>
          </a:p>
        </p:txBody>
      </p:sp>
    </p:spTree>
    <p:extLst>
      <p:ext uri="{BB962C8B-B14F-4D97-AF65-F5344CB8AC3E}">
        <p14:creationId xmlns:p14="http://schemas.microsoft.com/office/powerpoint/2010/main" val="25313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E23E-0C25-DD45-B090-05169C9F090A}"/>
              </a:ext>
            </a:extLst>
          </p:cNvPr>
          <p:cNvSpPr>
            <a:spLocks noGrp="1"/>
          </p:cNvSpPr>
          <p:nvPr>
            <p:ph type="title"/>
          </p:nvPr>
        </p:nvSpPr>
        <p:spPr>
          <a:xfrm>
            <a:off x="609600" y="404037"/>
            <a:ext cx="5486400" cy="638433"/>
          </a:xfrm>
        </p:spPr>
        <p:txBody>
          <a:bodyPr>
            <a:noAutofit/>
          </a:bodyPr>
          <a:lstStyle/>
          <a:p>
            <a:r>
              <a:rPr lang="en-US" sz="2800" b="1" dirty="0">
                <a:latin typeface="Georgia" panose="02040502050405020303" pitchFamily="18" charset="0"/>
                <a:cs typeface="Calibri" panose="020F0502020204030204" pitchFamily="34" charset="0"/>
              </a:rPr>
              <a:t>NLP capabilities survey (initial results)</a:t>
            </a:r>
          </a:p>
        </p:txBody>
      </p:sp>
      <p:sp>
        <p:nvSpPr>
          <p:cNvPr id="3" name="Content Placeholder 2">
            <a:extLst>
              <a:ext uri="{FF2B5EF4-FFF2-40B4-BE49-F238E27FC236}">
                <a16:creationId xmlns:a16="http://schemas.microsoft.com/office/drawing/2014/main" id="{4F2427FC-BEC5-6745-8CF3-D50A9381EE9C}"/>
              </a:ext>
            </a:extLst>
          </p:cNvPr>
          <p:cNvSpPr>
            <a:spLocks noGrp="1"/>
          </p:cNvSpPr>
          <p:nvPr>
            <p:ph idx="1"/>
          </p:nvPr>
        </p:nvSpPr>
        <p:spPr>
          <a:xfrm>
            <a:off x="609600" y="1524000"/>
            <a:ext cx="5280837" cy="4724400"/>
          </a:xfrm>
        </p:spPr>
        <p:txBody>
          <a:bodyPr>
            <a:normAutofit lnSpcReduction="10000"/>
          </a:bodyPr>
          <a:lstStyle/>
          <a:p>
            <a:r>
              <a:rPr lang="en-US" dirty="0"/>
              <a:t>Distributed to 14 Sentinel Data Partners &amp; 8 partners affiliated with the Innovation Center</a:t>
            </a:r>
            <a:br>
              <a:rPr lang="en-US" dirty="0"/>
            </a:br>
            <a:endParaRPr lang="en-US" dirty="0"/>
          </a:p>
          <a:p>
            <a:r>
              <a:rPr lang="en-US" dirty="0"/>
              <a:t>A total of 17 responses received (13 from Sentinel Data Partners)</a:t>
            </a:r>
          </a:p>
          <a:p>
            <a:pPr lvl="1"/>
            <a:r>
              <a:rPr lang="en-US" dirty="0"/>
              <a:t>12 use NLP in some capacity</a:t>
            </a:r>
          </a:p>
          <a:p>
            <a:pPr lvl="1"/>
            <a:r>
              <a:rPr lang="en-US" dirty="0"/>
              <a:t>50% for project-specific research; 50% for research &amp; “operational” purposes</a:t>
            </a:r>
            <a:br>
              <a:rPr lang="en-US" dirty="0"/>
            </a:br>
            <a:endParaRPr lang="en-US" dirty="0"/>
          </a:p>
          <a:p>
            <a:r>
              <a:rPr lang="en-US" dirty="0"/>
              <a:t>Wide variety of tools used / notes processed (type, number of years)</a:t>
            </a:r>
            <a:br>
              <a:rPr lang="en-US" dirty="0"/>
            </a:br>
            <a:endParaRPr lang="en-US" sz="2400" dirty="0"/>
          </a:p>
          <a:p>
            <a:r>
              <a:rPr lang="en-US" dirty="0"/>
              <a:t>Scope of concepts extracted also varies widely</a:t>
            </a:r>
          </a:p>
          <a:p>
            <a:pPr lvl="1"/>
            <a:r>
              <a:rPr lang="en-US" dirty="0"/>
              <a:t>9 of 12 report being able to extract Diagnoses (highest percentage)</a:t>
            </a:r>
          </a:p>
          <a:p>
            <a:pPr lvl="1"/>
            <a:r>
              <a:rPr lang="en-US" dirty="0"/>
              <a:t>Handful of other concepts extracted by &gt;50% of respondents (e.g., cancer site &amp; histology, smoking status, signs &amp; symptoms)</a:t>
            </a:r>
          </a:p>
          <a:p>
            <a:pPr lvl="1"/>
            <a:endParaRPr lang="en-US" dirty="0"/>
          </a:p>
          <a:p>
            <a:pPr lvl="1"/>
            <a:endParaRPr lang="en-US" dirty="0"/>
          </a:p>
          <a:p>
            <a:endParaRPr lang="en-US" dirty="0"/>
          </a:p>
        </p:txBody>
      </p:sp>
      <p:pic>
        <p:nvPicPr>
          <p:cNvPr id="4" name="Content Placeholder 3">
            <a:extLst>
              <a:ext uri="{FF2B5EF4-FFF2-40B4-BE49-F238E27FC236}">
                <a16:creationId xmlns:a16="http://schemas.microsoft.com/office/drawing/2014/main" id="{CC3AD5E2-B43D-FE44-B82E-C4122C1A25DF}"/>
              </a:ext>
            </a:extLst>
          </p:cNvPr>
          <p:cNvPicPr>
            <a:picLocks noChangeAspect="1"/>
          </p:cNvPicPr>
          <p:nvPr/>
        </p:nvPicPr>
        <p:blipFill>
          <a:blip r:embed="rId2"/>
          <a:stretch>
            <a:fillRect/>
          </a:stretch>
        </p:blipFill>
        <p:spPr>
          <a:xfrm>
            <a:off x="6209415" y="404037"/>
            <a:ext cx="5792580" cy="5844363"/>
          </a:xfrm>
          <a:prstGeom prst="rect">
            <a:avLst/>
          </a:prstGeom>
        </p:spPr>
      </p:pic>
    </p:spTree>
    <p:extLst>
      <p:ext uri="{BB962C8B-B14F-4D97-AF65-F5344CB8AC3E}">
        <p14:creationId xmlns:p14="http://schemas.microsoft.com/office/powerpoint/2010/main" val="2790282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BAF1-7540-0443-988B-23B219F0A7A0}"/>
              </a:ext>
            </a:extLst>
          </p:cNvPr>
          <p:cNvSpPr>
            <a:spLocks noGrp="1"/>
          </p:cNvSpPr>
          <p:nvPr>
            <p:ph type="title"/>
          </p:nvPr>
        </p:nvSpPr>
        <p:spPr>
          <a:xfrm>
            <a:off x="609600" y="113957"/>
            <a:ext cx="11163300" cy="638433"/>
          </a:xfrm>
        </p:spPr>
        <p:txBody>
          <a:bodyPr>
            <a:normAutofit/>
          </a:bodyPr>
          <a:lstStyle/>
          <a:p>
            <a:r>
              <a:rPr lang="en-US" sz="2800" dirty="0">
                <a:latin typeface="Georgia" panose="02040502050405020303" pitchFamily="18" charset="0"/>
                <a:cs typeface="Calibri" panose="020F0502020204030204" pitchFamily="34" charset="0"/>
              </a:rPr>
              <a:t>Chart annotation - Motivation</a:t>
            </a:r>
            <a:endParaRPr lang="en-US" sz="2800" b="1" dirty="0">
              <a:latin typeface="Georgia" panose="02040502050405020303" pitchFamily="18" charset="0"/>
              <a:cs typeface="Calibri" panose="020F0502020204030204" pitchFamily="34" charset="0"/>
            </a:endParaRPr>
          </a:p>
        </p:txBody>
      </p:sp>
      <p:sp>
        <p:nvSpPr>
          <p:cNvPr id="3" name="Content Placeholder 2">
            <a:extLst>
              <a:ext uri="{FF2B5EF4-FFF2-40B4-BE49-F238E27FC236}">
                <a16:creationId xmlns:a16="http://schemas.microsoft.com/office/drawing/2014/main" id="{84B3D4AD-9329-8B48-971E-CB9610F7EF64}"/>
              </a:ext>
            </a:extLst>
          </p:cNvPr>
          <p:cNvSpPr>
            <a:spLocks noGrp="1"/>
          </p:cNvSpPr>
          <p:nvPr>
            <p:ph idx="1"/>
          </p:nvPr>
        </p:nvSpPr>
        <p:spPr>
          <a:xfrm>
            <a:off x="609600" y="924801"/>
            <a:ext cx="11163300" cy="5850238"/>
          </a:xfrm>
        </p:spPr>
        <p:txBody>
          <a:bodyPr>
            <a:noAutofit/>
          </a:bodyPr>
          <a:lstStyle/>
          <a:p>
            <a:r>
              <a:rPr lang="en-US" sz="1950" u="sng" dirty="0"/>
              <a:t>Vision</a:t>
            </a:r>
          </a:p>
          <a:p>
            <a:r>
              <a:rPr lang="en-US" sz="1950" dirty="0"/>
              <a:t>A future state where Sentinel partners with access to EHR data have processed all / some of their clinical notes through an NLP pipeline (or pipelines).  </a:t>
            </a:r>
          </a:p>
          <a:p>
            <a:pPr marL="809625" lvl="1" indent="-342900">
              <a:buFont typeface="Wingdings" panose="05000000000000000000" pitchFamily="2" charset="2"/>
              <a:buChar char="Ø"/>
            </a:pPr>
            <a:r>
              <a:rPr lang="en-US" sz="1950" dirty="0"/>
              <a:t>Some projects may require the development of new pipelines/classifiers, </a:t>
            </a:r>
          </a:p>
          <a:p>
            <a:pPr marL="809625" lvl="1" indent="-342900">
              <a:buFont typeface="Wingdings" panose="05000000000000000000" pitchFamily="2" charset="2"/>
              <a:buChar char="Ø"/>
            </a:pPr>
            <a:r>
              <a:rPr lang="en-US" sz="1950" dirty="0"/>
              <a:t>Others will rely on the “stock” NLP outputs.   </a:t>
            </a:r>
          </a:p>
          <a:p>
            <a:r>
              <a:rPr lang="en-US" sz="1950" dirty="0"/>
              <a:t>We want to use those derived data elements in a Sentinel analysis.</a:t>
            </a:r>
          </a:p>
          <a:p>
            <a:endParaRPr lang="en-US" sz="1950" dirty="0"/>
          </a:p>
          <a:p>
            <a:r>
              <a:rPr lang="en-US" sz="1950" u="sng" dirty="0"/>
              <a:t>Issues to consider</a:t>
            </a:r>
            <a:r>
              <a:rPr lang="en-US" sz="1950" dirty="0"/>
              <a:t>:</a:t>
            </a:r>
          </a:p>
          <a:p>
            <a:pPr lvl="1"/>
            <a:r>
              <a:rPr lang="en-US" sz="1950" dirty="0"/>
              <a:t>What note type(s) need to have been processed?</a:t>
            </a:r>
          </a:p>
          <a:p>
            <a:pPr lvl="1"/>
            <a:r>
              <a:rPr lang="en-US" sz="1950" dirty="0"/>
              <a:t>What time frame had to have been covered?</a:t>
            </a:r>
          </a:p>
          <a:p>
            <a:endParaRPr lang="en-US" sz="1950" dirty="0"/>
          </a:p>
          <a:p>
            <a:r>
              <a:rPr lang="en-US" sz="1950" u="sng" dirty="0"/>
              <a:t>Example</a:t>
            </a:r>
            <a:r>
              <a:rPr lang="en-US" sz="1950" dirty="0"/>
              <a:t> </a:t>
            </a:r>
          </a:p>
          <a:p>
            <a:r>
              <a:rPr lang="en-US" sz="1950" dirty="0"/>
              <a:t>Looking for history of MI:</a:t>
            </a:r>
          </a:p>
          <a:p>
            <a:pPr marL="809625" lvl="1" indent="-342900"/>
            <a:r>
              <a:rPr lang="en-US" sz="1950" dirty="0"/>
              <a:t>patient had MI 10 years ago</a:t>
            </a:r>
          </a:p>
          <a:p>
            <a:pPr marL="274637" lvl="1" indent="0">
              <a:buNone/>
            </a:pPr>
            <a:r>
              <a:rPr lang="en-US" sz="1950" i="1" dirty="0"/>
              <a:t>Can we assume it is mentioned in the note at every visit, or just a subset (i.e., first visit with a new provider; every visit for the 2 years after the event, etc.)? </a:t>
            </a:r>
          </a:p>
        </p:txBody>
      </p:sp>
    </p:spTree>
    <p:extLst>
      <p:ext uri="{BB962C8B-B14F-4D97-AF65-F5344CB8AC3E}">
        <p14:creationId xmlns:p14="http://schemas.microsoft.com/office/powerpoint/2010/main" val="996485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BAF1-7540-0443-988B-23B219F0A7A0}"/>
              </a:ext>
            </a:extLst>
          </p:cNvPr>
          <p:cNvSpPr>
            <a:spLocks noGrp="1"/>
          </p:cNvSpPr>
          <p:nvPr>
            <p:ph type="title"/>
          </p:nvPr>
        </p:nvSpPr>
        <p:spPr>
          <a:xfrm>
            <a:off x="609600" y="387177"/>
            <a:ext cx="11163300" cy="638433"/>
          </a:xfrm>
        </p:spPr>
        <p:txBody>
          <a:bodyPr>
            <a:normAutofit/>
          </a:bodyPr>
          <a:lstStyle/>
          <a:p>
            <a:r>
              <a:rPr lang="en-US" sz="2800" b="1" dirty="0">
                <a:latin typeface="Georgia" panose="02040502050405020303" pitchFamily="18" charset="0"/>
                <a:cs typeface="Calibri" panose="020F0502020204030204" pitchFamily="34" charset="0"/>
              </a:rPr>
              <a:t>Chart annotation (in progress)</a:t>
            </a:r>
          </a:p>
        </p:txBody>
      </p:sp>
      <p:sp>
        <p:nvSpPr>
          <p:cNvPr id="3" name="Content Placeholder 2">
            <a:extLst>
              <a:ext uri="{FF2B5EF4-FFF2-40B4-BE49-F238E27FC236}">
                <a16:creationId xmlns:a16="http://schemas.microsoft.com/office/drawing/2014/main" id="{84B3D4AD-9329-8B48-971E-CB9610F7EF64}"/>
              </a:ext>
            </a:extLst>
          </p:cNvPr>
          <p:cNvSpPr>
            <a:spLocks noGrp="1"/>
          </p:cNvSpPr>
          <p:nvPr>
            <p:ph idx="1"/>
          </p:nvPr>
        </p:nvSpPr>
        <p:spPr/>
        <p:txBody>
          <a:bodyPr>
            <a:normAutofit/>
          </a:bodyPr>
          <a:lstStyle/>
          <a:p>
            <a:r>
              <a:rPr lang="en-US" sz="2000" dirty="0"/>
              <a:t>Focus on two use cases  </a:t>
            </a:r>
          </a:p>
          <a:p>
            <a:pPr lvl="1"/>
            <a:r>
              <a:rPr lang="en-US" sz="2000" dirty="0"/>
              <a:t>Hospitalized patients with COVID-19</a:t>
            </a:r>
          </a:p>
          <a:p>
            <a:pPr lvl="1"/>
            <a:r>
              <a:rPr lang="en-US" sz="2000" dirty="0"/>
              <a:t>Cancer</a:t>
            </a:r>
          </a:p>
          <a:p>
            <a:endParaRPr lang="en-US" sz="2000" dirty="0"/>
          </a:p>
          <a:p>
            <a:r>
              <a:rPr lang="en-US" sz="2000" dirty="0"/>
              <a:t>For both, we propose to look at a subset of notes, since we will not necessarily be able to assume that (future) partners will have run NLP on everything (e.g., all hospital discharge summaries are included, but not respiratory therapist notes)</a:t>
            </a:r>
          </a:p>
          <a:p>
            <a:endParaRPr lang="en-US" sz="2000" dirty="0"/>
          </a:p>
          <a:p>
            <a:r>
              <a:rPr lang="en-US" sz="2000" dirty="0"/>
              <a:t>Purpose is not to develop a classifier or a pipeline, but to describe the information contained in the notes of the patients in each cohort</a:t>
            </a:r>
            <a:br>
              <a:rPr lang="en-US" sz="2000" dirty="0"/>
            </a:br>
            <a:endParaRPr lang="en-US" sz="2000" dirty="0"/>
          </a:p>
        </p:txBody>
      </p:sp>
    </p:spTree>
    <p:extLst>
      <p:ext uri="{BB962C8B-B14F-4D97-AF65-F5344CB8AC3E}">
        <p14:creationId xmlns:p14="http://schemas.microsoft.com/office/powerpoint/2010/main" val="2581905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2705E0-1272-CB4F-8A04-EA345B33AF97}"/>
              </a:ext>
            </a:extLst>
          </p:cNvPr>
          <p:cNvSpPr>
            <a:spLocks noGrp="1"/>
          </p:cNvSpPr>
          <p:nvPr>
            <p:ph type="title"/>
          </p:nvPr>
        </p:nvSpPr>
        <p:spPr>
          <a:xfrm>
            <a:off x="609600" y="338136"/>
            <a:ext cx="11163300" cy="638433"/>
          </a:xfrm>
        </p:spPr>
        <p:txBody>
          <a:bodyPr/>
          <a:lstStyle/>
          <a:p>
            <a:r>
              <a:rPr lang="en-US" sz="2800" dirty="0">
                <a:latin typeface="Georgia" panose="02040502050405020303" pitchFamily="18" charset="0"/>
              </a:rPr>
              <a:t>Agenda </a:t>
            </a:r>
          </a:p>
        </p:txBody>
      </p:sp>
      <p:sp>
        <p:nvSpPr>
          <p:cNvPr id="7" name="Content Placeholder 6">
            <a:extLst>
              <a:ext uri="{FF2B5EF4-FFF2-40B4-BE49-F238E27FC236}">
                <a16:creationId xmlns:a16="http://schemas.microsoft.com/office/drawing/2014/main" id="{8C7E43C5-2465-3C4C-A5DE-0D95008EBBE1}"/>
              </a:ext>
            </a:extLst>
          </p:cNvPr>
          <p:cNvSpPr>
            <a:spLocks noGrp="1"/>
          </p:cNvSpPr>
          <p:nvPr>
            <p:ph idx="1"/>
          </p:nvPr>
        </p:nvSpPr>
        <p:spPr>
          <a:xfrm>
            <a:off x="609600" y="1295398"/>
            <a:ext cx="11163300" cy="3867618"/>
          </a:xfrm>
        </p:spPr>
        <p:txBody>
          <a:bodyPr/>
          <a:lstStyle/>
          <a:p>
            <a:pPr marL="342900" indent="-342900">
              <a:buFont typeface="+mj-lt"/>
              <a:buAutoNum type="arabicPeriod"/>
            </a:pPr>
            <a:r>
              <a:rPr lang="en-US" sz="2000" dirty="0"/>
              <a:t>Welcome and Sentinel overview</a:t>
            </a:r>
          </a:p>
          <a:p>
            <a:pPr marL="342900" indent="-342900">
              <a:buFont typeface="+mj-lt"/>
              <a:buAutoNum type="arabicPeriod"/>
            </a:pPr>
            <a:r>
              <a:rPr lang="en-US" sz="2000" dirty="0"/>
              <a:t>FDA opening remarks </a:t>
            </a:r>
          </a:p>
          <a:p>
            <a:pPr marL="342900" indent="-342900">
              <a:buFont typeface="+mj-lt"/>
              <a:buAutoNum type="arabicPeriod"/>
            </a:pPr>
            <a:r>
              <a:rPr lang="en-US" sz="2000" dirty="0"/>
              <a:t>DI2: Representation of unstructured data across Common Data Models  </a:t>
            </a:r>
          </a:p>
          <a:p>
            <a:pPr marL="342900" indent="-342900">
              <a:buFont typeface="+mj-lt"/>
              <a:buAutoNum type="arabicPeriod"/>
            </a:pPr>
            <a:r>
              <a:rPr lang="en-US" sz="2000" dirty="0"/>
              <a:t>DI3: Identification and mitigation of structured EHR source data mapping issues</a:t>
            </a:r>
          </a:p>
          <a:p>
            <a:pPr marL="342900" indent="-342900">
              <a:buFont typeface="+mj-lt"/>
              <a:buAutoNum type="arabicPeriod"/>
            </a:pPr>
            <a:r>
              <a:rPr lang="en-US" sz="2000" dirty="0"/>
              <a:t>FE1: Computable phenotyping framework </a:t>
            </a:r>
          </a:p>
          <a:p>
            <a:pPr marL="342900" indent="-342900">
              <a:buFont typeface="+mj-lt"/>
              <a:buAutoNum type="arabicPeriod"/>
            </a:pPr>
            <a:r>
              <a:rPr lang="en-US" sz="2000" dirty="0"/>
              <a:t>FE2: NLP tools for cohort identification, exposure assessment, covariate ascertainment</a:t>
            </a:r>
          </a:p>
          <a:p>
            <a:pPr marL="342900" indent="-342900">
              <a:buFont typeface="+mj-lt"/>
              <a:buAutoNum type="arabicPeriod"/>
            </a:pPr>
            <a:r>
              <a:rPr lang="en-US" sz="2000" dirty="0"/>
              <a:t>FE3: Improving probabilistic phenotyping of incident outcomes </a:t>
            </a:r>
          </a:p>
          <a:p>
            <a:pPr marL="342900" indent="-342900">
              <a:buFont typeface="+mj-lt"/>
              <a:buAutoNum type="arabicPeriod"/>
            </a:pPr>
            <a:r>
              <a:rPr lang="en-US" sz="2000" dirty="0"/>
              <a:t>CI1: Enhancing Causal Inference in the Sentinel System</a:t>
            </a:r>
          </a:p>
          <a:p>
            <a:pPr marL="342900" indent="-342900">
              <a:buFont typeface="+mj-lt"/>
              <a:buAutoNum type="arabicPeriod"/>
            </a:pPr>
            <a:r>
              <a:rPr lang="en-US" sz="2000" dirty="0"/>
              <a:t>CI2: A causal inference framework for Sentinel</a:t>
            </a:r>
          </a:p>
          <a:p>
            <a:pPr marL="342900" indent="-342900">
              <a:buFont typeface="+mj-lt"/>
              <a:buAutoNum type="arabicPeriod"/>
            </a:pPr>
            <a:r>
              <a:rPr lang="en-US" sz="2000" dirty="0"/>
              <a:t> Closing remarks</a:t>
            </a:r>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p:txBody>
      </p:sp>
    </p:spTree>
    <p:extLst>
      <p:ext uri="{BB962C8B-B14F-4D97-AF65-F5344CB8AC3E}">
        <p14:creationId xmlns:p14="http://schemas.microsoft.com/office/powerpoint/2010/main" val="657850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327A-2D62-C94B-9ABD-249A88D14EF8}"/>
              </a:ext>
            </a:extLst>
          </p:cNvPr>
          <p:cNvSpPr>
            <a:spLocks noGrp="1"/>
          </p:cNvSpPr>
          <p:nvPr>
            <p:ph type="title"/>
          </p:nvPr>
        </p:nvSpPr>
        <p:spPr>
          <a:xfrm>
            <a:off x="669560" y="162159"/>
            <a:ext cx="11163300" cy="638433"/>
          </a:xfrm>
        </p:spPr>
        <p:txBody>
          <a:bodyPr>
            <a:normAutofit/>
          </a:bodyPr>
          <a:lstStyle/>
          <a:p>
            <a:r>
              <a:rPr lang="en-US" sz="2800" b="1" dirty="0">
                <a:latin typeface="Georgia" panose="02040502050405020303" pitchFamily="18" charset="0"/>
                <a:cs typeface="Calibri" panose="020F0502020204030204" pitchFamily="34" charset="0"/>
              </a:rPr>
              <a:t>Hospitalized patients with COVID-19</a:t>
            </a:r>
          </a:p>
        </p:txBody>
      </p:sp>
      <p:sp>
        <p:nvSpPr>
          <p:cNvPr id="3" name="Content Placeholder 2">
            <a:extLst>
              <a:ext uri="{FF2B5EF4-FFF2-40B4-BE49-F238E27FC236}">
                <a16:creationId xmlns:a16="http://schemas.microsoft.com/office/drawing/2014/main" id="{A6DB8F0E-9F46-3A40-8E10-E5B436EE7FF4}"/>
              </a:ext>
            </a:extLst>
          </p:cNvPr>
          <p:cNvSpPr>
            <a:spLocks noGrp="1"/>
          </p:cNvSpPr>
          <p:nvPr>
            <p:ph idx="1"/>
          </p:nvPr>
        </p:nvSpPr>
        <p:spPr>
          <a:xfrm>
            <a:off x="669560" y="1073426"/>
            <a:ext cx="10515600" cy="5392688"/>
          </a:xfrm>
        </p:spPr>
        <p:txBody>
          <a:bodyPr>
            <a:noAutofit/>
          </a:bodyPr>
          <a:lstStyle/>
          <a:p>
            <a:pPr lvl="0"/>
            <a:r>
              <a:rPr lang="en-US" sz="1400" dirty="0"/>
              <a:t>Population: </a:t>
            </a:r>
          </a:p>
          <a:p>
            <a:pPr lvl="1"/>
            <a:r>
              <a:rPr lang="en-US" dirty="0"/>
              <a:t>Index event - inpatient encounter with an admitting diagnosis of COVID-19 between April 1, 2020 and December 31, 2021 </a:t>
            </a:r>
          </a:p>
          <a:p>
            <a:pPr lvl="1"/>
            <a:r>
              <a:rPr lang="en-US" dirty="0"/>
              <a:t>Limit to patients who are age &gt;= 18 at the time of admission.</a:t>
            </a:r>
            <a:br>
              <a:rPr lang="en-US" dirty="0"/>
            </a:br>
            <a:endParaRPr lang="en-US" dirty="0"/>
          </a:p>
          <a:p>
            <a:pPr lvl="0"/>
            <a:r>
              <a:rPr lang="en-US" sz="1400" dirty="0"/>
              <a:t>Sampling strategy: </a:t>
            </a:r>
          </a:p>
          <a:p>
            <a:pPr lvl="1"/>
            <a:r>
              <a:rPr lang="en-US" dirty="0"/>
              <a:t>Cohort 1 – patients without a billing code for supplemental oxygen. Select 35 patients at random. </a:t>
            </a:r>
          </a:p>
          <a:p>
            <a:pPr lvl="1"/>
            <a:r>
              <a:rPr lang="en-US" dirty="0"/>
              <a:t>Cohort 2 – patients with a billing code for supplemental oxygen.  Select 35 patients at random.</a:t>
            </a:r>
            <a:br>
              <a:rPr lang="en-US" dirty="0"/>
            </a:br>
            <a:endParaRPr lang="en-US" dirty="0"/>
          </a:p>
          <a:p>
            <a:pPr lvl="0"/>
            <a:r>
              <a:rPr lang="en-US" sz="1400" dirty="0"/>
              <a:t>Analysis:</a:t>
            </a:r>
          </a:p>
          <a:p>
            <a:pPr lvl="1"/>
            <a:r>
              <a:rPr lang="en-US" dirty="0"/>
              <a:t>Primary – Pull the discharge summary associated with the hospitalization and annotate priority concepts (e.g., oxygen use, conditions, medication exposure &amp; metadata, smoking status)</a:t>
            </a:r>
          </a:p>
          <a:p>
            <a:pPr lvl="1"/>
            <a:r>
              <a:rPr lang="en-US" dirty="0"/>
              <a:t>Secondary – For a subset of patients in each cohort (5-10, randomly selected), run a query to identify all notes that include keywords related to oxygen use.  Review note / paragraph / sentences around the keyword and determine whether it indicates oxygen use. </a:t>
            </a:r>
            <a:br>
              <a:rPr lang="en-US" dirty="0"/>
            </a:br>
            <a:endParaRPr lang="en-US" dirty="0"/>
          </a:p>
          <a:p>
            <a:pPr lvl="0"/>
            <a:r>
              <a:rPr lang="en-US" sz="1400" dirty="0"/>
              <a:t>Rationale for design choices:</a:t>
            </a:r>
          </a:p>
          <a:p>
            <a:pPr lvl="1"/>
            <a:r>
              <a:rPr lang="en-US" dirty="0"/>
              <a:t>The secondary analysis will allow us to characterize the degree of “missingness” related to oxygen use, as discharge summaries are not expected to contain the full detail related to oxygen use</a:t>
            </a:r>
          </a:p>
          <a:p>
            <a:pPr lvl="1"/>
            <a:r>
              <a:rPr lang="en-US" dirty="0"/>
              <a:t>Discharge summaries were chosen because if we are planning to use pre-computed NLP concepts in an analysis, discharge summaries are more likely to be processed across a network than specialty notes (e.g., respiratory therapy)</a:t>
            </a:r>
          </a:p>
          <a:p>
            <a:pPr lvl="1"/>
            <a:r>
              <a:rPr lang="en-US" dirty="0"/>
              <a:t>Stratifying by billing codes for supplemental oxygen should ensure there is a mix of patients who did and did not receive oxygen compared with a purely random sample of hospitalized patients</a:t>
            </a:r>
          </a:p>
        </p:txBody>
      </p:sp>
    </p:spTree>
    <p:extLst>
      <p:ext uri="{BB962C8B-B14F-4D97-AF65-F5344CB8AC3E}">
        <p14:creationId xmlns:p14="http://schemas.microsoft.com/office/powerpoint/2010/main" val="2547451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5242F-6B7E-C143-BDB4-3FB88C2FEE53}"/>
              </a:ext>
            </a:extLst>
          </p:cNvPr>
          <p:cNvSpPr>
            <a:spLocks noGrp="1"/>
          </p:cNvSpPr>
          <p:nvPr>
            <p:ph type="title"/>
          </p:nvPr>
        </p:nvSpPr>
        <p:spPr>
          <a:xfrm>
            <a:off x="393123" y="397887"/>
            <a:ext cx="11379777" cy="638433"/>
          </a:xfrm>
        </p:spPr>
        <p:txBody>
          <a:bodyPr>
            <a:normAutofit/>
          </a:bodyPr>
          <a:lstStyle/>
          <a:p>
            <a:r>
              <a:rPr lang="en-US" sz="2800" b="1" dirty="0">
                <a:latin typeface="Georgia" panose="02040502050405020303" pitchFamily="18" charset="0"/>
                <a:cs typeface="Calibri" panose="020F0502020204030204" pitchFamily="34" charset="0"/>
              </a:rPr>
              <a:t>Cancer</a:t>
            </a:r>
          </a:p>
        </p:txBody>
      </p:sp>
      <p:sp>
        <p:nvSpPr>
          <p:cNvPr id="3" name="Content Placeholder 2">
            <a:extLst>
              <a:ext uri="{FF2B5EF4-FFF2-40B4-BE49-F238E27FC236}">
                <a16:creationId xmlns:a16="http://schemas.microsoft.com/office/drawing/2014/main" id="{BA8697A6-1FB8-8A4E-A34E-668C6E8888CE}"/>
              </a:ext>
            </a:extLst>
          </p:cNvPr>
          <p:cNvSpPr>
            <a:spLocks noGrp="1"/>
          </p:cNvSpPr>
          <p:nvPr>
            <p:ph idx="1"/>
          </p:nvPr>
        </p:nvSpPr>
        <p:spPr>
          <a:xfrm>
            <a:off x="393123" y="1473200"/>
            <a:ext cx="5702877" cy="4775201"/>
          </a:xfrm>
        </p:spPr>
        <p:txBody>
          <a:bodyPr>
            <a:normAutofit fontScale="92500" lnSpcReduction="10000"/>
          </a:bodyPr>
          <a:lstStyle/>
          <a:p>
            <a:r>
              <a:rPr lang="en-US" u="sng" dirty="0"/>
              <a:t>Population</a:t>
            </a:r>
            <a:r>
              <a:rPr lang="en-US" dirty="0"/>
              <a:t>: </a:t>
            </a:r>
          </a:p>
          <a:p>
            <a:r>
              <a:rPr lang="en-US" dirty="0"/>
              <a:t>Index event</a:t>
            </a:r>
          </a:p>
          <a:p>
            <a:pPr marL="285750" indent="-285750">
              <a:buFont typeface="Arial" panose="020B0604020202020204" pitchFamily="34" charset="0"/>
              <a:buChar char="•"/>
            </a:pPr>
            <a:r>
              <a:rPr lang="en-US" dirty="0"/>
              <a:t>Patients with a prescription/order for darzalex (daratumumab) and with no prescription/order for darzalex in the prior 3 years.  </a:t>
            </a:r>
          </a:p>
          <a:p>
            <a:pPr marL="285750" indent="-285750">
              <a:buFont typeface="Arial" panose="020B0604020202020204" pitchFamily="34" charset="0"/>
              <a:buChar char="•"/>
            </a:pPr>
            <a:r>
              <a:rPr lang="en-US" dirty="0"/>
              <a:t>Index event should be between January 1, 2016 and November 30, 2021.  </a:t>
            </a:r>
            <a:br>
              <a:rPr lang="en-US" dirty="0"/>
            </a:br>
            <a:endParaRPr lang="en-US" dirty="0"/>
          </a:p>
          <a:p>
            <a:r>
              <a:rPr lang="en-US" u="sng" dirty="0"/>
              <a:t>Sampling strategy</a:t>
            </a:r>
            <a:r>
              <a:rPr lang="en-US" dirty="0"/>
              <a:t>: </a:t>
            </a:r>
          </a:p>
          <a:p>
            <a:pPr marL="285750" indent="-285750">
              <a:buFont typeface="Arial" panose="020B0604020202020204" pitchFamily="34" charset="0"/>
              <a:buChar char="•"/>
            </a:pPr>
            <a:r>
              <a:rPr lang="en-US" dirty="0"/>
              <a:t>Select 30 patients at random from the cohort </a:t>
            </a:r>
          </a:p>
          <a:p>
            <a:pPr marL="285750" indent="-285750">
              <a:buFont typeface="Arial" panose="020B0604020202020204" pitchFamily="34" charset="0"/>
              <a:buChar char="•"/>
            </a:pPr>
            <a:r>
              <a:rPr lang="en-US" dirty="0"/>
              <a:t>Annotate the physician note(s) associated with the visit where the patient was prescribed the medication (assume new prescription occurs in the outpatient setting)</a:t>
            </a:r>
          </a:p>
          <a:p>
            <a:endParaRPr lang="en-US" dirty="0"/>
          </a:p>
          <a:p>
            <a:r>
              <a:rPr lang="en-US" u="sng" dirty="0"/>
              <a:t>Analysis</a:t>
            </a:r>
            <a:r>
              <a:rPr lang="en-US" dirty="0"/>
              <a:t>: </a:t>
            </a:r>
          </a:p>
          <a:p>
            <a:pPr marL="285750" indent="-285750">
              <a:buFont typeface="Arial" panose="020B0604020202020204" pitchFamily="34" charset="0"/>
              <a:buChar char="•"/>
            </a:pPr>
            <a:r>
              <a:rPr lang="en-US" dirty="0"/>
              <a:t>Annotate selected concepts (e.g., conditions, medications, smoking status, those specific to label); </a:t>
            </a:r>
          </a:p>
          <a:p>
            <a:pPr marL="285750" indent="-285750">
              <a:buFont typeface="Arial" panose="020B0604020202020204" pitchFamily="34" charset="0"/>
              <a:buChar char="•"/>
            </a:pPr>
            <a:r>
              <a:rPr lang="en-US" dirty="0"/>
              <a:t>Determine if available concepts are sufficient to determine indication behind prescription</a:t>
            </a:r>
          </a:p>
          <a:p>
            <a:endParaRPr lang="en-US" dirty="0"/>
          </a:p>
        </p:txBody>
      </p:sp>
      <p:pic>
        <p:nvPicPr>
          <p:cNvPr id="5" name="Picture 4" descr="Timeline&#10;&#10;Description automatically generated">
            <a:extLst>
              <a:ext uri="{FF2B5EF4-FFF2-40B4-BE49-F238E27FC236}">
                <a16:creationId xmlns:a16="http://schemas.microsoft.com/office/drawing/2014/main" id="{DE750FB4-C989-624B-8D6B-7C6362C1A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886" y="1378414"/>
            <a:ext cx="6232114" cy="4443266"/>
          </a:xfrm>
          <a:prstGeom prst="rect">
            <a:avLst/>
          </a:prstGeom>
        </p:spPr>
      </p:pic>
    </p:spTree>
    <p:extLst>
      <p:ext uri="{BB962C8B-B14F-4D97-AF65-F5344CB8AC3E}">
        <p14:creationId xmlns:p14="http://schemas.microsoft.com/office/powerpoint/2010/main" val="2078901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F9A3-6D2D-D348-AFF2-7507EED91A39}"/>
              </a:ext>
            </a:extLst>
          </p:cNvPr>
          <p:cNvSpPr>
            <a:spLocks noGrp="1"/>
          </p:cNvSpPr>
          <p:nvPr>
            <p:ph type="title"/>
          </p:nvPr>
        </p:nvSpPr>
        <p:spPr>
          <a:xfrm>
            <a:off x="609600" y="448961"/>
            <a:ext cx="11163300" cy="638433"/>
          </a:xfrm>
        </p:spPr>
        <p:txBody>
          <a:bodyPr>
            <a:noAutofit/>
          </a:bodyPr>
          <a:lstStyle/>
          <a:p>
            <a:r>
              <a:rPr lang="en-US" sz="2800" b="1" dirty="0">
                <a:latin typeface="Georgia" panose="02040502050405020303" pitchFamily="18" charset="0"/>
                <a:cs typeface="Calibri" panose="020F0502020204030204" pitchFamily="34" charset="0"/>
              </a:rPr>
              <a:t>Objective 3 – How to best represent information derived from unstructured text? (in progress)</a:t>
            </a:r>
          </a:p>
        </p:txBody>
      </p:sp>
      <p:sp>
        <p:nvSpPr>
          <p:cNvPr id="3" name="Content Placeholder 2">
            <a:extLst>
              <a:ext uri="{FF2B5EF4-FFF2-40B4-BE49-F238E27FC236}">
                <a16:creationId xmlns:a16="http://schemas.microsoft.com/office/drawing/2014/main" id="{B85F5491-71B7-C041-95BE-E212C077B823}"/>
              </a:ext>
            </a:extLst>
          </p:cNvPr>
          <p:cNvSpPr>
            <a:spLocks noGrp="1"/>
          </p:cNvSpPr>
          <p:nvPr>
            <p:ph idx="1"/>
          </p:nvPr>
        </p:nvSpPr>
        <p:spPr/>
        <p:txBody>
          <a:bodyPr/>
          <a:lstStyle/>
          <a:p>
            <a:r>
              <a:rPr lang="en-US" sz="2000" b="1" dirty="0"/>
              <a:t>Process: </a:t>
            </a:r>
          </a:p>
          <a:p>
            <a:r>
              <a:rPr lang="en-US" sz="2000" dirty="0"/>
              <a:t>Assess current approaches for representing data derived from unstructured text (from other Common Data Models, NLP tools, etc.)</a:t>
            </a:r>
            <a:br>
              <a:rPr lang="en-US" sz="2000" dirty="0"/>
            </a:br>
            <a:endParaRPr lang="en-US" sz="2000" dirty="0"/>
          </a:p>
          <a:p>
            <a:r>
              <a:rPr lang="en-US" sz="2000" dirty="0"/>
              <a:t>Describe tradeoffs between approaches (e.g., ease of querying, burden on partners, strengthens and weaknesses of different terminologies)</a:t>
            </a:r>
            <a:br>
              <a:rPr lang="en-US" sz="2000" dirty="0"/>
            </a:br>
            <a:endParaRPr lang="en-US" sz="2000" dirty="0"/>
          </a:p>
          <a:p>
            <a:endParaRPr lang="en-US" sz="2000" dirty="0"/>
          </a:p>
          <a:p>
            <a:r>
              <a:rPr lang="en-US" sz="2000" b="1" dirty="0"/>
              <a:t>End Product:</a:t>
            </a:r>
          </a:p>
          <a:p>
            <a:r>
              <a:rPr lang="en-US" sz="2000" dirty="0"/>
              <a:t>Develop set of recommendations for the Sentinel Operations Center as they make decisions on extending the Sentinel Common Data Model</a:t>
            </a:r>
          </a:p>
          <a:p>
            <a:endParaRPr lang="en-US" sz="2000" dirty="0"/>
          </a:p>
        </p:txBody>
      </p:sp>
    </p:spTree>
    <p:extLst>
      <p:ext uri="{BB962C8B-B14F-4D97-AF65-F5344CB8AC3E}">
        <p14:creationId xmlns:p14="http://schemas.microsoft.com/office/powerpoint/2010/main" val="3007601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69C757A-1E9E-4878-8021-E1929A8BCC2C}"/>
              </a:ext>
            </a:extLst>
          </p:cNvPr>
          <p:cNvSpPr>
            <a:spLocks noGrp="1"/>
          </p:cNvSpPr>
          <p:nvPr>
            <p:ph type="body" sz="quarter" idx="10"/>
          </p:nvPr>
        </p:nvSpPr>
        <p:spPr>
          <a:xfrm>
            <a:off x="609600" y="6405800"/>
            <a:ext cx="4904509" cy="337905"/>
          </a:xfrm>
        </p:spPr>
        <p:txBody>
          <a:bodyPr/>
          <a:lstStyle/>
          <a:p>
            <a:endParaRPr lang="en-US" dirty="0"/>
          </a:p>
        </p:txBody>
      </p:sp>
      <p:pic>
        <p:nvPicPr>
          <p:cNvPr id="10" name="Picture 9" descr="A picture containing dark, kite, looking, fire&#10;&#10;Description automatically generated">
            <a:extLst>
              <a:ext uri="{FF2B5EF4-FFF2-40B4-BE49-F238E27FC236}">
                <a16:creationId xmlns:a16="http://schemas.microsoft.com/office/drawing/2014/main" id="{B8990B36-4FC5-D546-BEDC-BCDEF0023F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659" r="18345" b="1"/>
          <a:stretch/>
        </p:blipFill>
        <p:spPr>
          <a:xfrm>
            <a:off x="-92762" y="-92764"/>
            <a:ext cx="5830956" cy="6950764"/>
          </a:xfrm>
          <a:prstGeom prst="rect">
            <a:avLst/>
          </a:prstGeom>
          <a:noFill/>
        </p:spPr>
      </p:pic>
      <p:sp>
        <p:nvSpPr>
          <p:cNvPr id="5" name="Title 4">
            <a:extLst>
              <a:ext uri="{FF2B5EF4-FFF2-40B4-BE49-F238E27FC236}">
                <a16:creationId xmlns:a16="http://schemas.microsoft.com/office/drawing/2014/main" id="{C01189DD-EA3F-0949-8326-0525BAEF344E}"/>
              </a:ext>
            </a:extLst>
          </p:cNvPr>
          <p:cNvSpPr>
            <a:spLocks noGrp="1"/>
          </p:cNvSpPr>
          <p:nvPr>
            <p:ph type="title"/>
          </p:nvPr>
        </p:nvSpPr>
        <p:spPr>
          <a:xfrm>
            <a:off x="6096000" y="1974114"/>
            <a:ext cx="5615607" cy="2909772"/>
          </a:xfrm>
        </p:spPr>
        <p:txBody>
          <a:bodyPr anchor="t">
            <a:noAutofit/>
          </a:bodyPr>
          <a:lstStyle/>
          <a:p>
            <a:pPr>
              <a:lnSpc>
                <a:spcPct val="90000"/>
              </a:lnSpc>
            </a:pPr>
            <a:r>
              <a:rPr lang="en-US" sz="4400" dirty="0">
                <a:latin typeface="Avenir Black" panose="02000503020000020003"/>
              </a:rPr>
              <a:t>DI3: Identification and mitigation of structured EHR source data mapping issues</a:t>
            </a:r>
            <a:endParaRPr lang="en-US" sz="4400" dirty="0"/>
          </a:p>
        </p:txBody>
      </p:sp>
    </p:spTree>
    <p:extLst>
      <p:ext uri="{BB962C8B-B14F-4D97-AF65-F5344CB8AC3E}">
        <p14:creationId xmlns:p14="http://schemas.microsoft.com/office/powerpoint/2010/main" val="1536896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90163-3B0C-4FA2-A1BC-8BC058A03967}"/>
              </a:ext>
            </a:extLst>
          </p:cNvPr>
          <p:cNvSpPr>
            <a:spLocks noGrp="1"/>
          </p:cNvSpPr>
          <p:nvPr>
            <p:ph idx="1"/>
          </p:nvPr>
        </p:nvSpPr>
        <p:spPr/>
        <p:txBody>
          <a:bodyPr>
            <a:normAutofit/>
          </a:bodyPr>
          <a:lstStyle/>
          <a:p>
            <a:pPr>
              <a:spcAft>
                <a:spcPts val="0"/>
              </a:spcAft>
            </a:pPr>
            <a:r>
              <a:rPr lang="en-US" sz="1800" u="sng" dirty="0"/>
              <a:t>Goal: </a:t>
            </a:r>
          </a:p>
          <a:p>
            <a:pPr>
              <a:spcAft>
                <a:spcPts val="0"/>
              </a:spcAft>
            </a:pPr>
            <a:r>
              <a:rPr lang="en-US" sz="1800" dirty="0"/>
              <a:t>To assess the mapping of structured electronic health record (EHR) data to reference terminologies and to develop quality metrics to allow for comparisons across domains within a data source to further identify issues. </a:t>
            </a:r>
          </a:p>
          <a:p>
            <a:pPr>
              <a:spcAft>
                <a:spcPts val="0"/>
              </a:spcAft>
            </a:pPr>
            <a:endParaRPr lang="en-US" sz="1800" dirty="0"/>
          </a:p>
          <a:p>
            <a:pPr>
              <a:spcAft>
                <a:spcPts val="0"/>
              </a:spcAft>
            </a:pPr>
            <a:r>
              <a:rPr lang="en-US" sz="1800" u="sng" dirty="0"/>
              <a:t>Objectives:</a:t>
            </a:r>
          </a:p>
          <a:p>
            <a:pPr marL="342900" indent="-342900">
              <a:spcAft>
                <a:spcPts val="0"/>
              </a:spcAft>
              <a:buFont typeface="+mj-lt"/>
              <a:buAutoNum type="arabicParenR"/>
            </a:pPr>
            <a:r>
              <a:rPr lang="en-US" sz="1800" dirty="0"/>
              <a:t>Develop procedures to assess the mapping of structured EHR data to reference terminologies for laboratory results, medication orders and administrations (inpatient and outpatient) &amp; characterize the severity of issues that are uncovered</a:t>
            </a:r>
          </a:p>
          <a:p>
            <a:pPr marL="342900" indent="-342900">
              <a:spcAft>
                <a:spcPts val="0"/>
              </a:spcAft>
              <a:buFont typeface="+mj-lt"/>
              <a:buAutoNum type="arabicParenR"/>
            </a:pPr>
            <a:endParaRPr lang="en-US" sz="1800" dirty="0"/>
          </a:p>
          <a:p>
            <a:pPr marL="342900" indent="-342900">
              <a:spcAft>
                <a:spcPts val="0"/>
              </a:spcAft>
              <a:buFont typeface="+mj-lt"/>
              <a:buAutoNum type="arabicParenR"/>
            </a:pPr>
            <a:r>
              <a:rPr lang="en-US" sz="1800" dirty="0"/>
              <a:t>Develop standardized metrics related to medications &amp; laboratory results that allow for comparisons across domains within a data source using profiles of records across time, care setting, population, etc.  This work will supplement the Sentinel Operations Center’s Data Quality Measures (DQM) in EHRs project by defining </a:t>
            </a:r>
            <a:r>
              <a:rPr lang="en-US" sz="1800" i="1" dirty="0"/>
              <a:t>new </a:t>
            </a:r>
            <a:r>
              <a:rPr lang="en-US" sz="1800" dirty="0"/>
              <a:t>metrics for assessments that </a:t>
            </a:r>
            <a:r>
              <a:rPr lang="en-US" sz="1800" i="1" dirty="0"/>
              <a:t>are not </a:t>
            </a:r>
            <a:r>
              <a:rPr lang="en-US" sz="1800" dirty="0"/>
              <a:t>routinely conducted in EHR datasets.</a:t>
            </a:r>
            <a:br>
              <a:rPr lang="en-US" sz="1800" dirty="0"/>
            </a:br>
            <a:endParaRPr lang="en-US" sz="1800" dirty="0"/>
          </a:p>
          <a:p>
            <a:pPr marL="0" indent="0">
              <a:spcAft>
                <a:spcPts val="0"/>
              </a:spcAft>
              <a:buNone/>
            </a:pPr>
            <a:r>
              <a:rPr lang="en-US" sz="1800" dirty="0"/>
              <a:t>Project completion date: </a:t>
            </a:r>
            <a:r>
              <a:rPr lang="en-US" sz="1800" b="1" dirty="0"/>
              <a:t>September 30, 2022</a:t>
            </a:r>
          </a:p>
        </p:txBody>
      </p:sp>
      <p:sp>
        <p:nvSpPr>
          <p:cNvPr id="5" name="Title 1">
            <a:extLst>
              <a:ext uri="{FF2B5EF4-FFF2-40B4-BE49-F238E27FC236}">
                <a16:creationId xmlns:a16="http://schemas.microsoft.com/office/drawing/2014/main" id="{B62932C7-B725-3D40-9D66-3174A0D04F9C}"/>
              </a:ext>
            </a:extLst>
          </p:cNvPr>
          <p:cNvSpPr>
            <a:spLocks noGrp="1"/>
          </p:cNvSpPr>
          <p:nvPr>
            <p:ph type="title"/>
          </p:nvPr>
        </p:nvSpPr>
        <p:spPr>
          <a:xfrm>
            <a:off x="609600" y="290383"/>
            <a:ext cx="11163300" cy="638433"/>
          </a:xfrm>
        </p:spPr>
        <p:txBody>
          <a:bodyPr/>
          <a:lstStyle/>
          <a:p>
            <a:pPr algn="ctr"/>
            <a:r>
              <a:rPr lang="en-US" sz="2800" dirty="0">
                <a:latin typeface="Georgia" panose="02040502050405020303" pitchFamily="18" charset="0"/>
              </a:rPr>
              <a:t>Mapping of EHR Data and developing quality metrics</a:t>
            </a:r>
          </a:p>
        </p:txBody>
      </p:sp>
    </p:spTree>
    <p:extLst>
      <p:ext uri="{BB962C8B-B14F-4D97-AF65-F5344CB8AC3E}">
        <p14:creationId xmlns:p14="http://schemas.microsoft.com/office/powerpoint/2010/main" val="748509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357E09-890F-4FF3-A63B-932B5A41F752}"/>
              </a:ext>
            </a:extLst>
          </p:cNvPr>
          <p:cNvGraphicFramePr>
            <a:graphicFrameLocks noGrp="1"/>
          </p:cNvGraphicFramePr>
          <p:nvPr>
            <p:ph idx="1"/>
            <p:extLst>
              <p:ext uri="{D42A27DB-BD31-4B8C-83A1-F6EECF244321}">
                <p14:modId xmlns:p14="http://schemas.microsoft.com/office/powerpoint/2010/main" val="906681305"/>
              </p:ext>
            </p:extLst>
          </p:nvPr>
        </p:nvGraphicFramePr>
        <p:xfrm>
          <a:off x="2719137" y="567846"/>
          <a:ext cx="8506325" cy="5616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4043693B-0C8E-934D-AE4A-B6A32ED5B8C5}"/>
              </a:ext>
            </a:extLst>
          </p:cNvPr>
          <p:cNvSpPr>
            <a:spLocks noGrp="1"/>
          </p:cNvSpPr>
          <p:nvPr>
            <p:ph type="title"/>
          </p:nvPr>
        </p:nvSpPr>
        <p:spPr>
          <a:xfrm>
            <a:off x="250371" y="2014151"/>
            <a:ext cx="3677052" cy="699069"/>
          </a:xfrm>
        </p:spPr>
        <p:txBody>
          <a:bodyPr>
            <a:normAutofit/>
          </a:bodyPr>
          <a:lstStyle/>
          <a:p>
            <a:r>
              <a:rPr lang="en-US" sz="2800" b="1" dirty="0">
                <a:latin typeface="Georgia" panose="02040502050405020303" pitchFamily="18" charset="0"/>
                <a:cs typeface="Calibri" panose="020F0502020204030204" pitchFamily="34" charset="0"/>
              </a:rPr>
              <a:t>Project team</a:t>
            </a:r>
          </a:p>
        </p:txBody>
      </p:sp>
    </p:spTree>
    <p:extLst>
      <p:ext uri="{BB962C8B-B14F-4D97-AF65-F5344CB8AC3E}">
        <p14:creationId xmlns:p14="http://schemas.microsoft.com/office/powerpoint/2010/main" val="3761671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76EA88-8453-114A-824D-48F373E11C54}"/>
              </a:ext>
            </a:extLst>
          </p:cNvPr>
          <p:cNvSpPr>
            <a:spLocks noGrp="1"/>
          </p:cNvSpPr>
          <p:nvPr>
            <p:ph type="body" sz="quarter" idx="11"/>
          </p:nvPr>
        </p:nvSpPr>
        <p:spPr>
          <a:xfrm>
            <a:off x="905335" y="2107169"/>
            <a:ext cx="10671859" cy="3350318"/>
          </a:xfrm>
        </p:spPr>
        <p:txBody>
          <a:bodyPr/>
          <a:lstStyle/>
          <a:p>
            <a:r>
              <a:rPr lang="en-US" sz="2000" dirty="0"/>
              <a:t>Many EHR data domains (e.g., medication orders, laboratory results) are not captured in standard formats</a:t>
            </a:r>
          </a:p>
          <a:p>
            <a:r>
              <a:rPr lang="en-US" sz="2000" dirty="0"/>
              <a:t>To use these data for research or for data exchange, must harmonize to a reference standard</a:t>
            </a:r>
          </a:p>
          <a:p>
            <a:r>
              <a:rPr lang="en-US" sz="2000" dirty="0"/>
              <a:t>Examples shown within these slides are taken from the National Patient-Centered Clinical Research Network (PCORnet</a:t>
            </a:r>
            <a:r>
              <a:rPr lang="en-US" sz="2000" baseline="30000" dirty="0"/>
              <a:t>®</a:t>
            </a:r>
            <a:r>
              <a:rPr lang="en-US" sz="2000" dirty="0"/>
              <a:t>), but the same challenges exist regardless of the source</a:t>
            </a:r>
          </a:p>
          <a:p>
            <a:r>
              <a:rPr lang="en-US" sz="2000" dirty="0"/>
              <a:t>For analyses that leverage linked claims-EHR data, findings from this project can provide guidance on the types of EHR data to be included in a CDM and how to ensure and verify accurate transformation</a:t>
            </a:r>
          </a:p>
        </p:txBody>
      </p:sp>
      <p:sp>
        <p:nvSpPr>
          <p:cNvPr id="3" name="Title 2">
            <a:extLst>
              <a:ext uri="{FF2B5EF4-FFF2-40B4-BE49-F238E27FC236}">
                <a16:creationId xmlns:a16="http://schemas.microsoft.com/office/drawing/2014/main" id="{425C8C53-5806-4E43-A447-23D5C8ECAF09}"/>
              </a:ext>
            </a:extLst>
          </p:cNvPr>
          <p:cNvSpPr>
            <a:spLocks noGrp="1"/>
          </p:cNvSpPr>
          <p:nvPr>
            <p:ph type="title"/>
          </p:nvPr>
        </p:nvSpPr>
        <p:spPr>
          <a:xfrm>
            <a:off x="905335" y="181790"/>
            <a:ext cx="10669256" cy="749984"/>
          </a:xfrm>
        </p:spPr>
        <p:txBody>
          <a:bodyPr/>
          <a:lstStyle/>
          <a:p>
            <a:r>
              <a:rPr lang="en-US" sz="2800" dirty="0">
                <a:latin typeface="Georgia" panose="02040502050405020303" pitchFamily="18" charset="0"/>
              </a:rPr>
              <a:t>Motivation – Harmonization of EHR data sources</a:t>
            </a:r>
          </a:p>
        </p:txBody>
      </p:sp>
    </p:spTree>
    <p:extLst>
      <p:ext uri="{BB962C8B-B14F-4D97-AF65-F5344CB8AC3E}">
        <p14:creationId xmlns:p14="http://schemas.microsoft.com/office/powerpoint/2010/main" val="11549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57CD02-E485-B949-880F-95DFD84F4068}"/>
              </a:ext>
            </a:extLst>
          </p:cNvPr>
          <p:cNvSpPr>
            <a:spLocks noGrp="1"/>
          </p:cNvSpPr>
          <p:nvPr>
            <p:ph type="title"/>
          </p:nvPr>
        </p:nvSpPr>
        <p:spPr>
          <a:xfrm>
            <a:off x="910541" y="92623"/>
            <a:ext cx="10669256" cy="511331"/>
          </a:xfrm>
        </p:spPr>
        <p:txBody>
          <a:bodyPr anchor="t"/>
          <a:lstStyle/>
          <a:p>
            <a:r>
              <a:rPr lang="en-US" sz="2800" dirty="0">
                <a:latin typeface="Georgia" panose="02040502050405020303" pitchFamily="18" charset="0"/>
              </a:rPr>
              <a:t>Representing a medication in RxNorm</a:t>
            </a:r>
          </a:p>
        </p:txBody>
      </p:sp>
      <p:graphicFrame>
        <p:nvGraphicFramePr>
          <p:cNvPr id="6" name="Table 5">
            <a:extLst>
              <a:ext uri="{FF2B5EF4-FFF2-40B4-BE49-F238E27FC236}">
                <a16:creationId xmlns:a16="http://schemas.microsoft.com/office/drawing/2014/main" id="{76CA1922-C657-7449-BA92-ACCDC4BCCD96}"/>
              </a:ext>
            </a:extLst>
          </p:cNvPr>
          <p:cNvGraphicFramePr>
            <a:graphicFrameLocks noGrp="1"/>
          </p:cNvGraphicFramePr>
          <p:nvPr>
            <p:extLst>
              <p:ext uri="{D42A27DB-BD31-4B8C-83A1-F6EECF244321}">
                <p14:modId xmlns:p14="http://schemas.microsoft.com/office/powerpoint/2010/main" val="254965915"/>
              </p:ext>
            </p:extLst>
          </p:nvPr>
        </p:nvGraphicFramePr>
        <p:xfrm>
          <a:off x="209826" y="789930"/>
          <a:ext cx="9056886" cy="5650092"/>
        </p:xfrm>
        <a:graphic>
          <a:graphicData uri="http://schemas.openxmlformats.org/drawingml/2006/table">
            <a:tbl>
              <a:tblPr firstRow="1" firstCol="1" bandRow="1">
                <a:tableStyleId>{5C22544A-7EE6-4342-B048-85BDC9FD1C3A}</a:tableStyleId>
              </a:tblPr>
              <a:tblGrid>
                <a:gridCol w="823353">
                  <a:extLst>
                    <a:ext uri="{9D8B030D-6E8A-4147-A177-3AD203B41FA5}">
                      <a16:colId xmlns:a16="http://schemas.microsoft.com/office/drawing/2014/main" val="2919897393"/>
                    </a:ext>
                  </a:extLst>
                </a:gridCol>
                <a:gridCol w="1981824">
                  <a:extLst>
                    <a:ext uri="{9D8B030D-6E8A-4147-A177-3AD203B41FA5}">
                      <a16:colId xmlns:a16="http://schemas.microsoft.com/office/drawing/2014/main" val="282711482"/>
                    </a:ext>
                  </a:extLst>
                </a:gridCol>
                <a:gridCol w="899912">
                  <a:extLst>
                    <a:ext uri="{9D8B030D-6E8A-4147-A177-3AD203B41FA5}">
                      <a16:colId xmlns:a16="http://schemas.microsoft.com/office/drawing/2014/main" val="3238647772"/>
                    </a:ext>
                  </a:extLst>
                </a:gridCol>
                <a:gridCol w="658683">
                  <a:extLst>
                    <a:ext uri="{9D8B030D-6E8A-4147-A177-3AD203B41FA5}">
                      <a16:colId xmlns:a16="http://schemas.microsoft.com/office/drawing/2014/main" val="4077727469"/>
                    </a:ext>
                  </a:extLst>
                </a:gridCol>
                <a:gridCol w="411677">
                  <a:extLst>
                    <a:ext uri="{9D8B030D-6E8A-4147-A177-3AD203B41FA5}">
                      <a16:colId xmlns:a16="http://schemas.microsoft.com/office/drawing/2014/main" val="3216954825"/>
                    </a:ext>
                  </a:extLst>
                </a:gridCol>
                <a:gridCol w="905688">
                  <a:extLst>
                    <a:ext uri="{9D8B030D-6E8A-4147-A177-3AD203B41FA5}">
                      <a16:colId xmlns:a16="http://schemas.microsoft.com/office/drawing/2014/main" val="4088692861"/>
                    </a:ext>
                  </a:extLst>
                </a:gridCol>
                <a:gridCol w="3375749">
                  <a:extLst>
                    <a:ext uri="{9D8B030D-6E8A-4147-A177-3AD203B41FA5}">
                      <a16:colId xmlns:a16="http://schemas.microsoft.com/office/drawing/2014/main" val="756179977"/>
                    </a:ext>
                  </a:extLst>
                </a:gridCol>
              </a:tblGrid>
              <a:tr h="176199">
                <a:tc>
                  <a:txBody>
                    <a:bodyPr/>
                    <a:lstStyle/>
                    <a:p>
                      <a:pPr marL="0" marR="0" algn="ctr">
                        <a:spcBef>
                          <a:spcPts val="0"/>
                        </a:spcBef>
                        <a:spcAft>
                          <a:spcPts val="0"/>
                        </a:spcAft>
                      </a:pPr>
                      <a:r>
                        <a:rPr lang="en-US" sz="1000" dirty="0">
                          <a:effectLst/>
                          <a:latin typeface="Avenir Black" panose="02000503020000020003"/>
                        </a:rPr>
                        <a:t> </a:t>
                      </a:r>
                      <a:endParaRPr lang="en-US" sz="10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000" dirty="0">
                          <a:effectLst/>
                          <a:latin typeface="Avenir Black" panose="02000503020000020003"/>
                        </a:rPr>
                        <a:t>RxNorm Term Type</a:t>
                      </a:r>
                      <a:endParaRPr lang="en-US" sz="10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gridSpan="4">
                  <a:txBody>
                    <a:bodyPr/>
                    <a:lstStyle/>
                    <a:p>
                      <a:pPr marL="0" marR="0" algn="ctr">
                        <a:spcBef>
                          <a:spcPts val="0"/>
                        </a:spcBef>
                        <a:spcAft>
                          <a:spcPts val="0"/>
                        </a:spcAft>
                      </a:pPr>
                      <a:r>
                        <a:rPr lang="en-US" sz="1000" dirty="0">
                          <a:effectLst/>
                          <a:latin typeface="Avenir Black" panose="02000503020000020003"/>
                        </a:rPr>
                        <a:t>Information encoded</a:t>
                      </a:r>
                      <a:endParaRPr lang="en-US" sz="10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000" dirty="0">
                          <a:effectLst/>
                          <a:latin typeface="Avenir Black" panose="02000503020000020003"/>
                        </a:rPr>
                        <a:t>Example medication representation</a:t>
                      </a:r>
                      <a:endParaRPr lang="en-US" sz="10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extLst>
                  <a:ext uri="{0D108BD9-81ED-4DB2-BD59-A6C34878D82A}">
                    <a16:rowId xmlns:a16="http://schemas.microsoft.com/office/drawing/2014/main" val="385768548"/>
                  </a:ext>
                </a:extLst>
              </a:tr>
              <a:tr h="352398">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b="1" dirty="0">
                          <a:effectLst/>
                          <a:latin typeface="Avenir Black" panose="02000503020000020003"/>
                        </a:rPr>
                        <a:t>Description</a:t>
                      </a:r>
                      <a:endParaRPr lang="en-US" sz="11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b="1" dirty="0">
                          <a:effectLst/>
                          <a:latin typeface="Avenir Black" panose="02000503020000020003"/>
                        </a:rPr>
                        <a:t>Ingredient(s)</a:t>
                      </a:r>
                      <a:endParaRPr lang="en-US" sz="11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b="1" dirty="0">
                          <a:effectLst/>
                          <a:latin typeface="Avenir Black" panose="02000503020000020003"/>
                        </a:rPr>
                        <a:t>Strength</a:t>
                      </a:r>
                      <a:endParaRPr lang="en-US" sz="11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b="1" dirty="0">
                          <a:effectLst/>
                          <a:latin typeface="Avenir Black" panose="02000503020000020003"/>
                        </a:rPr>
                        <a:t>Dose Form</a:t>
                      </a:r>
                      <a:endParaRPr lang="en-US" sz="11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b="1" dirty="0">
                          <a:effectLst/>
                          <a:latin typeface="Avenir Black" panose="02000503020000020003"/>
                        </a:rPr>
                        <a:t>Brand Name</a:t>
                      </a:r>
                      <a:endParaRPr lang="en-US" sz="11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b="1" dirty="0">
                          <a:effectLst/>
                          <a:latin typeface="Avenir Black" panose="02000503020000020003"/>
                        </a:rPr>
                        <a:t>Original string -  Augmentin XR 12 HR 1000 MG Extended Oral Release Tablet</a:t>
                      </a:r>
                      <a:endParaRPr lang="en-US" sz="11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232239711"/>
                  </a:ext>
                </a:extLst>
              </a:tr>
              <a:tr h="352398">
                <a:tc>
                  <a:txBody>
                    <a:bodyPr/>
                    <a:lstStyle/>
                    <a:p>
                      <a:pPr marL="0" marR="0" algn="ctr">
                        <a:spcBef>
                          <a:spcPts val="0"/>
                        </a:spcBef>
                        <a:spcAft>
                          <a:spcPts val="0"/>
                        </a:spcAft>
                      </a:pPr>
                      <a:r>
                        <a:rPr lang="en-US" sz="1100" dirty="0">
                          <a:effectLst/>
                          <a:latin typeface="Avenir Black" panose="02000503020000020003"/>
                        </a:rPr>
                        <a:t>Most Granular</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Semantic Branded Drug</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Augmentin XR 12 HR 1000 MG Extended Release Oral Tablet</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3389133208"/>
                  </a:ext>
                </a:extLst>
              </a:tr>
              <a:tr h="352398">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Semantic Clinical Drug</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12 HR Amoxicillin 1000 MG / Clavulanate 62.5 MG Extended Release Oral Tablet</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1932868175"/>
                  </a:ext>
                </a:extLst>
              </a:tr>
              <a:tr h="176199">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Brand Name Pack</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N/A</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4045276626"/>
                  </a:ext>
                </a:extLst>
              </a:tr>
              <a:tr h="176199">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Generic Pack</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N/A</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3000540212"/>
                  </a:ext>
                </a:extLst>
              </a:tr>
              <a:tr h="352398">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Semantic Branded Drug Form</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Amoxicillin / Clavulanate Extended Release Oral Tablet [Augmentin]</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3378840998"/>
                  </a:ext>
                </a:extLst>
              </a:tr>
              <a:tr h="352398">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Semantic Clinical Drug Form</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Amoxicillin / Clavulanate Extended Release Oral Tablet</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1372351712"/>
                  </a:ext>
                </a:extLst>
              </a:tr>
              <a:tr h="352398">
                <a:tc>
                  <a:txBody>
                    <a:bodyPr/>
                    <a:lstStyle/>
                    <a:p>
                      <a:pPr marL="0" marR="0" algn="ctr">
                        <a:spcBef>
                          <a:spcPts val="0"/>
                        </a:spcBef>
                        <a:spcAft>
                          <a:spcPts val="0"/>
                        </a:spcAft>
                      </a:pPr>
                      <a:r>
                        <a:rPr lang="en-US" sz="1100" dirty="0">
                          <a:effectLst/>
                          <a:latin typeface="Avenir Black" panose="02000503020000020003"/>
                          <a:sym typeface="Symbol" pitchFamily="2" charset="2"/>
                        </a:rPr>
                        <a:t></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Semantic Branded Dose Form Group*</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Augmentin Oral Product; </a:t>
                      </a:r>
                      <a:br>
                        <a:rPr lang="en-US" sz="1100" dirty="0">
                          <a:effectLst/>
                          <a:latin typeface="Avenir Black" panose="02000503020000020003"/>
                        </a:rPr>
                      </a:br>
                      <a:r>
                        <a:rPr lang="en-US" sz="1100" dirty="0">
                          <a:effectLst/>
                          <a:latin typeface="Avenir Black" panose="02000503020000020003"/>
                        </a:rPr>
                        <a:t>Augmentin Pill (Requires two records)</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3644587737"/>
                  </a:ext>
                </a:extLst>
              </a:tr>
              <a:tr h="528598">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Semantic Clinical Dose Form Group*</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Amoxicillin / Clavulanate Oral Product; </a:t>
                      </a:r>
                      <a:br>
                        <a:rPr lang="en-US" sz="1100" dirty="0">
                          <a:effectLst/>
                          <a:latin typeface="Avenir Black" panose="02000503020000020003"/>
                        </a:rPr>
                      </a:br>
                      <a:r>
                        <a:rPr lang="en-US" sz="1100" dirty="0">
                          <a:effectLst/>
                          <a:latin typeface="Avenir Black" panose="02000503020000020003"/>
                        </a:rPr>
                        <a:t>Amoxicillin / Clavulanate Pill </a:t>
                      </a:r>
                      <a:br>
                        <a:rPr lang="en-US" sz="1100" dirty="0">
                          <a:effectLst/>
                          <a:latin typeface="Avenir Black" panose="02000503020000020003"/>
                        </a:rPr>
                      </a:br>
                      <a:r>
                        <a:rPr lang="en-US" sz="1100" dirty="0">
                          <a:effectLst/>
                          <a:latin typeface="Avenir Black" panose="02000503020000020003"/>
                        </a:rPr>
                        <a:t>(Requires two records)</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726137369"/>
                  </a:ext>
                </a:extLst>
              </a:tr>
              <a:tr h="352398">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Semantic Branded Drug Component</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Amoxicillin 1000 MG / Clavulanate 62.5 MG [Augmentin]</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2712070560"/>
                  </a:ext>
                </a:extLst>
              </a:tr>
              <a:tr h="176199">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Brand Name</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Augmentin</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1945341628"/>
                  </a:ext>
                </a:extLst>
              </a:tr>
              <a:tr h="176199">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Multiple Ingredients</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Amoxicillin / Clavulanate</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233369917"/>
                  </a:ext>
                </a:extLst>
              </a:tr>
              <a:tr h="352398">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Semantic Clinical Drug Component*</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Amoxicillin 1000 MG; </a:t>
                      </a:r>
                      <a:br>
                        <a:rPr lang="en-US" sz="1100" dirty="0">
                          <a:effectLst/>
                          <a:latin typeface="Avenir Black" panose="02000503020000020003"/>
                        </a:rPr>
                      </a:br>
                      <a:r>
                        <a:rPr lang="en-US" sz="1100" dirty="0">
                          <a:effectLst/>
                          <a:latin typeface="Avenir Black" panose="02000503020000020003"/>
                        </a:rPr>
                        <a:t>Clavulanate 62.5 MG (Requires two records)</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3595678585"/>
                  </a:ext>
                </a:extLst>
              </a:tr>
              <a:tr h="176199">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Precise Ingredient</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N/A</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4252145131"/>
                  </a:ext>
                </a:extLst>
              </a:tr>
              <a:tr h="352398">
                <a:tc>
                  <a:txBody>
                    <a:bodyPr/>
                    <a:lstStyle/>
                    <a:p>
                      <a:pPr marL="0" marR="0" algn="ctr">
                        <a:spcBef>
                          <a:spcPts val="0"/>
                        </a:spcBef>
                        <a:spcAft>
                          <a:spcPts val="0"/>
                        </a:spcAft>
                      </a:pPr>
                      <a:r>
                        <a:rPr lang="en-US" sz="1100" dirty="0">
                          <a:effectLst/>
                          <a:latin typeface="Avenir Black" panose="02000503020000020003"/>
                        </a:rPr>
                        <a:t>Least Granular</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Ingredient*</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Amoxicillin; Clavulanate</a:t>
                      </a:r>
                    </a:p>
                    <a:p>
                      <a:pPr marL="0" marR="0" algn="ctr">
                        <a:spcBef>
                          <a:spcPts val="0"/>
                        </a:spcBef>
                        <a:spcAft>
                          <a:spcPts val="0"/>
                        </a:spcAft>
                      </a:pPr>
                      <a:r>
                        <a:rPr lang="en-US" sz="1100" dirty="0">
                          <a:effectLst/>
                          <a:latin typeface="Avenir Black" panose="02000503020000020003"/>
                        </a:rPr>
                        <a:t>(Requires two records)</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ctr"/>
                </a:tc>
                <a:extLst>
                  <a:ext uri="{0D108BD9-81ED-4DB2-BD59-A6C34878D82A}">
                    <a16:rowId xmlns:a16="http://schemas.microsoft.com/office/drawing/2014/main" val="2917577359"/>
                  </a:ext>
                </a:extLst>
              </a:tr>
              <a:tr h="176199">
                <a:tc rowSpan="5">
                  <a:txBody>
                    <a:bodyPr/>
                    <a:lstStyle/>
                    <a:p>
                      <a:pPr marL="0" marR="0" algn="ctr">
                        <a:spcBef>
                          <a:spcPts val="0"/>
                        </a:spcBef>
                        <a:spcAft>
                          <a:spcPts val="0"/>
                        </a:spcAft>
                      </a:pPr>
                      <a:r>
                        <a:rPr lang="en-US" sz="1100" dirty="0">
                          <a:effectLst/>
                          <a:latin typeface="Avenir Black" panose="02000503020000020003"/>
                        </a:rPr>
                        <a:t>Non-specific</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ctr"/>
                </a:tc>
                <a:tc>
                  <a:txBody>
                    <a:bodyPr/>
                    <a:lstStyle/>
                    <a:p>
                      <a:pPr marL="0" marR="0" algn="ctr">
                        <a:spcBef>
                          <a:spcPts val="0"/>
                        </a:spcBef>
                        <a:spcAft>
                          <a:spcPts val="0"/>
                        </a:spcAft>
                      </a:pPr>
                      <a:r>
                        <a:rPr lang="en-US" sz="1100" dirty="0">
                          <a:effectLst/>
                          <a:latin typeface="Avenir Black" panose="02000503020000020003"/>
                        </a:rPr>
                        <a:t>Dose Form</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Extended Release Oral Tablet</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ctr"/>
                </a:tc>
                <a:extLst>
                  <a:ext uri="{0D108BD9-81ED-4DB2-BD59-A6C34878D82A}">
                    <a16:rowId xmlns:a16="http://schemas.microsoft.com/office/drawing/2014/main" val="1446216837"/>
                  </a:ext>
                </a:extLst>
              </a:tr>
              <a:tr h="176199">
                <a:tc vMerge="1">
                  <a:txBody>
                    <a:bodyPr/>
                    <a:lstStyle/>
                    <a:p>
                      <a:endParaRPr lang="en-US"/>
                    </a:p>
                  </a:txBody>
                  <a:tcPr/>
                </a:tc>
                <a:tc>
                  <a:txBody>
                    <a:bodyPr/>
                    <a:lstStyle/>
                    <a:p>
                      <a:pPr marL="0" marR="0" algn="ctr">
                        <a:spcBef>
                          <a:spcPts val="0"/>
                        </a:spcBef>
                        <a:spcAft>
                          <a:spcPts val="0"/>
                        </a:spcAft>
                      </a:pPr>
                      <a:r>
                        <a:rPr lang="en-US" sz="1100" dirty="0">
                          <a:effectLst/>
                          <a:latin typeface="Avenir Black" panose="02000503020000020003"/>
                        </a:rPr>
                        <a:t>Dose Form Group*</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X</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Oral Product; Pill (Requires two records)</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ctr"/>
                </a:tc>
                <a:extLst>
                  <a:ext uri="{0D108BD9-81ED-4DB2-BD59-A6C34878D82A}">
                    <a16:rowId xmlns:a16="http://schemas.microsoft.com/office/drawing/2014/main" val="564855149"/>
                  </a:ext>
                </a:extLst>
              </a:tr>
              <a:tr h="176199">
                <a:tc vMerge="1">
                  <a:txBody>
                    <a:bodyPr/>
                    <a:lstStyle/>
                    <a:p>
                      <a:endParaRPr lang="en-US"/>
                    </a:p>
                  </a:txBody>
                  <a:tcPr/>
                </a:tc>
                <a:tc>
                  <a:txBody>
                    <a:bodyPr/>
                    <a:lstStyle/>
                    <a:p>
                      <a:pPr marL="0" marR="0" algn="ctr">
                        <a:spcBef>
                          <a:spcPts val="0"/>
                        </a:spcBef>
                        <a:spcAft>
                          <a:spcPts val="0"/>
                        </a:spcAft>
                      </a:pPr>
                      <a:r>
                        <a:rPr lang="en-US" sz="1100" dirty="0">
                          <a:effectLst/>
                          <a:latin typeface="Avenir Black" panose="02000503020000020003"/>
                        </a:rPr>
                        <a:t>Prescribable Name</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extLst>
                  <a:ext uri="{0D108BD9-81ED-4DB2-BD59-A6C34878D82A}">
                    <a16:rowId xmlns:a16="http://schemas.microsoft.com/office/drawing/2014/main" val="3768669018"/>
                  </a:ext>
                </a:extLst>
              </a:tr>
              <a:tr h="176199">
                <a:tc vMerge="1">
                  <a:txBody>
                    <a:bodyPr/>
                    <a:lstStyle/>
                    <a:p>
                      <a:endParaRPr lang="en-US"/>
                    </a:p>
                  </a:txBody>
                  <a:tcPr/>
                </a:tc>
                <a:tc>
                  <a:txBody>
                    <a:bodyPr/>
                    <a:lstStyle/>
                    <a:p>
                      <a:pPr marL="0" marR="0" algn="ctr">
                        <a:spcBef>
                          <a:spcPts val="0"/>
                        </a:spcBef>
                        <a:spcAft>
                          <a:spcPts val="0"/>
                        </a:spcAft>
                      </a:pPr>
                      <a:r>
                        <a:rPr lang="en-US" sz="1100" dirty="0">
                          <a:effectLst/>
                          <a:latin typeface="Avenir Black" panose="02000503020000020003"/>
                        </a:rPr>
                        <a:t>Synonym</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extLst>
                  <a:ext uri="{0D108BD9-81ED-4DB2-BD59-A6C34878D82A}">
                    <a16:rowId xmlns:a16="http://schemas.microsoft.com/office/drawing/2014/main" val="1770004650"/>
                  </a:ext>
                </a:extLst>
              </a:tr>
              <a:tr h="187922">
                <a:tc vMerge="1">
                  <a:txBody>
                    <a:bodyPr/>
                    <a:lstStyle/>
                    <a:p>
                      <a:endParaRPr lang="en-US"/>
                    </a:p>
                  </a:txBody>
                  <a:tcPr/>
                </a:tc>
                <a:tc>
                  <a:txBody>
                    <a:bodyPr/>
                    <a:lstStyle/>
                    <a:p>
                      <a:pPr marL="0" marR="0" algn="ctr">
                        <a:spcBef>
                          <a:spcPts val="0"/>
                        </a:spcBef>
                        <a:spcAft>
                          <a:spcPts val="0"/>
                        </a:spcAft>
                      </a:pPr>
                      <a:r>
                        <a:rPr lang="en-US" sz="1100" dirty="0">
                          <a:effectLst/>
                          <a:latin typeface="Avenir Black" panose="02000503020000020003"/>
                        </a:rPr>
                        <a:t>Tall Man Lettering Synonym</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100" dirty="0">
                          <a:effectLst/>
                          <a:latin typeface="Avenir Black" panose="02000503020000020003"/>
                        </a:rPr>
                        <a:t> </a:t>
                      </a:r>
                      <a:endParaRPr lang="en-US" sz="11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extLst>
                  <a:ext uri="{0D108BD9-81ED-4DB2-BD59-A6C34878D82A}">
                    <a16:rowId xmlns:a16="http://schemas.microsoft.com/office/drawing/2014/main" val="306317621"/>
                  </a:ext>
                </a:extLst>
              </a:tr>
            </a:tbl>
          </a:graphicData>
        </a:graphic>
      </p:graphicFrame>
      <p:sp>
        <p:nvSpPr>
          <p:cNvPr id="8" name="TextBox 7">
            <a:extLst>
              <a:ext uri="{FF2B5EF4-FFF2-40B4-BE49-F238E27FC236}">
                <a16:creationId xmlns:a16="http://schemas.microsoft.com/office/drawing/2014/main" id="{E6C1FC8D-A91B-EE49-A693-64F2CEFCA22B}"/>
              </a:ext>
            </a:extLst>
          </p:cNvPr>
          <p:cNvSpPr txBox="1"/>
          <p:nvPr/>
        </p:nvSpPr>
        <p:spPr>
          <a:xfrm>
            <a:off x="1094283" y="6550224"/>
            <a:ext cx="8039746" cy="307777"/>
          </a:xfrm>
          <a:prstGeom prst="rect">
            <a:avLst/>
          </a:prstGeom>
          <a:noFill/>
        </p:spPr>
        <p:txBody>
          <a:bodyPr wrap="square" rtlCol="0">
            <a:spAutoFit/>
          </a:bodyPr>
          <a:lstStyle/>
          <a:p>
            <a:r>
              <a:rPr lang="en-US" sz="1400" dirty="0">
                <a:latin typeface="Georgia" panose="02040502050405020303" pitchFamily="18" charset="0"/>
              </a:rPr>
              <a:t>* Denotes term types that require multiple records to represent multi-ingredient medications</a:t>
            </a:r>
          </a:p>
        </p:txBody>
      </p:sp>
      <p:sp>
        <p:nvSpPr>
          <p:cNvPr id="2" name="TextBox 1">
            <a:extLst>
              <a:ext uri="{FF2B5EF4-FFF2-40B4-BE49-F238E27FC236}">
                <a16:creationId xmlns:a16="http://schemas.microsoft.com/office/drawing/2014/main" id="{E3E55F71-D9C8-474B-9045-E3F8939B7D8C}"/>
              </a:ext>
            </a:extLst>
          </p:cNvPr>
          <p:cNvSpPr txBox="1"/>
          <p:nvPr/>
        </p:nvSpPr>
        <p:spPr>
          <a:xfrm>
            <a:off x="9425049" y="720566"/>
            <a:ext cx="2557125" cy="5416868"/>
          </a:xfrm>
          <a:prstGeom prst="rect">
            <a:avLst/>
          </a:prstGeom>
          <a:noFill/>
        </p:spPr>
        <p:txBody>
          <a:bodyPr wrap="square" lIns="0" tIns="0" rIns="0" bIns="0" rtlCol="0">
            <a:spAutoFit/>
          </a:bodyPr>
          <a:lstStyle/>
          <a:p>
            <a:r>
              <a:rPr lang="en-US" sz="1600" dirty="0">
                <a:latin typeface="Georgia" panose="02040502050405020303" pitchFamily="18" charset="0"/>
              </a:rPr>
              <a:t>Within the PCORnet Common Data Model, medication orders and administrations (at most sites) are coded using RxNorm</a:t>
            </a:r>
          </a:p>
          <a:p>
            <a:endParaRPr lang="en-US" sz="1600" dirty="0">
              <a:solidFill>
                <a:srgbClr val="FF0000"/>
              </a:solidFill>
              <a:latin typeface="Georgia" panose="02040502050405020303" pitchFamily="18" charset="0"/>
            </a:endParaRPr>
          </a:p>
          <a:p>
            <a:r>
              <a:rPr lang="en-US" sz="1600" dirty="0">
                <a:latin typeface="Georgia" panose="02040502050405020303" pitchFamily="18" charset="0"/>
              </a:rPr>
              <a:t>RxNorm is an interoperability standard maintained by the National Library of Medicine that represents medication orders and administrations at various levels of granularity  </a:t>
            </a:r>
          </a:p>
          <a:p>
            <a:endParaRPr lang="en-US" sz="1600" dirty="0">
              <a:latin typeface="Georgia" panose="02040502050405020303" pitchFamily="18" charset="0"/>
              <a:cs typeface="Arial" panose="020B0604020202020204" pitchFamily="34" charset="0"/>
            </a:endParaRPr>
          </a:p>
          <a:p>
            <a:r>
              <a:rPr lang="en-US" sz="1600" dirty="0">
                <a:latin typeface="Georgia" panose="02040502050405020303" pitchFamily="18" charset="0"/>
                <a:cs typeface="Arial" panose="020B0604020202020204" pitchFamily="34" charset="0"/>
              </a:rPr>
              <a:t>Even if Sentinel leverages a different standard to represent EHR-based medications, data partners may still need to transform data to/from RxNorm</a:t>
            </a:r>
            <a:endParaRPr lang="en-US" sz="1200"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2461396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57CD02-E485-B949-880F-95DFD84F4068}"/>
              </a:ext>
            </a:extLst>
          </p:cNvPr>
          <p:cNvSpPr>
            <a:spLocks noGrp="1"/>
          </p:cNvSpPr>
          <p:nvPr>
            <p:ph type="title"/>
          </p:nvPr>
        </p:nvSpPr>
        <p:spPr>
          <a:xfrm>
            <a:off x="254833" y="127441"/>
            <a:ext cx="11602387" cy="898081"/>
          </a:xfrm>
        </p:spPr>
        <p:txBody>
          <a:bodyPr anchor="t"/>
          <a:lstStyle/>
          <a:p>
            <a:r>
              <a:rPr lang="en-US" sz="2800" dirty="0">
                <a:latin typeface="Georgia" panose="02040502050405020303" pitchFamily="18" charset="0"/>
              </a:rPr>
              <a:t>PCORnet has defined a set of preferred “tiers” for the different RxNorm Term Types</a:t>
            </a:r>
          </a:p>
        </p:txBody>
      </p:sp>
      <p:graphicFrame>
        <p:nvGraphicFramePr>
          <p:cNvPr id="6" name="Table 5">
            <a:extLst>
              <a:ext uri="{FF2B5EF4-FFF2-40B4-BE49-F238E27FC236}">
                <a16:creationId xmlns:a16="http://schemas.microsoft.com/office/drawing/2014/main" id="{76CA1922-C657-7449-BA92-ACCDC4BCCD96}"/>
              </a:ext>
            </a:extLst>
          </p:cNvPr>
          <p:cNvGraphicFramePr>
            <a:graphicFrameLocks noGrp="1"/>
          </p:cNvGraphicFramePr>
          <p:nvPr>
            <p:extLst>
              <p:ext uri="{D42A27DB-BD31-4B8C-83A1-F6EECF244321}">
                <p14:modId xmlns:p14="http://schemas.microsoft.com/office/powerpoint/2010/main" val="4154380854"/>
              </p:ext>
            </p:extLst>
          </p:nvPr>
        </p:nvGraphicFramePr>
        <p:xfrm>
          <a:off x="1154244" y="1035247"/>
          <a:ext cx="9782933" cy="5573448"/>
        </p:xfrm>
        <a:graphic>
          <a:graphicData uri="http://schemas.openxmlformats.org/drawingml/2006/table">
            <a:tbl>
              <a:tblPr firstRow="1" firstCol="1" bandRow="1">
                <a:tableStyleId>{5C22544A-7EE6-4342-B048-85BDC9FD1C3A}</a:tableStyleId>
              </a:tblPr>
              <a:tblGrid>
                <a:gridCol w="1920524">
                  <a:extLst>
                    <a:ext uri="{9D8B030D-6E8A-4147-A177-3AD203B41FA5}">
                      <a16:colId xmlns:a16="http://schemas.microsoft.com/office/drawing/2014/main" val="2919897393"/>
                    </a:ext>
                  </a:extLst>
                </a:gridCol>
                <a:gridCol w="1660714">
                  <a:extLst>
                    <a:ext uri="{9D8B030D-6E8A-4147-A177-3AD203B41FA5}">
                      <a16:colId xmlns:a16="http://schemas.microsoft.com/office/drawing/2014/main" val="2769189935"/>
                    </a:ext>
                  </a:extLst>
                </a:gridCol>
                <a:gridCol w="2530099">
                  <a:extLst>
                    <a:ext uri="{9D8B030D-6E8A-4147-A177-3AD203B41FA5}">
                      <a16:colId xmlns:a16="http://schemas.microsoft.com/office/drawing/2014/main" val="282711482"/>
                    </a:ext>
                  </a:extLst>
                </a:gridCol>
                <a:gridCol w="1148874">
                  <a:extLst>
                    <a:ext uri="{9D8B030D-6E8A-4147-A177-3AD203B41FA5}">
                      <a16:colId xmlns:a16="http://schemas.microsoft.com/office/drawing/2014/main" val="3238647772"/>
                    </a:ext>
                  </a:extLst>
                </a:gridCol>
                <a:gridCol w="840908">
                  <a:extLst>
                    <a:ext uri="{9D8B030D-6E8A-4147-A177-3AD203B41FA5}">
                      <a16:colId xmlns:a16="http://schemas.microsoft.com/office/drawing/2014/main" val="4077727469"/>
                    </a:ext>
                  </a:extLst>
                </a:gridCol>
                <a:gridCol w="879244">
                  <a:extLst>
                    <a:ext uri="{9D8B030D-6E8A-4147-A177-3AD203B41FA5}">
                      <a16:colId xmlns:a16="http://schemas.microsoft.com/office/drawing/2014/main" val="3216954825"/>
                    </a:ext>
                  </a:extLst>
                </a:gridCol>
                <a:gridCol w="802570">
                  <a:extLst>
                    <a:ext uri="{9D8B030D-6E8A-4147-A177-3AD203B41FA5}">
                      <a16:colId xmlns:a16="http://schemas.microsoft.com/office/drawing/2014/main" val="4088692861"/>
                    </a:ext>
                  </a:extLst>
                </a:gridCol>
              </a:tblGrid>
              <a:tr h="182049">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a:txBody>
                    <a:bodyPr/>
                    <a:lstStyle/>
                    <a:p>
                      <a:pPr marL="0" marR="0" algn="ctr">
                        <a:spcBef>
                          <a:spcPts val="0"/>
                        </a:spcBef>
                        <a:spcAft>
                          <a:spcPts val="0"/>
                        </a:spcAft>
                      </a:pPr>
                      <a:r>
                        <a:rPr lang="en-US" sz="1200" dirty="0">
                          <a:effectLst/>
                          <a:latin typeface="Avenir Black" panose="02000503020000020003"/>
                        </a:rPr>
                        <a:t>RxNorm Term Type</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gridSpan="4">
                  <a:txBody>
                    <a:bodyPr/>
                    <a:lstStyle/>
                    <a:p>
                      <a:pPr marL="0" marR="0" algn="ctr">
                        <a:spcBef>
                          <a:spcPts val="0"/>
                        </a:spcBef>
                        <a:spcAft>
                          <a:spcPts val="0"/>
                        </a:spcAft>
                      </a:pPr>
                      <a:r>
                        <a:rPr lang="en-US" sz="1200" dirty="0">
                          <a:effectLst/>
                          <a:latin typeface="Avenir Black" panose="02000503020000020003"/>
                        </a:rPr>
                        <a:t>Information encoded</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768548"/>
                  </a:ext>
                </a:extLst>
              </a:tr>
              <a:tr h="364097">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Term Type</a:t>
                      </a: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rPr>
                        <a:t>Description</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rPr>
                        <a:t>Ingredient(s)</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rPr>
                        <a:t>Strength</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rPr>
                        <a:t>Dose Form</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rPr>
                        <a:t>Brand Name</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tc>
                <a:extLst>
                  <a:ext uri="{0D108BD9-81ED-4DB2-BD59-A6C34878D82A}">
                    <a16:rowId xmlns:a16="http://schemas.microsoft.com/office/drawing/2014/main" val="232239711"/>
                  </a:ext>
                </a:extLst>
              </a:tr>
              <a:tr h="322881">
                <a:tc rowSpan="4">
                  <a:txBody>
                    <a:bodyPr/>
                    <a:lstStyle/>
                    <a:p>
                      <a:pPr marL="0" marR="0" algn="ctr">
                        <a:spcBef>
                          <a:spcPts val="0"/>
                        </a:spcBef>
                        <a:spcAft>
                          <a:spcPts val="0"/>
                        </a:spcAft>
                      </a:pPr>
                      <a:r>
                        <a:rPr lang="en-US" sz="1200" dirty="0">
                          <a:effectLst/>
                          <a:latin typeface="Avenir Black" panose="02000503020000020003"/>
                        </a:rPr>
                        <a:t>Tier 1  </a:t>
                      </a:r>
                      <a:endParaRPr lang="en-US" sz="1200" dirty="0">
                        <a:effectLst/>
                        <a:latin typeface="Avenir Black" panose="02000503020000020003"/>
                        <a:cs typeface="Times New Roman" panose="02020603050405020304" pitchFamily="18" charset="0"/>
                      </a:endParaRPr>
                    </a:p>
                  </a:txBody>
                  <a:tcPr marL="27384" marR="27384" marT="0" marB="0" anchor="ctr">
                    <a:solidFill>
                      <a:srgbClr val="00BD5B"/>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rPr>
                        <a:t>SBD</a:t>
                      </a:r>
                    </a:p>
                  </a:txBody>
                  <a:tcPr marL="27384" marR="27384" marT="0" marB="0" anchor="b">
                    <a:solidFill>
                      <a:srgbClr val="00BD5B"/>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rPr>
                        <a:t>Semantic Branded Drug</a:t>
                      </a:r>
                      <a:endPar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extLst>
                  <a:ext uri="{0D108BD9-81ED-4DB2-BD59-A6C34878D82A}">
                    <a16:rowId xmlns:a16="http://schemas.microsoft.com/office/drawing/2014/main" val="3389133208"/>
                  </a:ext>
                </a:extLst>
              </a:tr>
              <a:tr h="322881">
                <a:tc vMerge="1">
                  <a:txBody>
                    <a:bodyPr/>
                    <a:lstStyle/>
                    <a:p>
                      <a:pPr marL="0" marR="0" algn="ctr">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rPr>
                        <a:t>SCD</a:t>
                      </a:r>
                    </a:p>
                  </a:txBody>
                  <a:tcPr marL="27384" marR="27384" marT="0" marB="0" anchor="b">
                    <a:solidFill>
                      <a:srgbClr val="00BD5B"/>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rPr>
                        <a:t>Semantic Clinical Drug</a:t>
                      </a:r>
                      <a:endPar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extLst>
                  <a:ext uri="{0D108BD9-81ED-4DB2-BD59-A6C34878D82A}">
                    <a16:rowId xmlns:a16="http://schemas.microsoft.com/office/drawing/2014/main" val="1932868175"/>
                  </a:ext>
                </a:extLst>
              </a:tr>
              <a:tr h="182049">
                <a:tc vMerge="1">
                  <a:txBody>
                    <a:bodyPr/>
                    <a:lstStyle/>
                    <a:p>
                      <a:pPr marL="0" marR="0" algn="ctr">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rPr>
                        <a:t>BPCK</a:t>
                      </a:r>
                    </a:p>
                  </a:txBody>
                  <a:tcPr marL="27384" marR="27384" marT="0" marB="0" anchor="b">
                    <a:solidFill>
                      <a:srgbClr val="00BD5B"/>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rPr>
                        <a:t>Brand Name Pack</a:t>
                      </a:r>
                      <a:endPar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extLst>
                  <a:ext uri="{0D108BD9-81ED-4DB2-BD59-A6C34878D82A}">
                    <a16:rowId xmlns:a16="http://schemas.microsoft.com/office/drawing/2014/main" val="4045276626"/>
                  </a:ext>
                </a:extLst>
              </a:tr>
              <a:tr h="182049">
                <a:tc vMerge="1">
                  <a:txBody>
                    <a:bodyPr/>
                    <a:lstStyle/>
                    <a:p>
                      <a:pPr marL="0" marR="0" algn="ctr">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rPr>
                        <a:t>GPCK</a:t>
                      </a:r>
                    </a:p>
                  </a:txBody>
                  <a:tcPr marL="27384" marR="27384" marT="0" marB="0" anchor="b">
                    <a:solidFill>
                      <a:srgbClr val="00BD5B"/>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rPr>
                        <a:t>Generic Pack</a:t>
                      </a:r>
                      <a:endPar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00BD5B"/>
                    </a:solidFill>
                  </a:tcPr>
                </a:tc>
                <a:extLst>
                  <a:ext uri="{0D108BD9-81ED-4DB2-BD59-A6C34878D82A}">
                    <a16:rowId xmlns:a16="http://schemas.microsoft.com/office/drawing/2014/main" val="3000540212"/>
                  </a:ext>
                </a:extLst>
              </a:tr>
              <a:tr h="322881">
                <a:tc rowSpan="7">
                  <a:txBody>
                    <a:bodyPr/>
                    <a:lstStyle/>
                    <a:p>
                      <a:pPr marL="0" marR="0" algn="ctr">
                        <a:spcBef>
                          <a:spcPts val="0"/>
                        </a:spcBef>
                        <a:spcAft>
                          <a:spcPts val="0"/>
                        </a:spcAft>
                      </a:pPr>
                      <a:r>
                        <a:rPr lang="en-US" sz="1200" dirty="0">
                          <a:solidFill>
                            <a:schemeClr val="tx1"/>
                          </a:solidFill>
                          <a:effectLst/>
                          <a:latin typeface="Avenir Black" panose="02000503020000020003"/>
                        </a:rPr>
                        <a:t>Tier 2 </a:t>
                      </a:r>
                    </a:p>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cs typeface="Times New Roman" panose="02020603050405020304" pitchFamily="18" charset="0"/>
                      </a:endParaRPr>
                    </a:p>
                  </a:txBody>
                  <a:tcPr marL="27384" marR="27384" marT="0" marB="0" anchor="ctr">
                    <a:solidFill>
                      <a:srgbClr val="FFFF00"/>
                    </a:solidFill>
                  </a:tcPr>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SBDF</a:t>
                      </a:r>
                    </a:p>
                  </a:txBody>
                  <a:tcPr marL="27384" marR="27384" marT="0" marB="0" anchor="b">
                    <a:solidFill>
                      <a:srgbClr val="FFFF00"/>
                    </a:solidFill>
                  </a:tcPr>
                </a:tc>
                <a:tc>
                  <a:txBody>
                    <a:bodyPr/>
                    <a:lstStyle/>
                    <a:p>
                      <a:pPr marL="0" marR="0" algn="ctr">
                        <a:spcBef>
                          <a:spcPts val="0"/>
                        </a:spcBef>
                        <a:spcAft>
                          <a:spcPts val="0"/>
                        </a:spcAft>
                      </a:pPr>
                      <a:r>
                        <a:rPr lang="en-US" sz="1200" b="1" dirty="0">
                          <a:effectLst/>
                          <a:latin typeface="Avenir Black" panose="02000503020000020003"/>
                        </a:rPr>
                        <a:t>Semantic Branded Drug Form</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extLst>
                  <a:ext uri="{0D108BD9-81ED-4DB2-BD59-A6C34878D82A}">
                    <a16:rowId xmlns:a16="http://schemas.microsoft.com/office/drawing/2014/main" val="3378840998"/>
                  </a:ext>
                </a:extLst>
              </a:tr>
              <a:tr h="322881">
                <a:tc vMerge="1">
                  <a:txBody>
                    <a:bodyPr/>
                    <a:lstStyle/>
                    <a:p>
                      <a:pPr marL="0" marR="0" algn="ctr">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SCDF</a:t>
                      </a:r>
                    </a:p>
                  </a:txBody>
                  <a:tcPr marL="27384" marR="27384" marT="0" marB="0" anchor="b">
                    <a:solidFill>
                      <a:srgbClr val="FFFF00"/>
                    </a:solidFill>
                  </a:tcPr>
                </a:tc>
                <a:tc>
                  <a:txBody>
                    <a:bodyPr/>
                    <a:lstStyle/>
                    <a:p>
                      <a:pPr marL="0" marR="0" algn="ctr">
                        <a:spcBef>
                          <a:spcPts val="0"/>
                        </a:spcBef>
                        <a:spcAft>
                          <a:spcPts val="0"/>
                        </a:spcAft>
                      </a:pPr>
                      <a:r>
                        <a:rPr lang="en-US" sz="1200" b="1" dirty="0">
                          <a:effectLst/>
                          <a:latin typeface="Avenir Black" panose="02000503020000020003"/>
                        </a:rPr>
                        <a:t>Semantic Clinical Drug Form</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extLst>
                  <a:ext uri="{0D108BD9-81ED-4DB2-BD59-A6C34878D82A}">
                    <a16:rowId xmlns:a16="http://schemas.microsoft.com/office/drawing/2014/main" val="1372351712"/>
                  </a:ext>
                </a:extLst>
              </a:tr>
              <a:tr h="345868">
                <a:tc vMerge="1">
                  <a:txBody>
                    <a:bodyPr/>
                    <a:lstStyle/>
                    <a:p>
                      <a:pPr marL="0" marR="0" algn="ctr">
                        <a:spcBef>
                          <a:spcPts val="0"/>
                        </a:spcBef>
                        <a:spcAft>
                          <a:spcPts val="0"/>
                        </a:spcAft>
                      </a:pPr>
                      <a:r>
                        <a:rPr lang="en-US" sz="1000" dirty="0">
                          <a:effectLst/>
                          <a:sym typeface="Symbol" pitchFamily="2" charset="2"/>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SBDG</a:t>
                      </a:r>
                    </a:p>
                  </a:txBody>
                  <a:tcPr marL="27384" marR="27384" marT="0" marB="0" anchor="b">
                    <a:solidFill>
                      <a:srgbClr val="FFFF00"/>
                    </a:solidFill>
                  </a:tcPr>
                </a:tc>
                <a:tc>
                  <a:txBody>
                    <a:bodyPr/>
                    <a:lstStyle/>
                    <a:p>
                      <a:pPr marL="0" marR="0" algn="ctr">
                        <a:spcBef>
                          <a:spcPts val="0"/>
                        </a:spcBef>
                        <a:spcAft>
                          <a:spcPts val="0"/>
                        </a:spcAft>
                      </a:pPr>
                      <a:r>
                        <a:rPr lang="en-US" sz="1200" b="1" dirty="0">
                          <a:effectLst/>
                          <a:latin typeface="Avenir Black" panose="02000503020000020003"/>
                        </a:rPr>
                        <a:t>Semantic Branded Dose Form Group*</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extLst>
                  <a:ext uri="{0D108BD9-81ED-4DB2-BD59-A6C34878D82A}">
                    <a16:rowId xmlns:a16="http://schemas.microsoft.com/office/drawing/2014/main" val="3644587737"/>
                  </a:ext>
                </a:extLst>
              </a:tr>
              <a:tr h="484323">
                <a:tc vMerge="1">
                  <a:txBody>
                    <a:bodyPr/>
                    <a:lstStyle/>
                    <a:p>
                      <a:pPr marL="0" marR="0" algn="ctr">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SCDG</a:t>
                      </a:r>
                    </a:p>
                  </a:txBody>
                  <a:tcPr marL="27384" marR="27384" marT="0" marB="0" anchor="b">
                    <a:solidFill>
                      <a:srgbClr val="FFFF00"/>
                    </a:solidFill>
                  </a:tcPr>
                </a:tc>
                <a:tc>
                  <a:txBody>
                    <a:bodyPr/>
                    <a:lstStyle/>
                    <a:p>
                      <a:pPr marL="0" marR="0" algn="ctr">
                        <a:spcBef>
                          <a:spcPts val="0"/>
                        </a:spcBef>
                        <a:spcAft>
                          <a:spcPts val="0"/>
                        </a:spcAft>
                      </a:pPr>
                      <a:r>
                        <a:rPr lang="en-US" sz="1200" b="1" dirty="0">
                          <a:effectLst/>
                          <a:latin typeface="Avenir Black" panose="02000503020000020003"/>
                        </a:rPr>
                        <a:t>Semantic Clinical Dose Form Group*</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extLst>
                  <a:ext uri="{0D108BD9-81ED-4DB2-BD59-A6C34878D82A}">
                    <a16:rowId xmlns:a16="http://schemas.microsoft.com/office/drawing/2014/main" val="726137369"/>
                  </a:ext>
                </a:extLst>
              </a:tr>
              <a:tr h="322881">
                <a:tc vMerge="1">
                  <a:txBody>
                    <a:bodyPr/>
                    <a:lstStyle/>
                    <a:p>
                      <a:pPr marL="0" marR="0" algn="ctr">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SBDC</a:t>
                      </a:r>
                    </a:p>
                  </a:txBody>
                  <a:tcPr marL="27384" marR="27384" marT="0" marB="0" anchor="b">
                    <a:solidFill>
                      <a:srgbClr val="FFFF00"/>
                    </a:solidFill>
                  </a:tcPr>
                </a:tc>
                <a:tc>
                  <a:txBody>
                    <a:bodyPr/>
                    <a:lstStyle/>
                    <a:p>
                      <a:pPr marL="0" marR="0" algn="ctr">
                        <a:spcBef>
                          <a:spcPts val="0"/>
                        </a:spcBef>
                        <a:spcAft>
                          <a:spcPts val="0"/>
                        </a:spcAft>
                      </a:pPr>
                      <a:r>
                        <a:rPr lang="en-US" sz="1200" b="1" dirty="0">
                          <a:effectLst/>
                          <a:latin typeface="Avenir Black" panose="02000503020000020003"/>
                        </a:rPr>
                        <a:t>Semantic Branded Drug Component</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extLst>
                  <a:ext uri="{0D108BD9-81ED-4DB2-BD59-A6C34878D82A}">
                    <a16:rowId xmlns:a16="http://schemas.microsoft.com/office/drawing/2014/main" val="2712070560"/>
                  </a:ext>
                </a:extLst>
              </a:tr>
              <a:tr h="182049">
                <a:tc vMerge="1">
                  <a:txBody>
                    <a:bodyPr/>
                    <a:lstStyle/>
                    <a:p>
                      <a:pPr marL="0" marR="0" algn="ctr">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BN</a:t>
                      </a:r>
                    </a:p>
                  </a:txBody>
                  <a:tcPr marL="27384" marR="27384" marT="0" marB="0" anchor="b">
                    <a:solidFill>
                      <a:srgbClr val="FFFF00"/>
                    </a:solidFill>
                  </a:tcPr>
                </a:tc>
                <a:tc>
                  <a:txBody>
                    <a:bodyPr/>
                    <a:lstStyle/>
                    <a:p>
                      <a:pPr marL="0" marR="0" algn="ctr">
                        <a:spcBef>
                          <a:spcPts val="0"/>
                        </a:spcBef>
                        <a:spcAft>
                          <a:spcPts val="0"/>
                        </a:spcAft>
                      </a:pPr>
                      <a:r>
                        <a:rPr lang="en-US" sz="1200" b="1" dirty="0">
                          <a:effectLst/>
                          <a:latin typeface="Avenir Black" panose="02000503020000020003"/>
                        </a:rPr>
                        <a:t>Brand Name</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extLst>
                  <a:ext uri="{0D108BD9-81ED-4DB2-BD59-A6C34878D82A}">
                    <a16:rowId xmlns:a16="http://schemas.microsoft.com/office/drawing/2014/main" val="1945341628"/>
                  </a:ext>
                </a:extLst>
              </a:tr>
              <a:tr h="182049">
                <a:tc vMerge="1">
                  <a:txBody>
                    <a:bodyPr/>
                    <a:lstStyle/>
                    <a:p>
                      <a:pPr marL="0" marR="0" algn="ctr">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MIN</a:t>
                      </a:r>
                    </a:p>
                  </a:txBody>
                  <a:tcPr marL="27384" marR="27384" marT="0" marB="0" anchor="b">
                    <a:solidFill>
                      <a:srgbClr val="FFFF00"/>
                    </a:solidFill>
                  </a:tcPr>
                </a:tc>
                <a:tc>
                  <a:txBody>
                    <a:bodyPr/>
                    <a:lstStyle/>
                    <a:p>
                      <a:pPr marL="0" marR="0" algn="ctr">
                        <a:spcBef>
                          <a:spcPts val="0"/>
                        </a:spcBef>
                        <a:spcAft>
                          <a:spcPts val="0"/>
                        </a:spcAft>
                      </a:pPr>
                      <a:r>
                        <a:rPr lang="en-US" sz="1200" b="1" dirty="0">
                          <a:effectLst/>
                          <a:latin typeface="Avenir Black" panose="02000503020000020003"/>
                        </a:rPr>
                        <a:t>Multiple Ingredients</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FF00"/>
                    </a:solidFill>
                  </a:tcPr>
                </a:tc>
                <a:extLst>
                  <a:ext uri="{0D108BD9-81ED-4DB2-BD59-A6C34878D82A}">
                    <a16:rowId xmlns:a16="http://schemas.microsoft.com/office/drawing/2014/main" val="233369917"/>
                  </a:ext>
                </a:extLst>
              </a:tr>
              <a:tr h="322881">
                <a:tc rowSpan="3">
                  <a:txBody>
                    <a:bodyPr/>
                    <a:lstStyle/>
                    <a:p>
                      <a:pPr marL="0" marR="0" algn="ctr">
                        <a:spcBef>
                          <a:spcPts val="0"/>
                        </a:spcBef>
                        <a:spcAft>
                          <a:spcPts val="0"/>
                        </a:spcAft>
                      </a:pPr>
                      <a:r>
                        <a:rPr lang="en-US" sz="1200" dirty="0">
                          <a:effectLst/>
                          <a:latin typeface="Avenir Black" panose="02000503020000020003"/>
                          <a:cs typeface="Times New Roman" panose="02020603050405020304" pitchFamily="18" charset="0"/>
                        </a:rPr>
                        <a:t>Tier 3</a:t>
                      </a:r>
                    </a:p>
                  </a:txBody>
                  <a:tcPr marL="27384" marR="27384" marT="0" marB="0" anchor="ctr">
                    <a:solidFill>
                      <a:srgbClr val="FFC000"/>
                    </a:solidFill>
                  </a:tcPr>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SCDC</a:t>
                      </a:r>
                    </a:p>
                  </a:txBody>
                  <a:tcPr marL="27384" marR="27384" marT="0" marB="0" anchor="b">
                    <a:solidFill>
                      <a:srgbClr val="FFC000"/>
                    </a:solidFill>
                  </a:tcPr>
                </a:tc>
                <a:tc>
                  <a:txBody>
                    <a:bodyPr/>
                    <a:lstStyle/>
                    <a:p>
                      <a:pPr marL="0" marR="0" algn="ctr">
                        <a:spcBef>
                          <a:spcPts val="0"/>
                        </a:spcBef>
                        <a:spcAft>
                          <a:spcPts val="0"/>
                        </a:spcAft>
                      </a:pPr>
                      <a:r>
                        <a:rPr lang="en-US" sz="1200" b="1" dirty="0">
                          <a:effectLst/>
                          <a:latin typeface="Avenir Black" panose="02000503020000020003"/>
                        </a:rPr>
                        <a:t>Semantic Clinical Drug Component*</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extLst>
                  <a:ext uri="{0D108BD9-81ED-4DB2-BD59-A6C34878D82A}">
                    <a16:rowId xmlns:a16="http://schemas.microsoft.com/office/drawing/2014/main" val="3595678585"/>
                  </a:ext>
                </a:extLst>
              </a:tr>
              <a:tr h="182049">
                <a:tc vMerge="1">
                  <a:txBody>
                    <a:bodyPr/>
                    <a:lstStyle/>
                    <a:p>
                      <a:pPr marL="0" marR="0" algn="ctr">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PIN</a:t>
                      </a:r>
                    </a:p>
                  </a:txBody>
                  <a:tcPr marL="27384" marR="27384" marT="0" marB="0" anchor="b">
                    <a:solidFill>
                      <a:srgbClr val="FFC000"/>
                    </a:solidFill>
                  </a:tcPr>
                </a:tc>
                <a:tc>
                  <a:txBody>
                    <a:bodyPr/>
                    <a:lstStyle/>
                    <a:p>
                      <a:pPr marL="0" marR="0" algn="ctr">
                        <a:spcBef>
                          <a:spcPts val="0"/>
                        </a:spcBef>
                        <a:spcAft>
                          <a:spcPts val="0"/>
                        </a:spcAft>
                      </a:pPr>
                      <a:r>
                        <a:rPr lang="en-US" sz="1200" b="1" dirty="0">
                          <a:effectLst/>
                          <a:latin typeface="Avenir Black" panose="02000503020000020003"/>
                        </a:rPr>
                        <a:t>Precise Ingredient</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extLst>
                  <a:ext uri="{0D108BD9-81ED-4DB2-BD59-A6C34878D82A}">
                    <a16:rowId xmlns:a16="http://schemas.microsoft.com/office/drawing/2014/main" val="4252145131"/>
                  </a:ext>
                </a:extLst>
              </a:tr>
              <a:tr h="322881">
                <a:tc vMerge="1">
                  <a:txBody>
                    <a:bodyPr/>
                    <a:lstStyle/>
                    <a:p>
                      <a:pPr marL="0" marR="0" algn="ctr">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384" marR="27384" marT="0" marB="0" anchor="b"/>
                </a:tc>
                <a:tc>
                  <a:txBody>
                    <a:bodyPr/>
                    <a:lstStyle/>
                    <a:p>
                      <a:pPr marL="0" marR="0" algn="ctr">
                        <a:spcBef>
                          <a:spcPts val="0"/>
                        </a:spcBef>
                        <a:spcAft>
                          <a:spcPts val="0"/>
                        </a:spcAft>
                      </a:pPr>
                      <a:r>
                        <a:rPr lang="en-US" sz="1200" b="1" dirty="0">
                          <a:effectLst/>
                          <a:latin typeface="Avenir Black" panose="02000503020000020003"/>
                          <a:ea typeface="Calibri" panose="020F0502020204030204" pitchFamily="34" charset="0"/>
                          <a:cs typeface="Times New Roman" panose="02020603050405020304" pitchFamily="18" charset="0"/>
                        </a:rPr>
                        <a:t>IN</a:t>
                      </a:r>
                    </a:p>
                  </a:txBody>
                  <a:tcPr marL="27384" marR="27384" marT="0" marB="0" anchor="b">
                    <a:solidFill>
                      <a:srgbClr val="FFC000"/>
                    </a:solidFill>
                  </a:tcPr>
                </a:tc>
                <a:tc>
                  <a:txBody>
                    <a:bodyPr/>
                    <a:lstStyle/>
                    <a:p>
                      <a:pPr marL="0" marR="0" algn="ctr">
                        <a:spcBef>
                          <a:spcPts val="0"/>
                        </a:spcBef>
                        <a:spcAft>
                          <a:spcPts val="0"/>
                        </a:spcAft>
                      </a:pPr>
                      <a:r>
                        <a:rPr lang="en-US" sz="1200" b="1" dirty="0">
                          <a:effectLst/>
                          <a:latin typeface="Avenir Black" panose="02000503020000020003"/>
                        </a:rPr>
                        <a:t>Ingredient*</a:t>
                      </a:r>
                      <a:endParaRPr lang="en-US" sz="1200" b="1"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X</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tc>
                  <a:txBody>
                    <a:bodyPr/>
                    <a:lstStyle/>
                    <a:p>
                      <a:pPr marL="0" marR="0" algn="ctr">
                        <a:spcBef>
                          <a:spcPts val="0"/>
                        </a:spcBef>
                        <a:spcAft>
                          <a:spcPts val="0"/>
                        </a:spcAft>
                      </a:pPr>
                      <a:r>
                        <a:rPr lang="en-US" sz="1200" dirty="0">
                          <a:effectLst/>
                          <a:latin typeface="Avenir Black" panose="02000503020000020003"/>
                        </a:rPr>
                        <a:t> </a:t>
                      </a:r>
                      <a:endParaRPr lang="en-US" sz="1200" dirty="0">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FFC000"/>
                    </a:solidFill>
                  </a:tcPr>
                </a:tc>
                <a:extLst>
                  <a:ext uri="{0D108BD9-81ED-4DB2-BD59-A6C34878D82A}">
                    <a16:rowId xmlns:a16="http://schemas.microsoft.com/office/drawing/2014/main" val="2917577359"/>
                  </a:ext>
                </a:extLst>
              </a:tr>
              <a:tr h="182049">
                <a:tc rowSpan="5">
                  <a:txBody>
                    <a:bodyPr/>
                    <a:lstStyle/>
                    <a:p>
                      <a:pPr marL="0" marR="0" algn="ctr">
                        <a:spcBef>
                          <a:spcPts val="0"/>
                        </a:spcBef>
                        <a:spcAft>
                          <a:spcPts val="0"/>
                        </a:spcAft>
                      </a:pPr>
                      <a:r>
                        <a:rPr lang="en-US" sz="1200" dirty="0">
                          <a:solidFill>
                            <a:schemeClr val="bg1"/>
                          </a:solidFill>
                          <a:effectLst/>
                          <a:latin typeface="Avenir Black" panose="02000503020000020003"/>
                        </a:rPr>
                        <a:t>Tier 4 </a:t>
                      </a:r>
                      <a:br>
                        <a:rPr lang="en-US" sz="1200" dirty="0">
                          <a:solidFill>
                            <a:schemeClr val="bg1"/>
                          </a:solidFill>
                          <a:effectLst/>
                          <a:latin typeface="Avenir Black" panose="02000503020000020003"/>
                        </a:rPr>
                      </a:br>
                      <a:r>
                        <a:rPr lang="en-US" sz="1200" dirty="0">
                          <a:solidFill>
                            <a:schemeClr val="bg1"/>
                          </a:solidFill>
                          <a:effectLst/>
                          <a:latin typeface="Avenir Black" panose="02000503020000020003"/>
                        </a:rPr>
                        <a:t>(Do not use)</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ctr">
                    <a:solidFill>
                      <a:srgbClr val="535353"/>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rPr>
                        <a:t>DF</a:t>
                      </a:r>
                    </a:p>
                  </a:txBody>
                  <a:tcPr marL="27384" marR="27384" marT="0" marB="0" anchor="b">
                    <a:solidFill>
                      <a:srgbClr val="535353"/>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rPr>
                        <a:t>Dose Form</a:t>
                      </a:r>
                      <a:endPar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extLst>
                  <a:ext uri="{0D108BD9-81ED-4DB2-BD59-A6C34878D82A}">
                    <a16:rowId xmlns:a16="http://schemas.microsoft.com/office/drawing/2014/main" val="1446216837"/>
                  </a:ext>
                </a:extLst>
              </a:tr>
              <a:tr h="182049">
                <a:tc vMerge="1">
                  <a:txBody>
                    <a:bodyPr/>
                    <a:lstStyle/>
                    <a:p>
                      <a:endParaRPr lang="en-US"/>
                    </a:p>
                  </a:txBody>
                  <a:tcPr/>
                </a:tc>
                <a:tc>
                  <a:txBody>
                    <a:bodyPr/>
                    <a:lstStyle/>
                    <a:p>
                      <a:pPr marL="0" marR="0" algn="ctr">
                        <a:spcBef>
                          <a:spcPts val="0"/>
                        </a:spcBef>
                        <a:spcAft>
                          <a:spcPts val="0"/>
                        </a:spcAft>
                      </a:pPr>
                      <a:r>
                        <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rPr>
                        <a:t>DFG</a:t>
                      </a:r>
                    </a:p>
                  </a:txBody>
                  <a:tcPr marL="27384" marR="27384" marT="0" marB="0" anchor="b">
                    <a:solidFill>
                      <a:srgbClr val="535353"/>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rPr>
                        <a:t>Dose Form Group*</a:t>
                      </a:r>
                      <a:endPar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X</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extLst>
                  <a:ext uri="{0D108BD9-81ED-4DB2-BD59-A6C34878D82A}">
                    <a16:rowId xmlns:a16="http://schemas.microsoft.com/office/drawing/2014/main" val="564855149"/>
                  </a:ext>
                </a:extLst>
              </a:tr>
              <a:tr h="182049">
                <a:tc vMerge="1">
                  <a:txBody>
                    <a:bodyPr/>
                    <a:lstStyle/>
                    <a:p>
                      <a:endParaRPr lang="en-US"/>
                    </a:p>
                  </a:txBody>
                  <a:tcPr/>
                </a:tc>
                <a:tc>
                  <a:txBody>
                    <a:bodyPr/>
                    <a:lstStyle/>
                    <a:p>
                      <a:pPr marL="0" marR="0" algn="ctr">
                        <a:spcBef>
                          <a:spcPts val="0"/>
                        </a:spcBef>
                        <a:spcAft>
                          <a:spcPts val="0"/>
                        </a:spcAft>
                      </a:pPr>
                      <a:r>
                        <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rPr>
                        <a:t>PSN</a:t>
                      </a:r>
                    </a:p>
                  </a:txBody>
                  <a:tcPr marL="27384" marR="27384" marT="0" marB="0" anchor="b">
                    <a:solidFill>
                      <a:srgbClr val="535353"/>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rPr>
                        <a:t>Prescribable Name</a:t>
                      </a:r>
                      <a:endPar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extLst>
                  <a:ext uri="{0D108BD9-81ED-4DB2-BD59-A6C34878D82A}">
                    <a16:rowId xmlns:a16="http://schemas.microsoft.com/office/drawing/2014/main" val="3768669018"/>
                  </a:ext>
                </a:extLst>
              </a:tr>
              <a:tr h="182049">
                <a:tc vMerge="1">
                  <a:txBody>
                    <a:bodyPr/>
                    <a:lstStyle/>
                    <a:p>
                      <a:endParaRPr lang="en-US"/>
                    </a:p>
                  </a:txBody>
                  <a:tcPr/>
                </a:tc>
                <a:tc>
                  <a:txBody>
                    <a:bodyPr/>
                    <a:lstStyle/>
                    <a:p>
                      <a:pPr marL="0" marR="0" algn="ctr">
                        <a:spcBef>
                          <a:spcPts val="0"/>
                        </a:spcBef>
                        <a:spcAft>
                          <a:spcPts val="0"/>
                        </a:spcAft>
                      </a:pPr>
                      <a:r>
                        <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rPr>
                        <a:t>SY</a:t>
                      </a:r>
                    </a:p>
                  </a:txBody>
                  <a:tcPr marL="27384" marR="27384" marT="0" marB="0" anchor="b">
                    <a:solidFill>
                      <a:srgbClr val="535353"/>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rPr>
                        <a:t>Synonym</a:t>
                      </a:r>
                      <a:endPar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extLst>
                  <a:ext uri="{0D108BD9-81ED-4DB2-BD59-A6C34878D82A}">
                    <a16:rowId xmlns:a16="http://schemas.microsoft.com/office/drawing/2014/main" val="1770004650"/>
                  </a:ext>
                </a:extLst>
              </a:tr>
              <a:tr h="182049">
                <a:tc vMerge="1">
                  <a:txBody>
                    <a:bodyPr/>
                    <a:lstStyle/>
                    <a:p>
                      <a:endParaRPr lang="en-US"/>
                    </a:p>
                  </a:txBody>
                  <a:tcPr/>
                </a:tc>
                <a:tc>
                  <a:txBody>
                    <a:bodyPr/>
                    <a:lstStyle/>
                    <a:p>
                      <a:pPr marL="0" marR="0" algn="ctr">
                        <a:spcBef>
                          <a:spcPts val="0"/>
                        </a:spcBef>
                        <a:spcAft>
                          <a:spcPts val="0"/>
                        </a:spcAft>
                      </a:pPr>
                      <a:r>
                        <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rPr>
                        <a:t>TMSY</a:t>
                      </a:r>
                    </a:p>
                  </a:txBody>
                  <a:tcPr marL="27384" marR="27384" marT="0" marB="0" anchor="b">
                    <a:solidFill>
                      <a:srgbClr val="535353"/>
                    </a:solidFill>
                  </a:tcPr>
                </a:tc>
                <a:tc>
                  <a:txBody>
                    <a:bodyPr/>
                    <a:lstStyle/>
                    <a:p>
                      <a:pPr marL="0" marR="0" algn="ctr">
                        <a:spcBef>
                          <a:spcPts val="0"/>
                        </a:spcBef>
                        <a:spcAft>
                          <a:spcPts val="0"/>
                        </a:spcAft>
                      </a:pPr>
                      <a:r>
                        <a:rPr lang="en-US" sz="1200" b="1" dirty="0">
                          <a:solidFill>
                            <a:schemeClr val="bg1"/>
                          </a:solidFill>
                          <a:effectLst/>
                          <a:latin typeface="Avenir Black" panose="02000503020000020003"/>
                        </a:rPr>
                        <a:t>Tall Man Lettering Synonym</a:t>
                      </a:r>
                      <a:endParaRPr lang="en-US" sz="1200" b="1"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nchor="b">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tc>
                  <a:txBody>
                    <a:bodyPr/>
                    <a:lstStyle/>
                    <a:p>
                      <a:pPr marL="0" marR="0" algn="ctr">
                        <a:spcBef>
                          <a:spcPts val="0"/>
                        </a:spcBef>
                        <a:spcAft>
                          <a:spcPts val="0"/>
                        </a:spcAft>
                      </a:pPr>
                      <a:r>
                        <a:rPr lang="en-US" sz="1200" dirty="0">
                          <a:solidFill>
                            <a:schemeClr val="bg1"/>
                          </a:solidFill>
                          <a:effectLst/>
                          <a:latin typeface="Avenir Black" panose="02000503020000020003"/>
                        </a:rPr>
                        <a:t> </a:t>
                      </a:r>
                      <a:endParaRPr lang="en-US" sz="1200" dirty="0">
                        <a:solidFill>
                          <a:schemeClr val="bg1"/>
                        </a:solidFill>
                        <a:effectLst/>
                        <a:latin typeface="Avenir Black" panose="02000503020000020003"/>
                        <a:ea typeface="Calibri" panose="020F0502020204030204" pitchFamily="34" charset="0"/>
                        <a:cs typeface="Times New Roman" panose="02020603050405020304" pitchFamily="18" charset="0"/>
                      </a:endParaRPr>
                    </a:p>
                  </a:txBody>
                  <a:tcPr marL="27384" marR="27384" marT="0" marB="0">
                    <a:solidFill>
                      <a:srgbClr val="535353"/>
                    </a:solidFill>
                  </a:tcPr>
                </a:tc>
                <a:extLst>
                  <a:ext uri="{0D108BD9-81ED-4DB2-BD59-A6C34878D82A}">
                    <a16:rowId xmlns:a16="http://schemas.microsoft.com/office/drawing/2014/main" val="306317621"/>
                  </a:ext>
                </a:extLst>
              </a:tr>
            </a:tbl>
          </a:graphicData>
        </a:graphic>
      </p:graphicFrame>
      <p:sp>
        <p:nvSpPr>
          <p:cNvPr id="2" name="TextBox 1">
            <a:extLst>
              <a:ext uri="{FF2B5EF4-FFF2-40B4-BE49-F238E27FC236}">
                <a16:creationId xmlns:a16="http://schemas.microsoft.com/office/drawing/2014/main" id="{02C4C1DD-271A-EF42-A9F0-0733D9911A26}"/>
              </a:ext>
            </a:extLst>
          </p:cNvPr>
          <p:cNvSpPr txBox="1"/>
          <p:nvPr/>
        </p:nvSpPr>
        <p:spPr>
          <a:xfrm>
            <a:off x="5114956" y="2492681"/>
            <a:ext cx="1828800" cy="184666"/>
          </a:xfrm>
          <a:prstGeom prst="rect">
            <a:avLst/>
          </a:prstGeom>
          <a:noFill/>
        </p:spPr>
        <p:txBody>
          <a:bodyPr wrap="square" lIns="0" tIns="0" rIns="0" bIns="0" rtlCol="0">
            <a:spAutoFit/>
          </a:bodyPr>
          <a:lstStyle/>
          <a:p>
            <a:pPr algn="ctr"/>
            <a:endParaRPr lang="en-US" sz="1200" dirty="0">
              <a:solidFill>
                <a:schemeClr val="bg2"/>
              </a:solidFill>
              <a:latin typeface="Georgia" panose="02040502050405020303" pitchFamily="18" charset="0"/>
              <a:cs typeface="Arial" panose="020B0604020202020204" pitchFamily="34" charset="0"/>
            </a:endParaRPr>
          </a:p>
        </p:txBody>
      </p:sp>
      <p:sp>
        <p:nvSpPr>
          <p:cNvPr id="3" name="TextBox 2">
            <a:extLst>
              <a:ext uri="{FF2B5EF4-FFF2-40B4-BE49-F238E27FC236}">
                <a16:creationId xmlns:a16="http://schemas.microsoft.com/office/drawing/2014/main" id="{F2EA93DE-7913-0043-93BB-73FB36E578B1}"/>
              </a:ext>
            </a:extLst>
          </p:cNvPr>
          <p:cNvSpPr txBox="1"/>
          <p:nvPr/>
        </p:nvSpPr>
        <p:spPr>
          <a:xfrm>
            <a:off x="5114956" y="2492681"/>
            <a:ext cx="1828800" cy="184666"/>
          </a:xfrm>
          <a:prstGeom prst="rect">
            <a:avLst/>
          </a:prstGeom>
          <a:noFill/>
        </p:spPr>
        <p:txBody>
          <a:bodyPr wrap="square" lIns="0" tIns="0" rIns="0" bIns="0" rtlCol="0">
            <a:spAutoFit/>
          </a:bodyPr>
          <a:lstStyle/>
          <a:p>
            <a:pPr algn="ctr"/>
            <a:endParaRPr lang="en-US" sz="1200" dirty="0">
              <a:solidFill>
                <a:schemeClr val="bg2"/>
              </a:solidFill>
              <a:latin typeface="Georgia" panose="02040502050405020303" pitchFamily="18" charset="0"/>
              <a:cs typeface="Arial" panose="020B0604020202020204" pitchFamily="34" charset="0"/>
            </a:endParaRPr>
          </a:p>
        </p:txBody>
      </p:sp>
      <p:sp>
        <p:nvSpPr>
          <p:cNvPr id="5" name="TextBox 4">
            <a:extLst>
              <a:ext uri="{FF2B5EF4-FFF2-40B4-BE49-F238E27FC236}">
                <a16:creationId xmlns:a16="http://schemas.microsoft.com/office/drawing/2014/main" id="{7805F343-20E6-DD4F-B9C0-0D35AD144371}"/>
              </a:ext>
            </a:extLst>
          </p:cNvPr>
          <p:cNvSpPr txBox="1"/>
          <p:nvPr/>
        </p:nvSpPr>
        <p:spPr>
          <a:xfrm>
            <a:off x="5114956" y="2492681"/>
            <a:ext cx="1828800" cy="184666"/>
          </a:xfrm>
          <a:prstGeom prst="rect">
            <a:avLst/>
          </a:prstGeom>
          <a:noFill/>
        </p:spPr>
        <p:txBody>
          <a:bodyPr wrap="square" lIns="0" tIns="0" rIns="0" bIns="0" rtlCol="0">
            <a:spAutoFit/>
          </a:bodyPr>
          <a:lstStyle/>
          <a:p>
            <a:pPr algn="ctr"/>
            <a:endParaRPr lang="en-US" sz="1200" dirty="0">
              <a:solidFill>
                <a:schemeClr val="bg2"/>
              </a:solidFill>
              <a:latin typeface="Georgia" panose="02040502050405020303" pitchFamily="18" charset="0"/>
              <a:cs typeface="Arial" panose="020B0604020202020204" pitchFamily="34" charset="0"/>
            </a:endParaRPr>
          </a:p>
        </p:txBody>
      </p:sp>
      <p:sp>
        <p:nvSpPr>
          <p:cNvPr id="8" name="TextBox 7">
            <a:extLst>
              <a:ext uri="{FF2B5EF4-FFF2-40B4-BE49-F238E27FC236}">
                <a16:creationId xmlns:a16="http://schemas.microsoft.com/office/drawing/2014/main" id="{C62C04A4-17F6-6341-8E1C-81DA76DA8784}"/>
              </a:ext>
            </a:extLst>
          </p:cNvPr>
          <p:cNvSpPr txBox="1"/>
          <p:nvPr/>
        </p:nvSpPr>
        <p:spPr>
          <a:xfrm>
            <a:off x="2443386" y="6595193"/>
            <a:ext cx="7305227" cy="307777"/>
          </a:xfrm>
          <a:prstGeom prst="rect">
            <a:avLst/>
          </a:prstGeom>
          <a:noFill/>
        </p:spPr>
        <p:txBody>
          <a:bodyPr wrap="square" rtlCol="0">
            <a:spAutoFit/>
          </a:bodyPr>
          <a:lstStyle/>
          <a:p>
            <a:r>
              <a:rPr lang="en-US" sz="1400" dirty="0"/>
              <a:t>* Denotes term types that require multiple records to represent multi-ingredient medications</a:t>
            </a:r>
          </a:p>
        </p:txBody>
      </p:sp>
    </p:spTree>
    <p:extLst>
      <p:ext uri="{BB962C8B-B14F-4D97-AF65-F5344CB8AC3E}">
        <p14:creationId xmlns:p14="http://schemas.microsoft.com/office/powerpoint/2010/main" val="2026527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BFB2-06D7-9544-B305-A6C51369BD3E}"/>
              </a:ext>
            </a:extLst>
          </p:cNvPr>
          <p:cNvSpPr>
            <a:spLocks noGrp="1"/>
          </p:cNvSpPr>
          <p:nvPr>
            <p:ph type="title"/>
          </p:nvPr>
        </p:nvSpPr>
        <p:spPr>
          <a:xfrm>
            <a:off x="680846" y="177338"/>
            <a:ext cx="11163300" cy="638433"/>
          </a:xfrm>
        </p:spPr>
        <p:txBody>
          <a:bodyPr/>
          <a:lstStyle/>
          <a:p>
            <a:r>
              <a:rPr lang="en-US" sz="2800" dirty="0">
                <a:latin typeface="Georgia" panose="02040502050405020303" pitchFamily="18" charset="0"/>
              </a:rPr>
              <a:t>Example quality issue – medication mapping</a:t>
            </a:r>
          </a:p>
        </p:txBody>
      </p:sp>
      <p:sp>
        <p:nvSpPr>
          <p:cNvPr id="6" name="Rectangle 5">
            <a:extLst>
              <a:ext uri="{FF2B5EF4-FFF2-40B4-BE49-F238E27FC236}">
                <a16:creationId xmlns:a16="http://schemas.microsoft.com/office/drawing/2014/main" id="{BCCD2110-4529-914F-BE7D-19F03AC1FAF7}"/>
              </a:ext>
            </a:extLst>
          </p:cNvPr>
          <p:cNvSpPr>
            <a:spLocks noChangeArrowheads="1"/>
          </p:cNvSpPr>
          <p:nvPr/>
        </p:nvSpPr>
        <p:spPr bwMode="auto">
          <a:xfrm>
            <a:off x="451104"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 name="Table 4">
            <a:extLst>
              <a:ext uri="{FF2B5EF4-FFF2-40B4-BE49-F238E27FC236}">
                <a16:creationId xmlns:a16="http://schemas.microsoft.com/office/drawing/2014/main" id="{98A12BDF-3043-723A-522A-BB1183220C94}"/>
              </a:ext>
            </a:extLst>
          </p:cNvPr>
          <p:cNvGraphicFramePr>
            <a:graphicFrameLocks noGrp="1"/>
          </p:cNvGraphicFramePr>
          <p:nvPr>
            <p:extLst>
              <p:ext uri="{D42A27DB-BD31-4B8C-83A1-F6EECF244321}">
                <p14:modId xmlns:p14="http://schemas.microsoft.com/office/powerpoint/2010/main" val="1317781857"/>
              </p:ext>
            </p:extLst>
          </p:nvPr>
        </p:nvGraphicFramePr>
        <p:xfrm>
          <a:off x="680846" y="1277620"/>
          <a:ext cx="10830307" cy="4754880"/>
        </p:xfrm>
        <a:graphic>
          <a:graphicData uri="http://schemas.openxmlformats.org/drawingml/2006/table">
            <a:tbl>
              <a:tblPr>
                <a:tableStyleId>{5C22544A-7EE6-4342-B048-85BDC9FD1C3A}</a:tableStyleId>
              </a:tblPr>
              <a:tblGrid>
                <a:gridCol w="904806">
                  <a:extLst>
                    <a:ext uri="{9D8B030D-6E8A-4147-A177-3AD203B41FA5}">
                      <a16:colId xmlns:a16="http://schemas.microsoft.com/office/drawing/2014/main" val="3721905251"/>
                    </a:ext>
                  </a:extLst>
                </a:gridCol>
                <a:gridCol w="822839">
                  <a:extLst>
                    <a:ext uri="{9D8B030D-6E8A-4147-A177-3AD203B41FA5}">
                      <a16:colId xmlns:a16="http://schemas.microsoft.com/office/drawing/2014/main" val="568687853"/>
                    </a:ext>
                  </a:extLst>
                </a:gridCol>
                <a:gridCol w="2789937">
                  <a:extLst>
                    <a:ext uri="{9D8B030D-6E8A-4147-A177-3AD203B41FA5}">
                      <a16:colId xmlns:a16="http://schemas.microsoft.com/office/drawing/2014/main" val="3130747467"/>
                    </a:ext>
                  </a:extLst>
                </a:gridCol>
                <a:gridCol w="874270">
                  <a:extLst>
                    <a:ext uri="{9D8B030D-6E8A-4147-A177-3AD203B41FA5}">
                      <a16:colId xmlns:a16="http://schemas.microsoft.com/office/drawing/2014/main" val="3281084801"/>
                    </a:ext>
                  </a:extLst>
                </a:gridCol>
                <a:gridCol w="964261">
                  <a:extLst>
                    <a:ext uri="{9D8B030D-6E8A-4147-A177-3AD203B41FA5}">
                      <a16:colId xmlns:a16="http://schemas.microsoft.com/office/drawing/2014/main" val="3729245699"/>
                    </a:ext>
                  </a:extLst>
                </a:gridCol>
                <a:gridCol w="2635658">
                  <a:extLst>
                    <a:ext uri="{9D8B030D-6E8A-4147-A177-3AD203B41FA5}">
                      <a16:colId xmlns:a16="http://schemas.microsoft.com/office/drawing/2014/main" val="2984684009"/>
                    </a:ext>
                  </a:extLst>
                </a:gridCol>
                <a:gridCol w="899981">
                  <a:extLst>
                    <a:ext uri="{9D8B030D-6E8A-4147-A177-3AD203B41FA5}">
                      <a16:colId xmlns:a16="http://schemas.microsoft.com/office/drawing/2014/main" val="3983585910"/>
                    </a:ext>
                  </a:extLst>
                </a:gridCol>
                <a:gridCol w="938555">
                  <a:extLst>
                    <a:ext uri="{9D8B030D-6E8A-4147-A177-3AD203B41FA5}">
                      <a16:colId xmlns:a16="http://schemas.microsoft.com/office/drawing/2014/main" val="843773368"/>
                    </a:ext>
                  </a:extLst>
                </a:gridCol>
              </a:tblGrid>
              <a:tr h="249516">
                <a:tc gridSpan="4">
                  <a:txBody>
                    <a:bodyPr/>
                    <a:lstStyle/>
                    <a:p>
                      <a:pPr algn="ctr"/>
                      <a:r>
                        <a:rPr lang="en-US" sz="1200" b="1" dirty="0">
                          <a:latin typeface="Avenir Black" panose="02000503020000020003"/>
                        </a:rPr>
                        <a:t>Highest-volume medication records by RxNorm code</a:t>
                      </a:r>
                    </a:p>
                  </a:txBody>
                  <a:tcPr>
                    <a:solidFill>
                      <a:schemeClr val="bg1">
                        <a:lumMod val="6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1200" b="1" dirty="0">
                          <a:latin typeface="Avenir Black" panose="02000503020000020003"/>
                        </a:rPr>
                        <a:t>Highest-volume medication records by name (within the EHR)</a:t>
                      </a:r>
                    </a:p>
                  </a:txBody>
                  <a:tcPr anchor="ctr">
                    <a:solidFill>
                      <a:schemeClr val="bg1">
                        <a:lumMod val="75000"/>
                      </a:schemeClr>
                    </a:solidFill>
                  </a:tcPr>
                </a:tc>
                <a:tc hMerge="1">
                  <a:txBody>
                    <a:bodyPr/>
                    <a:lstStyle/>
                    <a:p>
                      <a:endParaRPr lang="en-US" dirty="0"/>
                    </a:p>
                  </a:txBody>
                  <a:tcPr/>
                </a:tc>
                <a:tc hMerge="1">
                  <a:txBody>
                    <a:bodyPr/>
                    <a:lstStyle/>
                    <a:p>
                      <a:endParaRPr lang="en-US" dirty="0"/>
                    </a:p>
                  </a:txBody>
                  <a:tcPr/>
                </a:tc>
                <a:tc rowSpan="2">
                  <a:txBody>
                    <a:bodyPr/>
                    <a:lstStyle/>
                    <a:p>
                      <a:pPr algn="ctr"/>
                      <a:r>
                        <a:rPr lang="en-US" sz="1200" b="1" dirty="0">
                          <a:latin typeface="Avenir Black" panose="02000503020000020003"/>
                        </a:rPr>
                        <a:t>Percent Agreement</a:t>
                      </a:r>
                    </a:p>
                  </a:txBody>
                  <a:tcPr anchor="ctr"/>
                </a:tc>
                <a:extLst>
                  <a:ext uri="{0D108BD9-81ED-4DB2-BD59-A6C34878D82A}">
                    <a16:rowId xmlns:a16="http://schemas.microsoft.com/office/drawing/2014/main" val="1310798722"/>
                  </a:ext>
                </a:extLst>
              </a:tr>
              <a:tr h="370840">
                <a:tc>
                  <a:txBody>
                    <a:bodyPr/>
                    <a:lstStyle/>
                    <a:p>
                      <a:r>
                        <a:rPr lang="en-US" sz="1200" b="1" dirty="0">
                          <a:latin typeface="Avenir Black" panose="02000503020000020003"/>
                        </a:rPr>
                        <a:t>Rank based on Code</a:t>
                      </a:r>
                    </a:p>
                  </a:txBody>
                  <a:tcPr/>
                </a:tc>
                <a:tc>
                  <a:txBody>
                    <a:bodyPr/>
                    <a:lstStyle/>
                    <a:p>
                      <a:r>
                        <a:rPr lang="en-US" sz="1200" b="1" dirty="0">
                          <a:latin typeface="Avenir Black" panose="02000503020000020003"/>
                        </a:rPr>
                        <a:t>RxNorm Code</a:t>
                      </a:r>
                    </a:p>
                  </a:txBody>
                  <a:tcPr/>
                </a:tc>
                <a:tc>
                  <a:txBody>
                    <a:bodyPr/>
                    <a:lstStyle/>
                    <a:p>
                      <a:r>
                        <a:rPr lang="en-US" sz="1200" b="1" dirty="0">
                          <a:latin typeface="Avenir Black" panose="02000503020000020003"/>
                        </a:rPr>
                        <a:t>Medication name (derived from RxNorm code)</a:t>
                      </a:r>
                    </a:p>
                  </a:txBody>
                  <a:tcPr/>
                </a:tc>
                <a:tc>
                  <a:txBody>
                    <a:bodyPr/>
                    <a:lstStyle/>
                    <a:p>
                      <a:r>
                        <a:rPr lang="en-US" sz="1200" b="1" dirty="0">
                          <a:latin typeface="Avenir Black" panose="02000503020000020003"/>
                        </a:rPr>
                        <a:t>Record Count by Code</a:t>
                      </a:r>
                    </a:p>
                  </a:txBody>
                  <a:tcPr/>
                </a:tc>
                <a:tc>
                  <a:txBody>
                    <a:bodyPr/>
                    <a:lstStyle/>
                    <a:p>
                      <a:r>
                        <a:rPr lang="en-US" sz="1200" b="1" dirty="0">
                          <a:latin typeface="Avenir Black" panose="02000503020000020003"/>
                        </a:rPr>
                        <a:t>Rank based on Name</a:t>
                      </a:r>
                    </a:p>
                  </a:txBody>
                  <a:tcPr/>
                </a:tc>
                <a:tc>
                  <a:txBody>
                    <a:bodyPr/>
                    <a:lstStyle/>
                    <a:p>
                      <a:r>
                        <a:rPr lang="en-US" sz="1200" b="1" dirty="0">
                          <a:latin typeface="Avenir Black" panose="02000503020000020003"/>
                        </a:rPr>
                        <a:t>Medication name (from EHR)</a:t>
                      </a:r>
                    </a:p>
                  </a:txBody>
                  <a:tcPr/>
                </a:tc>
                <a:tc>
                  <a:txBody>
                    <a:bodyPr/>
                    <a:lstStyle/>
                    <a:p>
                      <a:r>
                        <a:rPr lang="en-US" sz="1200" b="1" dirty="0">
                          <a:latin typeface="Avenir Black" panose="02000503020000020003"/>
                        </a:rPr>
                        <a:t>Record Count by Name</a:t>
                      </a:r>
                    </a:p>
                  </a:txBody>
                  <a:tcPr/>
                </a:tc>
                <a:tc vMerge="1">
                  <a:txBody>
                    <a:bodyPr/>
                    <a:lstStyle/>
                    <a:p>
                      <a:endParaRPr lang="en-US" sz="1200" dirty="0"/>
                    </a:p>
                  </a:txBody>
                  <a:tcPr/>
                </a:tc>
                <a:extLst>
                  <a:ext uri="{0D108BD9-81ED-4DB2-BD59-A6C34878D82A}">
                    <a16:rowId xmlns:a16="http://schemas.microsoft.com/office/drawing/2014/main" val="3378205960"/>
                  </a:ext>
                </a:extLst>
              </a:tr>
              <a:tr h="370840">
                <a:tc>
                  <a:txBody>
                    <a:bodyPr/>
                    <a:lstStyle/>
                    <a:p>
                      <a:r>
                        <a:rPr lang="en-US" sz="1200" dirty="0">
                          <a:latin typeface="Avenir Black" panose="02000503020000020003"/>
                        </a:rPr>
                        <a:t>1</a:t>
                      </a:r>
                    </a:p>
                  </a:txBody>
                  <a:tcPr/>
                </a:tc>
                <a:tc>
                  <a:txBody>
                    <a:bodyPr/>
                    <a:lstStyle/>
                    <a:p>
                      <a:r>
                        <a:rPr lang="en-US" sz="1200" dirty="0">
                          <a:latin typeface="Avenir Black" panose="02000503020000020003"/>
                        </a:rPr>
                        <a:t>Null or missing</a:t>
                      </a:r>
                    </a:p>
                  </a:txBody>
                  <a:tcPr/>
                </a:tc>
                <a:tc>
                  <a:txBody>
                    <a:bodyPr/>
                    <a:lstStyle/>
                    <a:p>
                      <a:endParaRPr lang="en-US" sz="1200" dirty="0">
                        <a:latin typeface="Avenir Black" panose="02000503020000020003"/>
                      </a:endParaRPr>
                    </a:p>
                  </a:txBody>
                  <a:tcPr/>
                </a:tc>
                <a:tc>
                  <a:txBody>
                    <a:bodyPr/>
                    <a:lstStyle/>
                    <a:p>
                      <a:r>
                        <a:rPr lang="en-US" sz="1200" dirty="0">
                          <a:latin typeface="Avenir Black" panose="02000503020000020003"/>
                        </a:rPr>
                        <a:t>1257171</a:t>
                      </a:r>
                    </a:p>
                  </a:txBody>
                  <a:tcPr/>
                </a:tc>
                <a:tc>
                  <a:txBody>
                    <a:bodyPr/>
                    <a:lstStyle/>
                    <a:p>
                      <a:r>
                        <a:rPr lang="en-US" sz="1200" dirty="0">
                          <a:latin typeface="Avenir Black" panose="02000503020000020003"/>
                        </a:rPr>
                        <a:t>1</a:t>
                      </a:r>
                    </a:p>
                  </a:txBody>
                  <a:tcPr/>
                </a:tc>
                <a:tc>
                  <a:txBody>
                    <a:bodyPr/>
                    <a:lstStyle/>
                    <a:p>
                      <a:r>
                        <a:rPr lang="en-US" sz="1200" dirty="0">
                          <a:latin typeface="Avenir Black" panose="02000503020000020003"/>
                        </a:rPr>
                        <a:t>Null or missing</a:t>
                      </a:r>
                    </a:p>
                  </a:txBody>
                  <a:tcPr/>
                </a:tc>
                <a:tc>
                  <a:txBody>
                    <a:bodyPr/>
                    <a:lstStyle/>
                    <a:p>
                      <a:r>
                        <a:rPr lang="en-US" sz="1200" dirty="0">
                          <a:latin typeface="Avenir Black" panose="02000503020000020003"/>
                        </a:rPr>
                        <a:t>1257171</a:t>
                      </a:r>
                    </a:p>
                  </a:txBody>
                  <a:tcPr/>
                </a:tc>
                <a:tc>
                  <a:txBody>
                    <a:bodyPr/>
                    <a:lstStyle/>
                    <a:p>
                      <a:r>
                        <a:rPr lang="en-US" sz="1200" dirty="0">
                          <a:latin typeface="Avenir Black" panose="02000503020000020003"/>
                        </a:rPr>
                        <a:t>100%</a:t>
                      </a:r>
                    </a:p>
                  </a:txBody>
                  <a:tcPr/>
                </a:tc>
                <a:extLst>
                  <a:ext uri="{0D108BD9-81ED-4DB2-BD59-A6C34878D82A}">
                    <a16:rowId xmlns:a16="http://schemas.microsoft.com/office/drawing/2014/main" val="2633396357"/>
                  </a:ext>
                </a:extLst>
              </a:tr>
              <a:tr h="370840">
                <a:tc>
                  <a:txBody>
                    <a:bodyPr/>
                    <a:lstStyle/>
                    <a:p>
                      <a:r>
                        <a:rPr lang="en-US" sz="1200" dirty="0">
                          <a:latin typeface="Avenir Black" panose="02000503020000020003"/>
                        </a:rPr>
                        <a:t>2</a:t>
                      </a:r>
                    </a:p>
                  </a:txBody>
                  <a:tcPr/>
                </a:tc>
                <a:tc>
                  <a:txBody>
                    <a:bodyPr/>
                    <a:lstStyle/>
                    <a:p>
                      <a:r>
                        <a:rPr lang="en-US" sz="1200" dirty="0">
                          <a:latin typeface="Avenir Black" panose="02000503020000020003"/>
                        </a:rPr>
                        <a:t>313002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lack" panose="02000503020000020003"/>
                        </a:rPr>
                        <a:t>Sodium Chloride 9 MG/ML Injectable Solution</a:t>
                      </a:r>
                    </a:p>
                    <a:p>
                      <a:endParaRPr lang="en-US" sz="1200" dirty="0">
                        <a:latin typeface="Avenir Black" panose="02000503020000020003"/>
                      </a:endParaRPr>
                    </a:p>
                  </a:txBody>
                  <a:tcPr/>
                </a:tc>
                <a:tc>
                  <a:txBody>
                    <a:bodyPr/>
                    <a:lstStyle/>
                    <a:p>
                      <a:r>
                        <a:rPr lang="en-US" sz="1200" dirty="0">
                          <a:latin typeface="Avenir Black" panose="02000503020000020003"/>
                        </a:rPr>
                        <a:t>801348</a:t>
                      </a:r>
                    </a:p>
                  </a:txBody>
                  <a:tcPr/>
                </a:tc>
                <a:tc>
                  <a:txBody>
                    <a:bodyPr/>
                    <a:lstStyle/>
                    <a:p>
                      <a:r>
                        <a:rPr lang="en-US" sz="1200" dirty="0">
                          <a:latin typeface="Avenir Black" panose="02000503020000020003"/>
                        </a:rPr>
                        <a:t>2</a:t>
                      </a:r>
                    </a:p>
                  </a:txBody>
                  <a:tcPr/>
                </a:tc>
                <a:tc>
                  <a:txBody>
                    <a:bodyPr/>
                    <a:lstStyle/>
                    <a:p>
                      <a:r>
                        <a:rPr lang="en-US" sz="1200" dirty="0">
                          <a:latin typeface="Avenir Black" panose="02000503020000020003"/>
                        </a:rPr>
                        <a:t>Sodium Chloride</a:t>
                      </a:r>
                    </a:p>
                  </a:txBody>
                  <a:tcPr/>
                </a:tc>
                <a:tc>
                  <a:txBody>
                    <a:bodyPr/>
                    <a:lstStyle/>
                    <a:p>
                      <a:r>
                        <a:rPr lang="en-US" sz="1200" dirty="0">
                          <a:latin typeface="Avenir Black" panose="02000503020000020003"/>
                        </a:rPr>
                        <a:t>1007029</a:t>
                      </a:r>
                    </a:p>
                  </a:txBody>
                  <a:tcPr/>
                </a:tc>
                <a:tc>
                  <a:txBody>
                    <a:bodyPr/>
                    <a:lstStyle/>
                    <a:p>
                      <a:r>
                        <a:rPr lang="en-US" sz="1200" dirty="0">
                          <a:latin typeface="Avenir Black" panose="02000503020000020003"/>
                        </a:rPr>
                        <a:t>79.6%</a:t>
                      </a:r>
                    </a:p>
                  </a:txBody>
                  <a:tcPr/>
                </a:tc>
                <a:extLst>
                  <a:ext uri="{0D108BD9-81ED-4DB2-BD59-A6C34878D82A}">
                    <a16:rowId xmlns:a16="http://schemas.microsoft.com/office/drawing/2014/main" val="4224716379"/>
                  </a:ext>
                </a:extLst>
              </a:tr>
              <a:tr h="370840">
                <a:tc>
                  <a:txBody>
                    <a:bodyPr/>
                    <a:lstStyle/>
                    <a:p>
                      <a:r>
                        <a:rPr lang="en-US" sz="1200" dirty="0">
                          <a:latin typeface="Avenir Black" panose="02000503020000020003"/>
                        </a:rPr>
                        <a:t>3</a:t>
                      </a:r>
                    </a:p>
                  </a:txBody>
                  <a:tcPr/>
                </a:tc>
                <a:tc>
                  <a:txBody>
                    <a:bodyPr/>
                    <a:lstStyle/>
                    <a:p>
                      <a:r>
                        <a:rPr lang="en-US" sz="1200" dirty="0">
                          <a:latin typeface="Avenir Black" panose="02000503020000020003"/>
                        </a:rPr>
                        <a:t>307668</a:t>
                      </a:r>
                    </a:p>
                  </a:txBody>
                  <a:tcPr/>
                </a:tc>
                <a:tc>
                  <a:txBody>
                    <a:bodyPr/>
                    <a:lstStyle/>
                    <a:p>
                      <a:r>
                        <a:rPr lang="en-US" sz="1200" dirty="0">
                          <a:latin typeface="Avenir Black" panose="02000503020000020003"/>
                        </a:rPr>
                        <a:t>Acetaminophen 32 MG/ML Oral Suspension</a:t>
                      </a:r>
                    </a:p>
                  </a:txBody>
                  <a:tcPr>
                    <a:solidFill>
                      <a:schemeClr val="accent3">
                        <a:lumMod val="40000"/>
                        <a:lumOff val="60000"/>
                      </a:schemeClr>
                    </a:solidFill>
                  </a:tcPr>
                </a:tc>
                <a:tc>
                  <a:txBody>
                    <a:bodyPr/>
                    <a:lstStyle/>
                    <a:p>
                      <a:r>
                        <a:rPr lang="en-US" sz="1200" dirty="0">
                          <a:latin typeface="Avenir Black" panose="02000503020000020003"/>
                        </a:rPr>
                        <a:t>321510</a:t>
                      </a:r>
                    </a:p>
                  </a:txBody>
                  <a:tcPr/>
                </a:tc>
                <a:tc>
                  <a:txBody>
                    <a:bodyPr/>
                    <a:lstStyle/>
                    <a:p>
                      <a:r>
                        <a:rPr lang="en-US" sz="1200" dirty="0">
                          <a:latin typeface="Avenir Black" panose="02000503020000020003"/>
                        </a:rPr>
                        <a:t>3</a:t>
                      </a:r>
                    </a:p>
                  </a:txBody>
                  <a:tcPr/>
                </a:tc>
                <a:tc>
                  <a:txBody>
                    <a:bodyPr/>
                    <a:lstStyle/>
                    <a:p>
                      <a:r>
                        <a:rPr lang="en-US" sz="1200" dirty="0">
                          <a:latin typeface="Avenir Black" panose="02000503020000020003"/>
                        </a:rPr>
                        <a:t>Acetaminophen 300MG / Codeine Phosphate 15 MG Oral Tablet</a:t>
                      </a:r>
                    </a:p>
                  </a:txBody>
                  <a:tcPr>
                    <a:solidFill>
                      <a:schemeClr val="accent3">
                        <a:lumMod val="40000"/>
                        <a:lumOff val="60000"/>
                      </a:schemeClr>
                    </a:solidFill>
                  </a:tcPr>
                </a:tc>
                <a:tc>
                  <a:txBody>
                    <a:bodyPr/>
                    <a:lstStyle/>
                    <a:p>
                      <a:r>
                        <a:rPr lang="en-US" sz="1200" dirty="0">
                          <a:latin typeface="Avenir Black" panose="02000503020000020003"/>
                        </a:rPr>
                        <a:t>511779</a:t>
                      </a:r>
                    </a:p>
                  </a:txBody>
                  <a:tcPr/>
                </a:tc>
                <a:tc>
                  <a:txBody>
                    <a:bodyPr/>
                    <a:lstStyle/>
                    <a:p>
                      <a:endParaRPr lang="en-US" sz="1200" dirty="0">
                        <a:latin typeface="Avenir Black" panose="02000503020000020003"/>
                      </a:endParaRPr>
                    </a:p>
                  </a:txBody>
                  <a:tcPr/>
                </a:tc>
                <a:extLst>
                  <a:ext uri="{0D108BD9-81ED-4DB2-BD59-A6C34878D82A}">
                    <a16:rowId xmlns:a16="http://schemas.microsoft.com/office/drawing/2014/main" val="4056733753"/>
                  </a:ext>
                </a:extLst>
              </a:tr>
              <a:tr h="370840">
                <a:tc>
                  <a:txBody>
                    <a:bodyPr/>
                    <a:lstStyle/>
                    <a:p>
                      <a:r>
                        <a:rPr lang="en-US" sz="1200" dirty="0">
                          <a:latin typeface="Avenir Black" panose="02000503020000020003"/>
                        </a:rPr>
                        <a:t>4</a:t>
                      </a:r>
                    </a:p>
                  </a:txBody>
                  <a:tcPr/>
                </a:tc>
                <a:tc>
                  <a:txBody>
                    <a:bodyPr/>
                    <a:lstStyle/>
                    <a:p>
                      <a:r>
                        <a:rPr lang="en-US" sz="1200" dirty="0">
                          <a:latin typeface="Avenir Black" panose="02000503020000020003"/>
                        </a:rPr>
                        <a:t>197803</a:t>
                      </a:r>
                    </a:p>
                  </a:txBody>
                  <a:tcPr/>
                </a:tc>
                <a:tc>
                  <a:txBody>
                    <a:bodyPr/>
                    <a:lstStyle/>
                    <a:p>
                      <a:r>
                        <a:rPr lang="en-US" sz="1200" dirty="0">
                          <a:latin typeface="Avenir Black" panose="02000503020000020003"/>
                        </a:rPr>
                        <a:t>Ibuprofen 20 MG/ML Oral Suspension</a:t>
                      </a:r>
                    </a:p>
                  </a:txBody>
                  <a:tcPr>
                    <a:solidFill>
                      <a:schemeClr val="accent3">
                        <a:lumMod val="40000"/>
                        <a:lumOff val="60000"/>
                      </a:schemeClr>
                    </a:solidFill>
                  </a:tcPr>
                </a:tc>
                <a:tc>
                  <a:txBody>
                    <a:bodyPr/>
                    <a:lstStyle/>
                    <a:p>
                      <a:r>
                        <a:rPr lang="en-US" sz="1200" dirty="0">
                          <a:latin typeface="Avenir Black" panose="02000503020000020003"/>
                        </a:rPr>
                        <a:t>293209</a:t>
                      </a:r>
                    </a:p>
                  </a:txBody>
                  <a:tcPr/>
                </a:tc>
                <a:tc>
                  <a:txBody>
                    <a:bodyPr/>
                    <a:lstStyle/>
                    <a:p>
                      <a:r>
                        <a:rPr lang="en-US" sz="1200" dirty="0">
                          <a:latin typeface="Avenir Black" panose="02000503020000020003"/>
                        </a:rPr>
                        <a:t>4</a:t>
                      </a:r>
                    </a:p>
                  </a:txBody>
                  <a:tcPr/>
                </a:tc>
                <a:tc>
                  <a:txBody>
                    <a:bodyPr/>
                    <a:lstStyle/>
                    <a:p>
                      <a:r>
                        <a:rPr lang="en-US" sz="1200" dirty="0">
                          <a:latin typeface="Avenir Black" panose="02000503020000020003"/>
                        </a:rPr>
                        <a:t>Ibuprofen 20 MG/ML / Pseudoephedrine Hydrochloride 3 MG/ML Oral Suspension</a:t>
                      </a:r>
                    </a:p>
                  </a:txBody>
                  <a:tcPr>
                    <a:solidFill>
                      <a:schemeClr val="accent3">
                        <a:lumMod val="40000"/>
                        <a:lumOff val="60000"/>
                      </a:schemeClr>
                    </a:solidFill>
                  </a:tcPr>
                </a:tc>
                <a:tc>
                  <a:txBody>
                    <a:bodyPr/>
                    <a:lstStyle/>
                    <a:p>
                      <a:r>
                        <a:rPr lang="en-US" sz="1200" dirty="0">
                          <a:latin typeface="Avenir Black" panose="02000503020000020003"/>
                        </a:rPr>
                        <a:t>293218</a:t>
                      </a:r>
                    </a:p>
                  </a:txBody>
                  <a:tcPr/>
                </a:tc>
                <a:tc>
                  <a:txBody>
                    <a:bodyPr/>
                    <a:lstStyle/>
                    <a:p>
                      <a:endParaRPr lang="en-US" sz="1200" dirty="0">
                        <a:latin typeface="Avenir Black" panose="02000503020000020003"/>
                      </a:endParaRPr>
                    </a:p>
                  </a:txBody>
                  <a:tcPr/>
                </a:tc>
                <a:extLst>
                  <a:ext uri="{0D108BD9-81ED-4DB2-BD59-A6C34878D82A}">
                    <a16:rowId xmlns:a16="http://schemas.microsoft.com/office/drawing/2014/main" val="3109921581"/>
                  </a:ext>
                </a:extLst>
              </a:tr>
              <a:tr h="370840">
                <a:tc>
                  <a:txBody>
                    <a:bodyPr/>
                    <a:lstStyle/>
                    <a:p>
                      <a:r>
                        <a:rPr lang="en-US" sz="1200" dirty="0">
                          <a:latin typeface="Avenir Black" panose="02000503020000020003"/>
                        </a:rPr>
                        <a:t>5</a:t>
                      </a:r>
                    </a:p>
                  </a:txBody>
                  <a:tcPr/>
                </a:tc>
                <a:tc>
                  <a:txBody>
                    <a:bodyPr/>
                    <a:lstStyle/>
                    <a:p>
                      <a:r>
                        <a:rPr lang="en-US" sz="1200" dirty="0">
                          <a:latin typeface="Avenir Black" panose="02000503020000020003"/>
                        </a:rPr>
                        <a:t>540930</a:t>
                      </a:r>
                    </a:p>
                  </a:txBody>
                  <a:tcPr/>
                </a:tc>
                <a:tc>
                  <a:txBody>
                    <a:bodyPr/>
                    <a:lstStyle/>
                    <a:p>
                      <a:r>
                        <a:rPr lang="en-US" sz="1200" dirty="0">
                          <a:latin typeface="Avenir Black" panose="02000503020000020003"/>
                        </a:rPr>
                        <a:t>Water 1000 MG/ML Injectable Solution</a:t>
                      </a:r>
                    </a:p>
                  </a:txBody>
                  <a:tcPr/>
                </a:tc>
                <a:tc>
                  <a:txBody>
                    <a:bodyPr/>
                    <a:lstStyle/>
                    <a:p>
                      <a:r>
                        <a:rPr lang="en-US" sz="1200" dirty="0">
                          <a:latin typeface="Avenir Black" panose="02000503020000020003"/>
                        </a:rPr>
                        <a:t>286133</a:t>
                      </a:r>
                    </a:p>
                  </a:txBody>
                  <a:tcPr/>
                </a:tc>
                <a:tc>
                  <a:txBody>
                    <a:bodyPr/>
                    <a:lstStyle/>
                    <a:p>
                      <a:r>
                        <a:rPr lang="en-US" sz="1200" dirty="0">
                          <a:latin typeface="Avenir Black" panose="02000503020000020003"/>
                        </a:rPr>
                        <a:t>5</a:t>
                      </a:r>
                    </a:p>
                  </a:txBody>
                  <a:tcPr/>
                </a:tc>
                <a:tc>
                  <a:txBody>
                    <a:bodyPr/>
                    <a:lstStyle/>
                    <a:p>
                      <a:r>
                        <a:rPr lang="en-US" sz="1200" dirty="0">
                          <a:latin typeface="Avenir Black" panose="02000503020000020003"/>
                        </a:rPr>
                        <a:t>Water 1000 MG/ML Injectable Solution</a:t>
                      </a:r>
                    </a:p>
                  </a:txBody>
                  <a:tcPr/>
                </a:tc>
                <a:tc>
                  <a:txBody>
                    <a:bodyPr/>
                    <a:lstStyle/>
                    <a:p>
                      <a:r>
                        <a:rPr lang="en-US" sz="1200" dirty="0">
                          <a:latin typeface="Avenir Black" panose="02000503020000020003"/>
                        </a:rPr>
                        <a:t>287011</a:t>
                      </a:r>
                    </a:p>
                  </a:txBody>
                  <a:tcPr/>
                </a:tc>
                <a:tc>
                  <a:txBody>
                    <a:bodyPr/>
                    <a:lstStyle/>
                    <a:p>
                      <a:r>
                        <a:rPr lang="en-US" sz="1200" dirty="0">
                          <a:latin typeface="Avenir Black" panose="02000503020000020003"/>
                        </a:rPr>
                        <a:t>99.6%</a:t>
                      </a:r>
                    </a:p>
                  </a:txBody>
                  <a:tcPr/>
                </a:tc>
                <a:extLst>
                  <a:ext uri="{0D108BD9-81ED-4DB2-BD59-A6C34878D82A}">
                    <a16:rowId xmlns:a16="http://schemas.microsoft.com/office/drawing/2014/main" val="1711845053"/>
                  </a:ext>
                </a:extLst>
              </a:tr>
              <a:tr h="370840">
                <a:tc>
                  <a:txBody>
                    <a:bodyPr/>
                    <a:lstStyle/>
                    <a:p>
                      <a:r>
                        <a:rPr lang="en-US" sz="1200" dirty="0">
                          <a:latin typeface="Avenir Black" panose="02000503020000020003"/>
                        </a:rPr>
                        <a:t>6</a:t>
                      </a:r>
                    </a:p>
                  </a:txBody>
                  <a:tcPr/>
                </a:tc>
                <a:tc>
                  <a:txBody>
                    <a:bodyPr/>
                    <a:lstStyle/>
                    <a:p>
                      <a:r>
                        <a:rPr lang="en-US" sz="1200" dirty="0">
                          <a:latin typeface="Avenir Black" panose="02000503020000020003"/>
                        </a:rPr>
                        <a:t>309778</a:t>
                      </a:r>
                    </a:p>
                  </a:txBody>
                  <a:tcPr/>
                </a:tc>
                <a:tc>
                  <a:txBody>
                    <a:bodyPr/>
                    <a:lstStyle/>
                    <a:p>
                      <a:r>
                        <a:rPr lang="en-US" sz="1200" dirty="0">
                          <a:latin typeface="Avenir Black" panose="02000503020000020003"/>
                        </a:rPr>
                        <a:t>Glucose 50 MG/ML Injectable Solution</a:t>
                      </a:r>
                    </a:p>
                  </a:txBody>
                  <a:tcPr>
                    <a:solidFill>
                      <a:schemeClr val="accent3">
                        <a:lumMod val="40000"/>
                        <a:lumOff val="60000"/>
                      </a:schemeClr>
                    </a:solidFill>
                  </a:tcPr>
                </a:tc>
                <a:tc>
                  <a:txBody>
                    <a:bodyPr/>
                    <a:lstStyle/>
                    <a:p>
                      <a:r>
                        <a:rPr lang="en-US" sz="1200" dirty="0">
                          <a:latin typeface="Avenir Black" panose="02000503020000020003"/>
                        </a:rPr>
                        <a:t>285557</a:t>
                      </a:r>
                    </a:p>
                  </a:txBody>
                  <a:tcPr/>
                </a:tc>
                <a:tc>
                  <a:txBody>
                    <a:bodyPr/>
                    <a:lstStyle/>
                    <a:p>
                      <a:r>
                        <a:rPr lang="en-US" sz="1200" dirty="0">
                          <a:latin typeface="Avenir Black" panose="02000503020000020003"/>
                        </a:rPr>
                        <a:t>6</a:t>
                      </a:r>
                    </a:p>
                  </a:txBody>
                  <a:tcPr/>
                </a:tc>
                <a:tc>
                  <a:txBody>
                    <a:bodyPr/>
                    <a:lstStyle/>
                    <a:p>
                      <a:r>
                        <a:rPr lang="en-US" sz="1200" dirty="0">
                          <a:latin typeface="Avenir Black" panose="02000503020000020003"/>
                        </a:rPr>
                        <a:t>Glucose 50 MG/ML / Potassium Chloride 0.01 MEQ/ML / Sodium Chloride 0.0342 MEQ/ML Injectable Solution</a:t>
                      </a:r>
                    </a:p>
                  </a:txBody>
                  <a:tcPr>
                    <a:solidFill>
                      <a:schemeClr val="accent3">
                        <a:lumMod val="40000"/>
                        <a:lumOff val="60000"/>
                      </a:schemeClr>
                    </a:solidFill>
                  </a:tcPr>
                </a:tc>
                <a:tc>
                  <a:txBody>
                    <a:bodyPr/>
                    <a:lstStyle/>
                    <a:p>
                      <a:r>
                        <a:rPr lang="en-US" sz="1200" dirty="0">
                          <a:latin typeface="Avenir Black" panose="02000503020000020003"/>
                        </a:rPr>
                        <a:t>286108</a:t>
                      </a:r>
                    </a:p>
                  </a:txBody>
                  <a:tcPr/>
                </a:tc>
                <a:tc>
                  <a:txBody>
                    <a:bodyPr/>
                    <a:lstStyle/>
                    <a:p>
                      <a:r>
                        <a:rPr lang="en-US" sz="1200" dirty="0">
                          <a:latin typeface="Avenir Black" panose="02000503020000020003"/>
                        </a:rPr>
                        <a:t>99.8%</a:t>
                      </a:r>
                    </a:p>
                  </a:txBody>
                  <a:tcPr/>
                </a:tc>
                <a:extLst>
                  <a:ext uri="{0D108BD9-81ED-4DB2-BD59-A6C34878D82A}">
                    <a16:rowId xmlns:a16="http://schemas.microsoft.com/office/drawing/2014/main" val="2415365204"/>
                  </a:ext>
                </a:extLst>
              </a:tr>
            </a:tbl>
          </a:graphicData>
        </a:graphic>
      </p:graphicFrame>
      <p:sp>
        <p:nvSpPr>
          <p:cNvPr id="9" name="TextBox 8">
            <a:extLst>
              <a:ext uri="{FF2B5EF4-FFF2-40B4-BE49-F238E27FC236}">
                <a16:creationId xmlns:a16="http://schemas.microsoft.com/office/drawing/2014/main" id="{320BE7F8-79F5-450A-4B44-1917BF5BA343}"/>
              </a:ext>
            </a:extLst>
          </p:cNvPr>
          <p:cNvSpPr txBox="1"/>
          <p:nvPr/>
        </p:nvSpPr>
        <p:spPr>
          <a:xfrm>
            <a:off x="3458817" y="6157873"/>
            <a:ext cx="6400800" cy="430887"/>
          </a:xfrm>
          <a:prstGeom prst="rect">
            <a:avLst/>
          </a:prstGeom>
          <a:noFill/>
        </p:spPr>
        <p:txBody>
          <a:bodyPr wrap="square" lIns="0" tIns="0" rIns="0" bIns="0" rtlCol="0">
            <a:spAutoFit/>
          </a:bodyPr>
          <a:lstStyle/>
          <a:p>
            <a:r>
              <a:rPr lang="en-US" sz="1400" dirty="0">
                <a:solidFill>
                  <a:schemeClr val="bg2"/>
                </a:solidFill>
                <a:latin typeface="Georgia" panose="02040502050405020303" pitchFamily="18" charset="0"/>
                <a:cs typeface="Arial" panose="020B0604020202020204" pitchFamily="34" charset="0"/>
              </a:rPr>
              <a:t>Shading indicates a discordance in medications (e.g., RxNorm code represents a single ingredient in RxNorm vs. multi-ingredient order within the EHR)</a:t>
            </a:r>
          </a:p>
        </p:txBody>
      </p:sp>
      <p:cxnSp>
        <p:nvCxnSpPr>
          <p:cNvPr id="11" name="Straight Arrow Connector 10">
            <a:extLst>
              <a:ext uri="{FF2B5EF4-FFF2-40B4-BE49-F238E27FC236}">
                <a16:creationId xmlns:a16="http://schemas.microsoft.com/office/drawing/2014/main" id="{03229BDD-6BC7-437F-B8F2-9791C5C92B11}"/>
              </a:ext>
            </a:extLst>
          </p:cNvPr>
          <p:cNvCxnSpPr>
            <a:cxnSpLocks/>
            <a:stCxn id="9" idx="0"/>
          </p:cNvCxnSpPr>
          <p:nvPr/>
        </p:nvCxnSpPr>
        <p:spPr>
          <a:xfrm flipV="1">
            <a:off x="6659217" y="5697662"/>
            <a:ext cx="777903" cy="460211"/>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42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69C757A-1E9E-4878-8021-E1929A8BCC2C}"/>
              </a:ext>
            </a:extLst>
          </p:cNvPr>
          <p:cNvSpPr>
            <a:spLocks noGrp="1"/>
          </p:cNvSpPr>
          <p:nvPr>
            <p:ph type="body" sz="quarter" idx="10"/>
          </p:nvPr>
        </p:nvSpPr>
        <p:spPr>
          <a:xfrm>
            <a:off x="609600" y="6405800"/>
            <a:ext cx="4904509" cy="337905"/>
          </a:xfrm>
        </p:spPr>
        <p:txBody>
          <a:bodyPr/>
          <a:lstStyle/>
          <a:p>
            <a:endParaRPr lang="en-US" dirty="0"/>
          </a:p>
        </p:txBody>
      </p:sp>
      <p:pic>
        <p:nvPicPr>
          <p:cNvPr id="10" name="Picture 9" descr="A picture containing dark, kite, looking, fire&#10;&#10;Description automatically generated">
            <a:extLst>
              <a:ext uri="{FF2B5EF4-FFF2-40B4-BE49-F238E27FC236}">
                <a16:creationId xmlns:a16="http://schemas.microsoft.com/office/drawing/2014/main" id="{B8990B36-4FC5-D546-BEDC-BCDEF0023F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659" r="18345" b="1"/>
          <a:stretch/>
        </p:blipFill>
        <p:spPr>
          <a:xfrm>
            <a:off x="-92762" y="-92764"/>
            <a:ext cx="5830956" cy="6950764"/>
          </a:xfrm>
          <a:prstGeom prst="rect">
            <a:avLst/>
          </a:prstGeom>
          <a:noFill/>
        </p:spPr>
      </p:pic>
      <p:sp>
        <p:nvSpPr>
          <p:cNvPr id="5" name="Title 4">
            <a:extLst>
              <a:ext uri="{FF2B5EF4-FFF2-40B4-BE49-F238E27FC236}">
                <a16:creationId xmlns:a16="http://schemas.microsoft.com/office/drawing/2014/main" id="{C01189DD-EA3F-0949-8326-0525BAEF344E}"/>
              </a:ext>
            </a:extLst>
          </p:cNvPr>
          <p:cNvSpPr>
            <a:spLocks noGrp="1"/>
          </p:cNvSpPr>
          <p:nvPr>
            <p:ph type="title"/>
          </p:nvPr>
        </p:nvSpPr>
        <p:spPr>
          <a:xfrm>
            <a:off x="6231725" y="3082836"/>
            <a:ext cx="5615607" cy="599563"/>
          </a:xfrm>
        </p:spPr>
        <p:txBody>
          <a:bodyPr anchor="t">
            <a:noAutofit/>
          </a:bodyPr>
          <a:lstStyle/>
          <a:p>
            <a:pPr>
              <a:lnSpc>
                <a:spcPct val="90000"/>
              </a:lnSpc>
            </a:pPr>
            <a:r>
              <a:rPr lang="en-US" sz="4400" dirty="0"/>
              <a:t>Overview</a:t>
            </a:r>
          </a:p>
        </p:txBody>
      </p:sp>
    </p:spTree>
    <p:extLst>
      <p:ext uri="{BB962C8B-B14F-4D97-AF65-F5344CB8AC3E}">
        <p14:creationId xmlns:p14="http://schemas.microsoft.com/office/powerpoint/2010/main" val="3396051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89C18-9DA2-6842-8BEE-0CE08D4A1C75}"/>
              </a:ext>
            </a:extLst>
          </p:cNvPr>
          <p:cNvSpPr>
            <a:spLocks noGrp="1"/>
          </p:cNvSpPr>
          <p:nvPr>
            <p:ph type="title"/>
          </p:nvPr>
        </p:nvSpPr>
        <p:spPr>
          <a:xfrm>
            <a:off x="514350" y="235609"/>
            <a:ext cx="11163300" cy="768347"/>
          </a:xfrm>
        </p:spPr>
        <p:txBody>
          <a:bodyPr>
            <a:noAutofit/>
          </a:bodyPr>
          <a:lstStyle/>
          <a:p>
            <a:r>
              <a:rPr lang="en-US" sz="2800" dirty="0">
                <a:latin typeface="Georgia" panose="02040502050405020303" pitchFamily="18" charset="0"/>
                <a:cs typeface="Calibri" panose="020F0502020204030204" pitchFamily="34" charset="0"/>
              </a:rPr>
              <a:t>Objective 1: Methods to assess mapping of structured EHR data to reference terminologies</a:t>
            </a:r>
          </a:p>
        </p:txBody>
      </p:sp>
      <p:sp>
        <p:nvSpPr>
          <p:cNvPr id="3" name="Content Placeholder 2">
            <a:extLst>
              <a:ext uri="{FF2B5EF4-FFF2-40B4-BE49-F238E27FC236}">
                <a16:creationId xmlns:a16="http://schemas.microsoft.com/office/drawing/2014/main" id="{74EE1AE3-B14C-844F-AEFE-3AD54B1B4EA0}"/>
              </a:ext>
            </a:extLst>
          </p:cNvPr>
          <p:cNvSpPr>
            <a:spLocks noGrp="1"/>
          </p:cNvSpPr>
          <p:nvPr>
            <p:ph idx="1"/>
          </p:nvPr>
        </p:nvSpPr>
        <p:spPr>
          <a:xfrm>
            <a:off x="710823" y="1430977"/>
            <a:ext cx="3741908" cy="4724400"/>
          </a:xfrm>
        </p:spPr>
        <p:txBody>
          <a:bodyPr>
            <a:normAutofit/>
          </a:bodyPr>
          <a:lstStyle/>
          <a:p>
            <a:r>
              <a:rPr lang="en-US" dirty="0"/>
              <a:t>General approach:</a:t>
            </a:r>
          </a:p>
          <a:p>
            <a:pPr marL="285750" indent="-285750">
              <a:buFont typeface="Arial" panose="020B0604020202020204" pitchFamily="34" charset="0"/>
              <a:buChar char="•"/>
            </a:pPr>
            <a:r>
              <a:rPr lang="en-US" dirty="0"/>
              <a:t>Develop queries to assess mapping of medication orders, medication administrations and laboratory tests – limit analysis to the top 200 by volume</a:t>
            </a:r>
            <a:br>
              <a:rPr lang="en-US" dirty="0"/>
            </a:br>
            <a:endParaRPr lang="en-US" dirty="0"/>
          </a:p>
          <a:p>
            <a:pPr marL="285750" indent="-285750">
              <a:buFont typeface="Arial" panose="020B0604020202020204" pitchFamily="34" charset="0"/>
              <a:buChar char="•"/>
            </a:pPr>
            <a:r>
              <a:rPr lang="en-US" dirty="0"/>
              <a:t>For each medication / lab, generate statistics on all the different combinations within the structured fields and “raw” source fields</a:t>
            </a:r>
            <a:br>
              <a:rPr lang="en-US" dirty="0"/>
            </a:br>
            <a:endParaRPr lang="en-US" dirty="0"/>
          </a:p>
          <a:p>
            <a:pPr marL="285750" indent="-285750">
              <a:buFont typeface="Arial" panose="020B0604020202020204" pitchFamily="34" charset="0"/>
              <a:buChar char="•"/>
            </a:pPr>
            <a:r>
              <a:rPr lang="en-US" dirty="0"/>
              <a:t>For example, for a given medication name, summarize the number of records/patients for associated RxNorm codes, dose units, dose forms, as well as the corresponding ”raw” fields</a:t>
            </a:r>
          </a:p>
        </p:txBody>
      </p:sp>
      <p:graphicFrame>
        <p:nvGraphicFramePr>
          <p:cNvPr id="5" name="Table 5">
            <a:extLst>
              <a:ext uri="{FF2B5EF4-FFF2-40B4-BE49-F238E27FC236}">
                <a16:creationId xmlns:a16="http://schemas.microsoft.com/office/drawing/2014/main" id="{F4AE65F3-43E0-A7DA-7CAD-EDE1946DF9BB}"/>
              </a:ext>
            </a:extLst>
          </p:cNvPr>
          <p:cNvGraphicFramePr>
            <a:graphicFrameLocks noGrp="1"/>
          </p:cNvGraphicFramePr>
          <p:nvPr>
            <p:extLst>
              <p:ext uri="{D42A27DB-BD31-4B8C-83A1-F6EECF244321}">
                <p14:modId xmlns:p14="http://schemas.microsoft.com/office/powerpoint/2010/main" val="1110869872"/>
              </p:ext>
            </p:extLst>
          </p:nvPr>
        </p:nvGraphicFramePr>
        <p:xfrm>
          <a:off x="5049079" y="1552833"/>
          <a:ext cx="6909352" cy="4040715"/>
        </p:xfrm>
        <a:graphic>
          <a:graphicData uri="http://schemas.openxmlformats.org/drawingml/2006/table">
            <a:tbl>
              <a:tblPr firstRow="1" bandRow="1">
                <a:tableStyleId>{5C22544A-7EE6-4342-B048-85BDC9FD1C3A}</a:tableStyleId>
              </a:tblPr>
              <a:tblGrid>
                <a:gridCol w="1667975">
                  <a:extLst>
                    <a:ext uri="{9D8B030D-6E8A-4147-A177-3AD203B41FA5}">
                      <a16:colId xmlns:a16="http://schemas.microsoft.com/office/drawing/2014/main" val="2142096419"/>
                    </a:ext>
                  </a:extLst>
                </a:gridCol>
                <a:gridCol w="1234250">
                  <a:extLst>
                    <a:ext uri="{9D8B030D-6E8A-4147-A177-3AD203B41FA5}">
                      <a16:colId xmlns:a16="http://schemas.microsoft.com/office/drawing/2014/main" val="3800366934"/>
                    </a:ext>
                  </a:extLst>
                </a:gridCol>
                <a:gridCol w="993913">
                  <a:extLst>
                    <a:ext uri="{9D8B030D-6E8A-4147-A177-3AD203B41FA5}">
                      <a16:colId xmlns:a16="http://schemas.microsoft.com/office/drawing/2014/main" val="4075667791"/>
                    </a:ext>
                  </a:extLst>
                </a:gridCol>
                <a:gridCol w="1272209">
                  <a:extLst>
                    <a:ext uri="{9D8B030D-6E8A-4147-A177-3AD203B41FA5}">
                      <a16:colId xmlns:a16="http://schemas.microsoft.com/office/drawing/2014/main" val="1869042431"/>
                    </a:ext>
                  </a:extLst>
                </a:gridCol>
                <a:gridCol w="861391">
                  <a:extLst>
                    <a:ext uri="{9D8B030D-6E8A-4147-A177-3AD203B41FA5}">
                      <a16:colId xmlns:a16="http://schemas.microsoft.com/office/drawing/2014/main" val="1432562797"/>
                    </a:ext>
                  </a:extLst>
                </a:gridCol>
                <a:gridCol w="879614">
                  <a:extLst>
                    <a:ext uri="{9D8B030D-6E8A-4147-A177-3AD203B41FA5}">
                      <a16:colId xmlns:a16="http://schemas.microsoft.com/office/drawing/2014/main" val="1858272757"/>
                    </a:ext>
                  </a:extLst>
                </a:gridCol>
              </a:tblGrid>
              <a:tr h="633776">
                <a:tc>
                  <a:txBody>
                    <a:bodyPr/>
                    <a:lstStyle/>
                    <a:p>
                      <a:pPr algn="l" fontAlgn="b"/>
                      <a:r>
                        <a:rPr lang="en-US" sz="1400" b="1" i="0" u="none" strike="noStrike" dirty="0">
                          <a:solidFill>
                            <a:schemeClr val="bg1"/>
                          </a:solidFill>
                          <a:effectLst/>
                          <a:latin typeface="Avenir Black" panose="02000503020000020003"/>
                        </a:rPr>
                        <a:t>RAW Medication Name</a:t>
                      </a:r>
                    </a:p>
                  </a:txBody>
                  <a:tcPr marL="9525" marR="9525" marT="9525" marB="0" anchor="b"/>
                </a:tc>
                <a:tc>
                  <a:txBody>
                    <a:bodyPr/>
                    <a:lstStyle/>
                    <a:p>
                      <a:pPr algn="l" fontAlgn="b"/>
                      <a:r>
                        <a:rPr lang="en-US" sz="1400" b="1" i="0" u="none" strike="noStrike" dirty="0">
                          <a:solidFill>
                            <a:schemeClr val="bg1"/>
                          </a:solidFill>
                          <a:effectLst/>
                          <a:latin typeface="Avenir Black" panose="02000503020000020003"/>
                        </a:rPr>
                        <a:t>RxNorm Code</a:t>
                      </a:r>
                    </a:p>
                  </a:txBody>
                  <a:tcPr marL="9525" marR="9525" marT="9525" marB="0" anchor="b"/>
                </a:tc>
                <a:tc>
                  <a:txBody>
                    <a:bodyPr/>
                    <a:lstStyle/>
                    <a:p>
                      <a:pPr algn="l" fontAlgn="b"/>
                      <a:r>
                        <a:rPr lang="en-US" sz="1400" b="1" i="0" u="none" strike="noStrike" dirty="0">
                          <a:solidFill>
                            <a:schemeClr val="bg1"/>
                          </a:solidFill>
                          <a:effectLst/>
                          <a:latin typeface="Avenir Black" panose="02000503020000020003"/>
                        </a:rPr>
                        <a:t>CDM Dose Unit</a:t>
                      </a:r>
                    </a:p>
                  </a:txBody>
                  <a:tcPr marL="9525" marR="9525" marT="9525" marB="0" anchor="b"/>
                </a:tc>
                <a:tc>
                  <a:txBody>
                    <a:bodyPr/>
                    <a:lstStyle/>
                    <a:p>
                      <a:pPr algn="l" fontAlgn="b"/>
                      <a:r>
                        <a:rPr lang="en-US" sz="1400" b="1" i="0" u="none" strike="noStrike" dirty="0">
                          <a:solidFill>
                            <a:schemeClr val="bg1"/>
                          </a:solidFill>
                          <a:effectLst/>
                          <a:latin typeface="Avenir Black" panose="02000503020000020003"/>
                        </a:rPr>
                        <a:t>RAW Dose Unit</a:t>
                      </a:r>
                    </a:p>
                  </a:txBody>
                  <a:tcPr marL="9525" marR="9525" marT="9525" marB="0" anchor="b"/>
                </a:tc>
                <a:tc>
                  <a:txBody>
                    <a:bodyPr/>
                    <a:lstStyle/>
                    <a:p>
                      <a:pPr algn="l" fontAlgn="b"/>
                      <a:r>
                        <a:rPr lang="en-US" sz="1400" b="1" i="0" u="none" strike="noStrike" dirty="0">
                          <a:solidFill>
                            <a:schemeClr val="bg1"/>
                          </a:solidFill>
                          <a:effectLst/>
                          <a:latin typeface="Avenir Black" panose="02000503020000020003"/>
                        </a:rPr>
                        <a:t>Number of Records</a:t>
                      </a:r>
                    </a:p>
                  </a:txBody>
                  <a:tcPr marL="9525" marR="9525" marT="9525" marB="0" anchor="b"/>
                </a:tc>
                <a:tc>
                  <a:txBody>
                    <a:bodyPr/>
                    <a:lstStyle/>
                    <a:p>
                      <a:pPr algn="l" fontAlgn="b"/>
                      <a:r>
                        <a:rPr lang="en-US" sz="1400" b="1" i="0" u="none" strike="noStrike" dirty="0">
                          <a:solidFill>
                            <a:schemeClr val="bg1"/>
                          </a:solidFill>
                          <a:effectLst/>
                          <a:latin typeface="Avenir Black" panose="02000503020000020003"/>
                        </a:rPr>
                        <a:t>Number of Patients</a:t>
                      </a:r>
                    </a:p>
                  </a:txBody>
                  <a:tcPr marL="9525" marR="9525" marT="9525" marB="0" anchor="b"/>
                </a:tc>
                <a:extLst>
                  <a:ext uri="{0D108BD9-81ED-4DB2-BD59-A6C34878D82A}">
                    <a16:rowId xmlns:a16="http://schemas.microsoft.com/office/drawing/2014/main" val="501846609"/>
                  </a:ext>
                </a:extLst>
              </a:tr>
              <a:tr h="419770">
                <a:tc rowSpan="8">
                  <a:txBody>
                    <a:bodyPr/>
                    <a:lstStyle/>
                    <a:p>
                      <a:pPr algn="l" fontAlgn="b"/>
                      <a:r>
                        <a:rPr lang="en-US" sz="1400" b="0" i="0" u="none" strike="noStrike" dirty="0">
                          <a:solidFill>
                            <a:srgbClr val="000000"/>
                          </a:solidFill>
                          <a:effectLst/>
                          <a:latin typeface="Avenir Black" panose="02000503020000020003"/>
                        </a:rPr>
                        <a:t>CALCIUM CARBONATE 300 MG (750 MG) CHEWABLE TABLET</a:t>
                      </a:r>
                    </a:p>
                  </a:txBody>
                  <a:tcPr marL="9525" marR="9525" marT="9525" marB="0" anchor="ctr"/>
                </a:tc>
                <a:tc>
                  <a:txBody>
                    <a:bodyPr/>
                    <a:lstStyle/>
                    <a:p>
                      <a:pPr algn="l" fontAlgn="b"/>
                      <a:r>
                        <a:rPr lang="en-US" sz="1400" b="0" i="0" u="none" strike="noStrike" dirty="0">
                          <a:solidFill>
                            <a:srgbClr val="000000"/>
                          </a:solidFill>
                          <a:effectLst/>
                          <a:latin typeface="Avenir Black" panose="02000503020000020003"/>
                        </a:rPr>
                        <a:t>1044532</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Other</a:t>
                      </a:r>
                    </a:p>
                  </a:txBody>
                  <a:tcPr marL="9525" marR="9525" marT="9525" marB="0" anchor="b"/>
                </a:tc>
                <a:tc>
                  <a:txBody>
                    <a:bodyPr/>
                    <a:lstStyle/>
                    <a:p>
                      <a:pPr algn="l" fontAlgn="b"/>
                      <a:endParaRPr lang="en-US" sz="1400" b="0" i="0" u="none" strike="noStrike" dirty="0">
                        <a:solidFill>
                          <a:srgbClr val="000000"/>
                        </a:solidFill>
                        <a:effectLst/>
                        <a:latin typeface="Avenir Black" panose="02000503020000020003"/>
                      </a:endParaRP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2</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2</a:t>
                      </a:r>
                    </a:p>
                  </a:txBody>
                  <a:tcPr marL="9525" marR="9525" marT="9525" marB="0" anchor="b"/>
                </a:tc>
                <a:extLst>
                  <a:ext uri="{0D108BD9-81ED-4DB2-BD59-A6C34878D82A}">
                    <a16:rowId xmlns:a16="http://schemas.microsoft.com/office/drawing/2014/main" val="3180675303"/>
                  </a:ext>
                </a:extLst>
              </a:tr>
              <a:tr h="41977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1044532</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Other</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mg of elemental</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13</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11</a:t>
                      </a:r>
                    </a:p>
                  </a:txBody>
                  <a:tcPr marL="9525" marR="9525" marT="9525" marB="0" anchor="b"/>
                </a:tc>
                <a:extLst>
                  <a:ext uri="{0D108BD9-81ED-4DB2-BD59-A6C34878D82A}">
                    <a16:rowId xmlns:a16="http://schemas.microsoft.com/office/drawing/2014/main" val="3519961633"/>
                  </a:ext>
                </a:extLst>
              </a:tr>
              <a:tr h="41977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1044532</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Other</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mg of salt</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50564</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14817</a:t>
                      </a:r>
                    </a:p>
                  </a:txBody>
                  <a:tcPr marL="9525" marR="9525" marT="9525" marB="0" anchor="b"/>
                </a:tc>
                <a:extLst>
                  <a:ext uri="{0D108BD9-81ED-4DB2-BD59-A6C34878D82A}">
                    <a16:rowId xmlns:a16="http://schemas.microsoft.com/office/drawing/2014/main" val="2615150979"/>
                  </a:ext>
                </a:extLst>
              </a:tr>
              <a:tr h="41977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1044532</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Other</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tablet</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1</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1</a:t>
                      </a:r>
                    </a:p>
                  </a:txBody>
                  <a:tcPr marL="9525" marR="9525" marT="9525" marB="0" anchor="b"/>
                </a:tc>
                <a:extLst>
                  <a:ext uri="{0D108BD9-81ED-4DB2-BD59-A6C34878D82A}">
                    <a16:rowId xmlns:a16="http://schemas.microsoft.com/office/drawing/2014/main" val="1959637012"/>
                  </a:ext>
                </a:extLst>
              </a:tr>
              <a:tr h="41977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1484737</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Other</a:t>
                      </a:r>
                    </a:p>
                  </a:txBody>
                  <a:tcPr marL="9525" marR="9525" marT="9525" marB="0" anchor="b"/>
                </a:tc>
                <a:tc>
                  <a:txBody>
                    <a:bodyPr/>
                    <a:lstStyle/>
                    <a:p>
                      <a:pPr algn="l" fontAlgn="b"/>
                      <a:endParaRPr lang="en-US" sz="1400" b="0" i="0" u="none" strike="noStrike" dirty="0">
                        <a:solidFill>
                          <a:srgbClr val="000000"/>
                        </a:solidFill>
                        <a:effectLst/>
                        <a:latin typeface="Avenir Black" panose="02000503020000020003"/>
                      </a:endParaRP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3</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2</a:t>
                      </a:r>
                    </a:p>
                  </a:txBody>
                  <a:tcPr marL="9525" marR="9525" marT="9525" marB="0" anchor="b"/>
                </a:tc>
                <a:extLst>
                  <a:ext uri="{0D108BD9-81ED-4DB2-BD59-A6C34878D82A}">
                    <a16:rowId xmlns:a16="http://schemas.microsoft.com/office/drawing/2014/main" val="2150444304"/>
                  </a:ext>
                </a:extLst>
              </a:tr>
              <a:tr h="41977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1484737</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Other</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mg of elemental</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4</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3</a:t>
                      </a:r>
                    </a:p>
                  </a:txBody>
                  <a:tcPr marL="9525" marR="9525" marT="9525" marB="0" anchor="b"/>
                </a:tc>
                <a:extLst>
                  <a:ext uri="{0D108BD9-81ED-4DB2-BD59-A6C34878D82A}">
                    <a16:rowId xmlns:a16="http://schemas.microsoft.com/office/drawing/2014/main" val="3489053732"/>
                  </a:ext>
                </a:extLst>
              </a:tr>
              <a:tr h="41977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1484737</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Other</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mg of salt</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51092</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14887</a:t>
                      </a:r>
                    </a:p>
                  </a:txBody>
                  <a:tcPr marL="9525" marR="9525" marT="9525" marB="0" anchor="b"/>
                </a:tc>
                <a:extLst>
                  <a:ext uri="{0D108BD9-81ED-4DB2-BD59-A6C34878D82A}">
                    <a16:rowId xmlns:a16="http://schemas.microsoft.com/office/drawing/2014/main" val="1185807775"/>
                  </a:ext>
                </a:extLst>
              </a:tr>
              <a:tr h="41977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1484737</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Other</a:t>
                      </a:r>
                    </a:p>
                  </a:txBody>
                  <a:tcPr marL="9525" marR="9525" marT="9525" marB="0" anchor="b"/>
                </a:tc>
                <a:tc>
                  <a:txBody>
                    <a:bodyPr/>
                    <a:lstStyle/>
                    <a:p>
                      <a:pPr algn="l" fontAlgn="b"/>
                      <a:r>
                        <a:rPr lang="en-US" sz="1400" b="0" i="0" u="none" strike="noStrike" dirty="0">
                          <a:solidFill>
                            <a:srgbClr val="000000"/>
                          </a:solidFill>
                          <a:effectLst/>
                          <a:latin typeface="Avenir Black" panose="02000503020000020003"/>
                        </a:rPr>
                        <a:t>tablet</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2</a:t>
                      </a:r>
                    </a:p>
                  </a:txBody>
                  <a:tcPr marL="9525" marR="9525" marT="9525" marB="0" anchor="b"/>
                </a:tc>
                <a:tc>
                  <a:txBody>
                    <a:bodyPr/>
                    <a:lstStyle/>
                    <a:p>
                      <a:pPr algn="r" fontAlgn="b"/>
                      <a:r>
                        <a:rPr lang="en-US" sz="1400" b="0" i="0" u="none" strike="noStrike" dirty="0">
                          <a:solidFill>
                            <a:srgbClr val="000000"/>
                          </a:solidFill>
                          <a:effectLst/>
                          <a:latin typeface="Avenir Black" panose="02000503020000020003"/>
                        </a:rPr>
                        <a:t>2</a:t>
                      </a:r>
                    </a:p>
                  </a:txBody>
                  <a:tcPr marL="9525" marR="9525" marT="9525" marB="0" anchor="b"/>
                </a:tc>
                <a:extLst>
                  <a:ext uri="{0D108BD9-81ED-4DB2-BD59-A6C34878D82A}">
                    <a16:rowId xmlns:a16="http://schemas.microsoft.com/office/drawing/2014/main" val="1863208699"/>
                  </a:ext>
                </a:extLst>
              </a:tr>
            </a:tbl>
          </a:graphicData>
        </a:graphic>
      </p:graphicFrame>
      <p:sp>
        <p:nvSpPr>
          <p:cNvPr id="6" name="TextBox 5">
            <a:extLst>
              <a:ext uri="{FF2B5EF4-FFF2-40B4-BE49-F238E27FC236}">
                <a16:creationId xmlns:a16="http://schemas.microsoft.com/office/drawing/2014/main" id="{1C27332B-E9DA-36C9-20AA-0DA87A0E2326}"/>
              </a:ext>
            </a:extLst>
          </p:cNvPr>
          <p:cNvSpPr txBox="1"/>
          <p:nvPr/>
        </p:nvSpPr>
        <p:spPr>
          <a:xfrm>
            <a:off x="6294783" y="5679244"/>
            <a:ext cx="4850295" cy="215444"/>
          </a:xfrm>
          <a:prstGeom prst="rect">
            <a:avLst/>
          </a:prstGeom>
          <a:noFill/>
        </p:spPr>
        <p:txBody>
          <a:bodyPr wrap="square" lIns="0" tIns="0" rIns="0" bIns="0" rtlCol="0">
            <a:spAutoFit/>
          </a:bodyPr>
          <a:lstStyle/>
          <a:p>
            <a:r>
              <a:rPr lang="en-US" sz="1400" dirty="0">
                <a:solidFill>
                  <a:schemeClr val="bg2"/>
                </a:solidFill>
                <a:latin typeface="Georgia" panose="02040502050405020303" pitchFamily="18" charset="0"/>
                <a:cs typeface="Arial" panose="020B0604020202020204" pitchFamily="34" charset="0"/>
              </a:rPr>
              <a:t>Example statistics for Dose Unit for a single medication</a:t>
            </a:r>
          </a:p>
        </p:txBody>
      </p:sp>
    </p:spTree>
    <p:extLst>
      <p:ext uri="{BB962C8B-B14F-4D97-AF65-F5344CB8AC3E}">
        <p14:creationId xmlns:p14="http://schemas.microsoft.com/office/powerpoint/2010/main" val="163082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D9AA-0774-19C1-4560-C793FDB38A79}"/>
              </a:ext>
            </a:extLst>
          </p:cNvPr>
          <p:cNvSpPr>
            <a:spLocks noGrp="1"/>
          </p:cNvSpPr>
          <p:nvPr>
            <p:ph type="title"/>
          </p:nvPr>
        </p:nvSpPr>
        <p:spPr>
          <a:xfrm>
            <a:off x="609600" y="231914"/>
            <a:ext cx="11163300" cy="638433"/>
          </a:xfrm>
        </p:spPr>
        <p:txBody>
          <a:bodyPr/>
          <a:lstStyle/>
          <a:p>
            <a:r>
              <a:rPr lang="en-US" sz="2800" dirty="0">
                <a:latin typeface="Georgia" panose="02040502050405020303" pitchFamily="18" charset="0"/>
              </a:rPr>
              <a:t>Objective 1: Evaluation</a:t>
            </a:r>
          </a:p>
        </p:txBody>
      </p:sp>
      <p:sp>
        <p:nvSpPr>
          <p:cNvPr id="3" name="Content Placeholder 2">
            <a:extLst>
              <a:ext uri="{FF2B5EF4-FFF2-40B4-BE49-F238E27FC236}">
                <a16:creationId xmlns:a16="http://schemas.microsoft.com/office/drawing/2014/main" id="{AD2EB22B-1F3F-97A6-D351-D6E619AC900D}"/>
              </a:ext>
            </a:extLst>
          </p:cNvPr>
          <p:cNvSpPr>
            <a:spLocks noGrp="1"/>
          </p:cNvSpPr>
          <p:nvPr>
            <p:ph idx="1"/>
          </p:nvPr>
        </p:nvSpPr>
        <p:spPr>
          <a:xfrm>
            <a:off x="609600" y="1523999"/>
            <a:ext cx="5287508" cy="5102087"/>
          </a:xfrm>
        </p:spPr>
        <p:txBody>
          <a:bodyPr>
            <a:normAutofit fontScale="92500" lnSpcReduction="10000"/>
          </a:bodyPr>
          <a:lstStyle/>
          <a:p>
            <a:pPr marL="285750" indent="-285750">
              <a:buFont typeface="Arial" panose="020B0604020202020204" pitchFamily="34" charset="0"/>
              <a:buChar char="•"/>
            </a:pPr>
            <a:r>
              <a:rPr lang="en-US" sz="1800" dirty="0"/>
              <a:t>Generate statistics on number of medication codes/ laboratory tests associated with more than one name within the EHR and vice versa</a:t>
            </a:r>
          </a:p>
          <a:p>
            <a:pPr marL="285750" indent="-285750">
              <a:buFont typeface="Arial" panose="020B0604020202020204" pitchFamily="34" charset="0"/>
              <a:buChar char="•"/>
            </a:pPr>
            <a:r>
              <a:rPr lang="en-US" sz="1800" dirty="0"/>
              <a:t>Concordance between lab name / medication name (brand and/or ingredient) within the EHR and that derived from the associated code </a:t>
            </a:r>
          </a:p>
          <a:p>
            <a:pPr marL="285750" indent="-285750">
              <a:buFont typeface="Arial" panose="020B0604020202020204" pitchFamily="34" charset="0"/>
              <a:buChar char="•"/>
            </a:pPr>
            <a:r>
              <a:rPr lang="en-US" sz="1800" dirty="0"/>
              <a:t>Concordance between discrete fields (e.g., lab result unit, medication dose, etc.) and those associated with the associated LOINC / RxNorm code</a:t>
            </a:r>
          </a:p>
          <a:p>
            <a:pPr marL="285750" indent="-285750">
              <a:buFont typeface="Arial" panose="020B0604020202020204" pitchFamily="34" charset="0"/>
              <a:buChar char="•"/>
            </a:pPr>
            <a:r>
              <a:rPr lang="en-US" sz="1800" dirty="0"/>
              <a:t>Generate characterization of issues by severity (e.g., LOINC code mis-match, combination medication represented by single-ingredient RxNorm code, generic medication represented by brand name, etc.) </a:t>
            </a:r>
          </a:p>
          <a:p>
            <a:endParaRPr lang="en-US" sz="1800" dirty="0"/>
          </a:p>
          <a:p>
            <a:r>
              <a:rPr lang="en-US" sz="1800" dirty="0"/>
              <a:t>End product:</a:t>
            </a:r>
          </a:p>
          <a:p>
            <a:r>
              <a:rPr lang="en-US" sz="1800" dirty="0"/>
              <a:t>Procedures that can be used to assess mapping of structured EHR domains and a set of statistics on the severity of issues at 2 pilot sites (PCORnet). </a:t>
            </a:r>
          </a:p>
          <a:p>
            <a:endParaRPr lang="en-US" dirty="0"/>
          </a:p>
        </p:txBody>
      </p:sp>
      <p:pic>
        <p:nvPicPr>
          <p:cNvPr id="4" name="Picture 3">
            <a:extLst>
              <a:ext uri="{FF2B5EF4-FFF2-40B4-BE49-F238E27FC236}">
                <a16:creationId xmlns:a16="http://schemas.microsoft.com/office/drawing/2014/main" id="{F50F0C9B-CD25-D936-C2B3-CDF862CEC00B}"/>
              </a:ext>
            </a:extLst>
          </p:cNvPr>
          <p:cNvPicPr>
            <a:picLocks noChangeAspect="1"/>
          </p:cNvPicPr>
          <p:nvPr/>
        </p:nvPicPr>
        <p:blipFill>
          <a:blip r:embed="rId2"/>
          <a:stretch>
            <a:fillRect/>
          </a:stretch>
        </p:blipFill>
        <p:spPr>
          <a:xfrm>
            <a:off x="5897108" y="1523999"/>
            <a:ext cx="6294892" cy="4717937"/>
          </a:xfrm>
          <a:prstGeom prst="rect">
            <a:avLst/>
          </a:prstGeom>
          <a:solidFill>
            <a:schemeClr val="bg1"/>
          </a:solidFill>
        </p:spPr>
      </p:pic>
    </p:spTree>
    <p:extLst>
      <p:ext uri="{BB962C8B-B14F-4D97-AF65-F5344CB8AC3E}">
        <p14:creationId xmlns:p14="http://schemas.microsoft.com/office/powerpoint/2010/main" val="2300535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B242C-5AEE-7171-5A60-7BBA077078DE}"/>
              </a:ext>
            </a:extLst>
          </p:cNvPr>
          <p:cNvSpPr>
            <a:spLocks noGrp="1"/>
          </p:cNvSpPr>
          <p:nvPr>
            <p:ph type="title"/>
          </p:nvPr>
        </p:nvSpPr>
        <p:spPr>
          <a:xfrm>
            <a:off x="521805" y="225315"/>
            <a:ext cx="11163300" cy="774572"/>
          </a:xfrm>
        </p:spPr>
        <p:txBody>
          <a:bodyPr/>
          <a:lstStyle/>
          <a:p>
            <a:r>
              <a:rPr lang="en-US" sz="2800" dirty="0">
                <a:latin typeface="Georgia" panose="02040502050405020303" pitchFamily="18" charset="0"/>
              </a:rPr>
              <a:t>Example quality issue – differences based on provenance (orders vs. medication administrations)</a:t>
            </a:r>
          </a:p>
        </p:txBody>
      </p:sp>
      <p:pic>
        <p:nvPicPr>
          <p:cNvPr id="8" name="Picture 7" descr="Chart, scatter chart&#10;&#10;Description automatically generated">
            <a:extLst>
              <a:ext uri="{FF2B5EF4-FFF2-40B4-BE49-F238E27FC236}">
                <a16:creationId xmlns:a16="http://schemas.microsoft.com/office/drawing/2014/main" id="{651E02D1-3734-F771-327C-2C9B25644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359" y="1396999"/>
            <a:ext cx="4732442" cy="2724471"/>
          </a:xfrm>
          <a:prstGeom prst="rect">
            <a:avLst/>
          </a:prstGeom>
        </p:spPr>
      </p:pic>
      <p:pic>
        <p:nvPicPr>
          <p:cNvPr id="10" name="Picture 9" descr="Chart, line chart, scatter chart&#10;&#10;Description automatically generated">
            <a:extLst>
              <a:ext uri="{FF2B5EF4-FFF2-40B4-BE49-F238E27FC236}">
                <a16:creationId xmlns:a16="http://schemas.microsoft.com/office/drawing/2014/main" id="{DDB5DC21-2CFA-D4DE-198B-C0A2986CF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00" y="1397000"/>
            <a:ext cx="4732442" cy="2724471"/>
          </a:xfrm>
          <a:prstGeom prst="rect">
            <a:avLst/>
          </a:prstGeom>
        </p:spPr>
      </p:pic>
      <p:pic>
        <p:nvPicPr>
          <p:cNvPr id="6" name="Picture 5" descr="Chart, scatter chart&#10;&#10;Description automatically generated">
            <a:extLst>
              <a:ext uri="{FF2B5EF4-FFF2-40B4-BE49-F238E27FC236}">
                <a16:creationId xmlns:a16="http://schemas.microsoft.com/office/drawing/2014/main" id="{9F9AE9EB-5095-F2F1-2523-2EC1C7003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847" y="3903673"/>
            <a:ext cx="4957729" cy="2954327"/>
          </a:xfrm>
          <a:prstGeom prst="rect">
            <a:avLst/>
          </a:prstGeom>
        </p:spPr>
      </p:pic>
      <p:sp>
        <p:nvSpPr>
          <p:cNvPr id="11" name="Rectangle 10">
            <a:extLst>
              <a:ext uri="{FF2B5EF4-FFF2-40B4-BE49-F238E27FC236}">
                <a16:creationId xmlns:a16="http://schemas.microsoft.com/office/drawing/2014/main" id="{CAD35998-42DD-9C41-F1CA-C11150AE609F}"/>
              </a:ext>
            </a:extLst>
          </p:cNvPr>
          <p:cNvSpPr/>
          <p:nvPr/>
        </p:nvSpPr>
        <p:spPr>
          <a:xfrm>
            <a:off x="11406823" y="1554135"/>
            <a:ext cx="278282" cy="2782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12" name="Rectangle 11">
            <a:extLst>
              <a:ext uri="{FF2B5EF4-FFF2-40B4-BE49-F238E27FC236}">
                <a16:creationId xmlns:a16="http://schemas.microsoft.com/office/drawing/2014/main" id="{679BECDE-1865-4F50-368F-71A440F7A281}"/>
              </a:ext>
            </a:extLst>
          </p:cNvPr>
          <p:cNvSpPr/>
          <p:nvPr/>
        </p:nvSpPr>
        <p:spPr>
          <a:xfrm>
            <a:off x="4264738" y="4681648"/>
            <a:ext cx="278282" cy="2782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13" name="Rectangle 12">
            <a:extLst>
              <a:ext uri="{FF2B5EF4-FFF2-40B4-BE49-F238E27FC236}">
                <a16:creationId xmlns:a16="http://schemas.microsoft.com/office/drawing/2014/main" id="{088EC5A8-6973-1FA0-69C0-26FA0D39A47D}"/>
              </a:ext>
            </a:extLst>
          </p:cNvPr>
          <p:cNvSpPr/>
          <p:nvPr/>
        </p:nvSpPr>
        <p:spPr>
          <a:xfrm>
            <a:off x="8348294" y="6245399"/>
            <a:ext cx="278282" cy="2782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14" name="Rectangle 13">
            <a:extLst>
              <a:ext uri="{FF2B5EF4-FFF2-40B4-BE49-F238E27FC236}">
                <a16:creationId xmlns:a16="http://schemas.microsoft.com/office/drawing/2014/main" id="{44929811-76AC-981C-C2B4-0A4A6F8E8D62}"/>
              </a:ext>
            </a:extLst>
          </p:cNvPr>
          <p:cNvSpPr/>
          <p:nvPr/>
        </p:nvSpPr>
        <p:spPr>
          <a:xfrm>
            <a:off x="4364123" y="5159831"/>
            <a:ext cx="278282" cy="2782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eorgia" panose="02040502050405020303" pitchFamily="18" charset="0"/>
              <a:cs typeface="Arial" panose="020B0604020202020204" pitchFamily="34" charset="0"/>
            </a:endParaRPr>
          </a:p>
        </p:txBody>
      </p:sp>
      <p:sp>
        <p:nvSpPr>
          <p:cNvPr id="15" name="TextBox 14">
            <a:extLst>
              <a:ext uri="{FF2B5EF4-FFF2-40B4-BE49-F238E27FC236}">
                <a16:creationId xmlns:a16="http://schemas.microsoft.com/office/drawing/2014/main" id="{92C73558-0018-218D-F581-E941CB87A4DE}"/>
              </a:ext>
            </a:extLst>
          </p:cNvPr>
          <p:cNvSpPr txBox="1"/>
          <p:nvPr/>
        </p:nvSpPr>
        <p:spPr>
          <a:xfrm>
            <a:off x="9250017" y="6060733"/>
            <a:ext cx="1974574" cy="184666"/>
          </a:xfrm>
          <a:prstGeom prst="rect">
            <a:avLst/>
          </a:prstGeom>
          <a:noFill/>
        </p:spPr>
        <p:txBody>
          <a:bodyPr wrap="square" lIns="0" tIns="0" rIns="0" bIns="0" rtlCol="0">
            <a:spAutoFit/>
          </a:bodyPr>
          <a:lstStyle/>
          <a:p>
            <a:r>
              <a:rPr lang="en-US" sz="1200" dirty="0">
                <a:solidFill>
                  <a:schemeClr val="bg2"/>
                </a:solidFill>
                <a:latin typeface="Georgia" panose="02040502050405020303" pitchFamily="18" charset="0"/>
                <a:cs typeface="Arial" panose="020B0604020202020204" pitchFamily="34" charset="0"/>
              </a:rPr>
              <a:t>  Indicates potential outlier</a:t>
            </a:r>
          </a:p>
        </p:txBody>
      </p:sp>
      <p:cxnSp>
        <p:nvCxnSpPr>
          <p:cNvPr id="17" name="Straight Arrow Connector 16">
            <a:extLst>
              <a:ext uri="{FF2B5EF4-FFF2-40B4-BE49-F238E27FC236}">
                <a16:creationId xmlns:a16="http://schemas.microsoft.com/office/drawing/2014/main" id="{8879A91B-35D3-DE30-128E-DB815689A24A}"/>
              </a:ext>
            </a:extLst>
          </p:cNvPr>
          <p:cNvCxnSpPr>
            <a:cxnSpLocks/>
            <a:stCxn id="15" idx="1"/>
            <a:endCxn id="13" idx="3"/>
          </p:cNvCxnSpPr>
          <p:nvPr/>
        </p:nvCxnSpPr>
        <p:spPr>
          <a:xfrm flipH="1">
            <a:off x="8626576" y="6153066"/>
            <a:ext cx="623441" cy="23147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422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8ED78F-754E-DE0C-757E-4C85E4DF3684}"/>
              </a:ext>
            </a:extLst>
          </p:cNvPr>
          <p:cNvSpPr txBox="1"/>
          <p:nvPr/>
        </p:nvSpPr>
        <p:spPr>
          <a:xfrm>
            <a:off x="6414054" y="6506816"/>
            <a:ext cx="5605669" cy="338554"/>
          </a:xfrm>
          <a:prstGeom prst="rect">
            <a:avLst/>
          </a:prstGeom>
          <a:solidFill>
            <a:schemeClr val="bg1"/>
          </a:solidFill>
        </p:spPr>
        <p:txBody>
          <a:bodyPr wrap="square" lIns="0" tIns="0" rIns="0" bIns="0" rtlCol="0">
            <a:spAutoFit/>
          </a:bodyPr>
          <a:lstStyle/>
          <a:p>
            <a:r>
              <a:rPr lang="en-US" sz="1100" dirty="0">
                <a:solidFill>
                  <a:schemeClr val="bg2"/>
                </a:solidFill>
                <a:latin typeface="Georgia" panose="02040502050405020303" pitchFamily="18" charset="0"/>
                <a:cs typeface="Arial" panose="020B0604020202020204" pitchFamily="34" charset="0"/>
              </a:rPr>
              <a:t>Number of patients with a medication by provenance and encounter type for a specific cohort (CKD) and the population as a whole.</a:t>
            </a:r>
          </a:p>
        </p:txBody>
      </p:sp>
      <p:sp>
        <p:nvSpPr>
          <p:cNvPr id="2" name="Title 1">
            <a:extLst>
              <a:ext uri="{FF2B5EF4-FFF2-40B4-BE49-F238E27FC236}">
                <a16:creationId xmlns:a16="http://schemas.microsoft.com/office/drawing/2014/main" id="{39D80943-6B5A-EA42-B799-F11C336BF48B}"/>
              </a:ext>
            </a:extLst>
          </p:cNvPr>
          <p:cNvSpPr>
            <a:spLocks noGrp="1"/>
          </p:cNvSpPr>
          <p:nvPr>
            <p:ph type="title"/>
          </p:nvPr>
        </p:nvSpPr>
        <p:spPr>
          <a:xfrm>
            <a:off x="609600" y="215827"/>
            <a:ext cx="11163300" cy="727570"/>
          </a:xfrm>
        </p:spPr>
        <p:txBody>
          <a:bodyPr>
            <a:noAutofit/>
          </a:bodyPr>
          <a:lstStyle/>
          <a:p>
            <a:r>
              <a:rPr lang="en-US" sz="2800" dirty="0">
                <a:latin typeface="Georgia" panose="02040502050405020303" pitchFamily="18" charset="0"/>
                <a:cs typeface="Calibri" panose="020F0502020204030204" pitchFamily="34" charset="0"/>
              </a:rPr>
              <a:t>Objective 2: Standardized metrics to generate comparisons based on provenance</a:t>
            </a:r>
          </a:p>
        </p:txBody>
      </p:sp>
      <p:sp>
        <p:nvSpPr>
          <p:cNvPr id="3" name="Content Placeholder 2">
            <a:extLst>
              <a:ext uri="{FF2B5EF4-FFF2-40B4-BE49-F238E27FC236}">
                <a16:creationId xmlns:a16="http://schemas.microsoft.com/office/drawing/2014/main" id="{F5A0CC24-E229-1549-AD74-F641B854E40D}"/>
              </a:ext>
            </a:extLst>
          </p:cNvPr>
          <p:cNvSpPr>
            <a:spLocks noGrp="1"/>
          </p:cNvSpPr>
          <p:nvPr>
            <p:ph idx="1"/>
          </p:nvPr>
        </p:nvSpPr>
        <p:spPr>
          <a:xfrm>
            <a:off x="609600" y="1523999"/>
            <a:ext cx="5605670" cy="4982817"/>
          </a:xfrm>
        </p:spPr>
        <p:txBody>
          <a:bodyPr>
            <a:normAutofit fontScale="92500"/>
          </a:bodyPr>
          <a:lstStyle/>
          <a:p>
            <a:pPr>
              <a:lnSpc>
                <a:spcPct val="100000"/>
              </a:lnSpc>
            </a:pPr>
            <a:r>
              <a:rPr lang="en-US" dirty="0"/>
              <a:t>General approach:</a:t>
            </a:r>
          </a:p>
          <a:p>
            <a:pPr>
              <a:lnSpc>
                <a:spcPct val="100000"/>
              </a:lnSpc>
            </a:pPr>
            <a:endParaRPr lang="en-US" dirty="0"/>
          </a:p>
          <a:p>
            <a:pPr>
              <a:lnSpc>
                <a:spcPct val="100000"/>
              </a:lnSpc>
            </a:pPr>
            <a:r>
              <a:rPr lang="en-US" dirty="0"/>
              <a:t>Develop queries that will support the comparison of records based on provenance </a:t>
            </a:r>
            <a:r>
              <a:rPr lang="en-US" sz="1600" dirty="0"/>
              <a:t>– medication orders vs. administrations; billed diagnoses vs. clinician-entered – to identify potential data issues.  </a:t>
            </a:r>
          </a:p>
          <a:p>
            <a:pPr>
              <a:lnSpc>
                <a:spcPct val="100000"/>
              </a:lnSpc>
            </a:pPr>
            <a:endParaRPr lang="en-US" sz="1600" dirty="0"/>
          </a:p>
          <a:p>
            <a:pPr>
              <a:lnSpc>
                <a:spcPct val="100000"/>
              </a:lnSpc>
            </a:pPr>
            <a:r>
              <a:rPr lang="en-US" sz="1600" dirty="0"/>
              <a:t>Define specific conditions &amp; associated concepts to investigate (e.g., diagnoses, procedures, medications, labs).  Look at values within each cohort as well as the population as a whole. </a:t>
            </a:r>
          </a:p>
          <a:p>
            <a:pPr>
              <a:lnSpc>
                <a:spcPct val="100000"/>
              </a:lnSpc>
            </a:pPr>
            <a:endParaRPr lang="en-US" dirty="0"/>
          </a:p>
          <a:p>
            <a:pPr>
              <a:lnSpc>
                <a:spcPct val="100000"/>
              </a:lnSpc>
            </a:pPr>
            <a:r>
              <a:rPr lang="en-US" dirty="0"/>
              <a:t>Distribute query package to partner sites to generate summary statistics.  </a:t>
            </a:r>
            <a:r>
              <a:rPr lang="en-US" sz="1600" dirty="0"/>
              <a:t>Focus of analysis will be within-DataMart comparisons, though cross-DataMart comparisons are also possible.</a:t>
            </a:r>
            <a:br>
              <a:rPr lang="en-US" sz="1600" dirty="0"/>
            </a:br>
            <a:endParaRPr lang="en-US" sz="1600" dirty="0"/>
          </a:p>
          <a:p>
            <a:pPr>
              <a:lnSpc>
                <a:spcPct val="100000"/>
              </a:lnSpc>
            </a:pPr>
            <a:r>
              <a:rPr lang="en-US" dirty="0"/>
              <a:t>End product: </a:t>
            </a:r>
          </a:p>
          <a:p>
            <a:pPr>
              <a:lnSpc>
                <a:spcPct val="100000"/>
              </a:lnSpc>
            </a:pPr>
            <a:r>
              <a:rPr lang="en-US" dirty="0"/>
              <a:t>Set queries to support cross-domain comparisons within a dataset, at both condition and population-level, along with statistics describing the performance of each at partners sites. </a:t>
            </a:r>
          </a:p>
        </p:txBody>
      </p:sp>
      <p:graphicFrame>
        <p:nvGraphicFramePr>
          <p:cNvPr id="11" name="Table 11">
            <a:extLst>
              <a:ext uri="{FF2B5EF4-FFF2-40B4-BE49-F238E27FC236}">
                <a16:creationId xmlns:a16="http://schemas.microsoft.com/office/drawing/2014/main" id="{EDEF11C2-2A68-1A63-5EFA-E33432339AEA}"/>
              </a:ext>
            </a:extLst>
          </p:cNvPr>
          <p:cNvGraphicFramePr>
            <a:graphicFrameLocks noGrp="1"/>
          </p:cNvGraphicFramePr>
          <p:nvPr>
            <p:extLst>
              <p:ext uri="{D42A27DB-BD31-4B8C-83A1-F6EECF244321}">
                <p14:modId xmlns:p14="http://schemas.microsoft.com/office/powerpoint/2010/main" val="422296750"/>
              </p:ext>
            </p:extLst>
          </p:nvPr>
        </p:nvGraphicFramePr>
        <p:xfrm>
          <a:off x="6414052" y="756537"/>
          <a:ext cx="5605674" cy="3726585"/>
        </p:xfrm>
        <a:graphic>
          <a:graphicData uri="http://schemas.openxmlformats.org/drawingml/2006/table">
            <a:tbl>
              <a:tblPr firstRow="1" bandRow="1">
                <a:tableStyleId>{5C22544A-7EE6-4342-B048-85BDC9FD1C3A}</a:tableStyleId>
              </a:tblPr>
              <a:tblGrid>
                <a:gridCol w="927652">
                  <a:extLst>
                    <a:ext uri="{9D8B030D-6E8A-4147-A177-3AD203B41FA5}">
                      <a16:colId xmlns:a16="http://schemas.microsoft.com/office/drawing/2014/main" val="1768281903"/>
                    </a:ext>
                  </a:extLst>
                </a:gridCol>
                <a:gridCol w="940906">
                  <a:extLst>
                    <a:ext uri="{9D8B030D-6E8A-4147-A177-3AD203B41FA5}">
                      <a16:colId xmlns:a16="http://schemas.microsoft.com/office/drawing/2014/main" val="1925665198"/>
                    </a:ext>
                  </a:extLst>
                </a:gridCol>
                <a:gridCol w="742120">
                  <a:extLst>
                    <a:ext uri="{9D8B030D-6E8A-4147-A177-3AD203B41FA5}">
                      <a16:colId xmlns:a16="http://schemas.microsoft.com/office/drawing/2014/main" val="2519953810"/>
                    </a:ext>
                  </a:extLst>
                </a:gridCol>
                <a:gridCol w="1338469">
                  <a:extLst>
                    <a:ext uri="{9D8B030D-6E8A-4147-A177-3AD203B41FA5}">
                      <a16:colId xmlns:a16="http://schemas.microsoft.com/office/drawing/2014/main" val="3505422855"/>
                    </a:ext>
                  </a:extLst>
                </a:gridCol>
                <a:gridCol w="834887">
                  <a:extLst>
                    <a:ext uri="{9D8B030D-6E8A-4147-A177-3AD203B41FA5}">
                      <a16:colId xmlns:a16="http://schemas.microsoft.com/office/drawing/2014/main" val="2638086305"/>
                    </a:ext>
                  </a:extLst>
                </a:gridCol>
                <a:gridCol w="821640">
                  <a:extLst>
                    <a:ext uri="{9D8B030D-6E8A-4147-A177-3AD203B41FA5}">
                      <a16:colId xmlns:a16="http://schemas.microsoft.com/office/drawing/2014/main" val="1161361243"/>
                    </a:ext>
                  </a:extLst>
                </a:gridCol>
              </a:tblGrid>
              <a:tr h="208410">
                <a:tc>
                  <a:txBody>
                    <a:bodyPr/>
                    <a:lstStyle/>
                    <a:p>
                      <a:pPr algn="ctr" fontAlgn="b"/>
                      <a:r>
                        <a:rPr lang="en-US" sz="1200" b="0" i="0" u="none" strike="noStrike" dirty="0">
                          <a:solidFill>
                            <a:schemeClr val="bg1"/>
                          </a:solidFill>
                          <a:effectLst/>
                          <a:latin typeface="Avenir Black" panose="02000503020000020003"/>
                        </a:rPr>
                        <a:t>COHORT</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PERIOD</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CONCEPT</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PROVENANCE</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NUMBER OF PATIENTS</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NUMBER OF RECORDS</a:t>
                      </a:r>
                    </a:p>
                  </a:txBody>
                  <a:tcPr marL="9525" marR="9525" marT="9525" marB="0" anchor="b"/>
                </a:tc>
                <a:extLst>
                  <a:ext uri="{0D108BD9-81ED-4DB2-BD59-A6C34878D82A}">
                    <a16:rowId xmlns:a16="http://schemas.microsoft.com/office/drawing/2014/main" val="3353427298"/>
                  </a:ext>
                </a:extLst>
              </a:tr>
              <a:tr h="208410">
                <a:tc>
                  <a:txBody>
                    <a:bodyPr/>
                    <a:lstStyle/>
                    <a:p>
                      <a:pPr algn="ctr" fontAlgn="b"/>
                      <a:r>
                        <a:rPr lang="en-US" sz="1200" b="0" i="0" u="none" strike="noStrike" dirty="0">
                          <a:solidFill>
                            <a:srgbClr val="000000"/>
                          </a:solidFill>
                          <a:effectLst/>
                          <a:latin typeface="Avenir Black" panose="02000503020000020003"/>
                        </a:rPr>
                        <a:t>COPD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ORDERED</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3986274330"/>
                  </a:ext>
                </a:extLst>
              </a:tr>
              <a:tr h="208410">
                <a:tc>
                  <a:txBody>
                    <a:bodyPr/>
                    <a:lstStyle/>
                    <a:p>
                      <a:pPr algn="ctr" fontAlgn="b"/>
                      <a:r>
                        <a:rPr lang="en-US" sz="1200" b="0" i="0" u="none" strike="noStrike" dirty="0">
                          <a:solidFill>
                            <a:srgbClr val="000000"/>
                          </a:solidFill>
                          <a:effectLst/>
                          <a:latin typeface="Avenir Black" panose="02000503020000020003"/>
                        </a:rPr>
                        <a:t>COPD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BILLED</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2983749112"/>
                  </a:ext>
                </a:extLst>
              </a:tr>
              <a:tr h="208410">
                <a:tc>
                  <a:txBody>
                    <a:bodyPr/>
                    <a:lstStyle/>
                    <a:p>
                      <a:pPr algn="ctr" fontAlgn="b"/>
                      <a:r>
                        <a:rPr lang="en-US" sz="1200" b="0" i="0" u="none" strike="noStrike" dirty="0">
                          <a:solidFill>
                            <a:srgbClr val="000000"/>
                          </a:solidFill>
                          <a:effectLst/>
                          <a:latin typeface="Avenir Black" panose="02000503020000020003"/>
                        </a:rPr>
                        <a:t>COPD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DERIVED (e.g., NLP)</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2289500909"/>
                  </a:ext>
                </a:extLst>
              </a:tr>
              <a:tr h="208410">
                <a:tc>
                  <a:txBody>
                    <a:bodyPr/>
                    <a:lstStyle/>
                    <a:p>
                      <a:pPr algn="ctr" fontAlgn="b"/>
                      <a:r>
                        <a:rPr lang="en-US" sz="1200" b="0" i="0" u="none" strike="noStrike" dirty="0">
                          <a:solidFill>
                            <a:srgbClr val="000000"/>
                          </a:solidFill>
                          <a:effectLst/>
                          <a:latin typeface="Avenir Black" panose="02000503020000020003"/>
                        </a:rPr>
                        <a:t>COPD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2017</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ORDERED</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3167587589"/>
                  </a:ext>
                </a:extLst>
              </a:tr>
              <a:tr h="208410">
                <a:tc>
                  <a:txBody>
                    <a:bodyPr/>
                    <a:lstStyle/>
                    <a:p>
                      <a:pPr algn="ctr" fontAlgn="b"/>
                      <a:r>
                        <a:rPr lang="en-US" sz="1200" b="0" i="0" u="none" strike="noStrike" dirty="0">
                          <a:solidFill>
                            <a:srgbClr val="000000"/>
                          </a:solidFill>
                          <a:effectLst/>
                          <a:latin typeface="Avenir Black" panose="02000503020000020003"/>
                        </a:rPr>
                        <a:t>COPD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2017</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BILLED</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66096505"/>
                  </a:ext>
                </a:extLst>
              </a:tr>
              <a:tr h="208410">
                <a:tc>
                  <a:txBody>
                    <a:bodyPr/>
                    <a:lstStyle/>
                    <a:p>
                      <a:pPr algn="ctr" fontAlgn="b"/>
                      <a:r>
                        <a:rPr lang="en-US" sz="1200" b="0" i="0" u="none" strike="noStrike" dirty="0">
                          <a:solidFill>
                            <a:srgbClr val="000000"/>
                          </a:solidFill>
                          <a:effectLst/>
                          <a:latin typeface="Avenir Black" panose="02000503020000020003"/>
                        </a:rPr>
                        <a:t>COPD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2017</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DERIVED (e.g., NLP)</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1942556702"/>
                  </a:ext>
                </a:extLst>
              </a:tr>
              <a:tr h="208410">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ORDERED</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3951352808"/>
                  </a:ext>
                </a:extLst>
              </a:tr>
              <a:tr h="208410">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BILLED</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1783585538"/>
                  </a:ext>
                </a:extLst>
              </a:tr>
              <a:tr h="208410">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DERIVED (e.g., NLP)</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2909645821"/>
                  </a:ext>
                </a:extLst>
              </a:tr>
              <a:tr h="208410">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2017</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ORDERED</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1437810343"/>
                  </a:ext>
                </a:extLst>
              </a:tr>
              <a:tr h="208410">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2017</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BILLED</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3688320284"/>
                  </a:ext>
                </a:extLst>
              </a:tr>
              <a:tr h="208410">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2017</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CAD DX</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DERIVED (e.g., NLP)</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tc>
                  <a:txBody>
                    <a:bodyPr/>
                    <a:lstStyle/>
                    <a:p>
                      <a:pPr algn="l"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2884502518"/>
                  </a:ext>
                </a:extLst>
              </a:tr>
            </a:tbl>
          </a:graphicData>
        </a:graphic>
      </p:graphicFrame>
      <p:sp>
        <p:nvSpPr>
          <p:cNvPr id="12" name="TextBox 11">
            <a:extLst>
              <a:ext uri="{FF2B5EF4-FFF2-40B4-BE49-F238E27FC236}">
                <a16:creationId xmlns:a16="http://schemas.microsoft.com/office/drawing/2014/main" id="{60ABDAD8-1B27-B786-FA5A-476567FE5AE9}"/>
              </a:ext>
            </a:extLst>
          </p:cNvPr>
          <p:cNvSpPr txBox="1"/>
          <p:nvPr/>
        </p:nvSpPr>
        <p:spPr>
          <a:xfrm>
            <a:off x="6414054" y="3610403"/>
            <a:ext cx="5605669" cy="169277"/>
          </a:xfrm>
          <a:prstGeom prst="rect">
            <a:avLst/>
          </a:prstGeom>
          <a:noFill/>
        </p:spPr>
        <p:txBody>
          <a:bodyPr wrap="square" lIns="0" tIns="0" rIns="0" bIns="0" rtlCol="0">
            <a:spAutoFit/>
          </a:bodyPr>
          <a:lstStyle/>
          <a:p>
            <a:r>
              <a:rPr lang="en-US" sz="1100" dirty="0">
                <a:solidFill>
                  <a:schemeClr val="bg2"/>
                </a:solidFill>
                <a:latin typeface="Georgia" panose="02040502050405020303" pitchFamily="18" charset="0"/>
                <a:cs typeface="Arial" panose="020B0604020202020204" pitchFamily="34" charset="0"/>
              </a:rPr>
              <a:t>Diagnoses by provenance for a specific cohort (COPD) and the population as a whole.</a:t>
            </a:r>
          </a:p>
        </p:txBody>
      </p:sp>
      <p:graphicFrame>
        <p:nvGraphicFramePr>
          <p:cNvPr id="14" name="Table 11">
            <a:extLst>
              <a:ext uri="{FF2B5EF4-FFF2-40B4-BE49-F238E27FC236}">
                <a16:creationId xmlns:a16="http://schemas.microsoft.com/office/drawing/2014/main" id="{2D588910-ACCE-25AE-4D73-42482C6D74BD}"/>
              </a:ext>
            </a:extLst>
          </p:cNvPr>
          <p:cNvGraphicFramePr>
            <a:graphicFrameLocks noGrp="1"/>
          </p:cNvGraphicFramePr>
          <p:nvPr>
            <p:extLst>
              <p:ext uri="{D42A27DB-BD31-4B8C-83A1-F6EECF244321}">
                <p14:modId xmlns:p14="http://schemas.microsoft.com/office/powerpoint/2010/main" val="39678076"/>
              </p:ext>
            </p:extLst>
          </p:nvPr>
        </p:nvGraphicFramePr>
        <p:xfrm>
          <a:off x="6414052" y="3813974"/>
          <a:ext cx="5605674" cy="3975783"/>
        </p:xfrm>
        <a:graphic>
          <a:graphicData uri="http://schemas.openxmlformats.org/drawingml/2006/table">
            <a:tbl>
              <a:tblPr firstRow="1" bandRow="1">
                <a:tableStyleId>{5C22544A-7EE6-4342-B048-85BDC9FD1C3A}</a:tableStyleId>
              </a:tblPr>
              <a:tblGrid>
                <a:gridCol w="636105">
                  <a:extLst>
                    <a:ext uri="{9D8B030D-6E8A-4147-A177-3AD203B41FA5}">
                      <a16:colId xmlns:a16="http://schemas.microsoft.com/office/drawing/2014/main" val="1768281903"/>
                    </a:ext>
                  </a:extLst>
                </a:gridCol>
                <a:gridCol w="675860">
                  <a:extLst>
                    <a:ext uri="{9D8B030D-6E8A-4147-A177-3AD203B41FA5}">
                      <a16:colId xmlns:a16="http://schemas.microsoft.com/office/drawing/2014/main" val="1925665198"/>
                    </a:ext>
                  </a:extLst>
                </a:gridCol>
                <a:gridCol w="1298713">
                  <a:extLst>
                    <a:ext uri="{9D8B030D-6E8A-4147-A177-3AD203B41FA5}">
                      <a16:colId xmlns:a16="http://schemas.microsoft.com/office/drawing/2014/main" val="2519953810"/>
                    </a:ext>
                  </a:extLst>
                </a:gridCol>
                <a:gridCol w="1033670">
                  <a:extLst>
                    <a:ext uri="{9D8B030D-6E8A-4147-A177-3AD203B41FA5}">
                      <a16:colId xmlns:a16="http://schemas.microsoft.com/office/drawing/2014/main" val="3505422855"/>
                    </a:ext>
                  </a:extLst>
                </a:gridCol>
                <a:gridCol w="1139686">
                  <a:extLst>
                    <a:ext uri="{9D8B030D-6E8A-4147-A177-3AD203B41FA5}">
                      <a16:colId xmlns:a16="http://schemas.microsoft.com/office/drawing/2014/main" val="2638086305"/>
                    </a:ext>
                  </a:extLst>
                </a:gridCol>
                <a:gridCol w="821640">
                  <a:extLst>
                    <a:ext uri="{9D8B030D-6E8A-4147-A177-3AD203B41FA5}">
                      <a16:colId xmlns:a16="http://schemas.microsoft.com/office/drawing/2014/main" val="1161361243"/>
                    </a:ext>
                  </a:extLst>
                </a:gridCol>
              </a:tblGrid>
              <a:tr h="349909">
                <a:tc>
                  <a:txBody>
                    <a:bodyPr/>
                    <a:lstStyle/>
                    <a:p>
                      <a:pPr algn="ctr" fontAlgn="b"/>
                      <a:r>
                        <a:rPr lang="en-US" sz="1200" b="0" i="0" u="none" strike="noStrike" dirty="0">
                          <a:solidFill>
                            <a:schemeClr val="bg1"/>
                          </a:solidFill>
                          <a:effectLst/>
                          <a:latin typeface="Avenir Black" panose="02000503020000020003"/>
                        </a:rPr>
                        <a:t>COHORT</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PERIOD</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MEDICATION</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ENCOUNTER TYPE</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PROVENANCE</a:t>
                      </a:r>
                    </a:p>
                  </a:txBody>
                  <a:tcPr marL="9525" marR="9525" marT="9525" marB="0" anchor="b"/>
                </a:tc>
                <a:tc>
                  <a:txBody>
                    <a:bodyPr/>
                    <a:lstStyle/>
                    <a:p>
                      <a:pPr algn="ctr" fontAlgn="b"/>
                      <a:r>
                        <a:rPr lang="en-US" sz="1200" b="0" i="0" u="none" strike="noStrike" dirty="0">
                          <a:solidFill>
                            <a:schemeClr val="bg1"/>
                          </a:solidFill>
                          <a:effectLst/>
                          <a:latin typeface="Avenir Black" panose="02000503020000020003"/>
                        </a:rPr>
                        <a:t>NUMBER OF PATIENTS</a:t>
                      </a:r>
                    </a:p>
                  </a:txBody>
                  <a:tcPr marL="9525" marR="9525" marT="9525" marB="0" anchor="b"/>
                </a:tc>
                <a:extLst>
                  <a:ext uri="{0D108BD9-81ED-4DB2-BD59-A6C34878D82A}">
                    <a16:rowId xmlns:a16="http://schemas.microsoft.com/office/drawing/2014/main" val="3353427298"/>
                  </a:ext>
                </a:extLst>
              </a:tr>
              <a:tr h="194318">
                <a:tc>
                  <a:txBody>
                    <a:bodyPr/>
                    <a:lstStyle/>
                    <a:p>
                      <a:pPr algn="ctr" fontAlgn="b"/>
                      <a:r>
                        <a:rPr lang="en-US" sz="1200" b="0" i="0" u="none" strike="noStrike" dirty="0">
                          <a:solidFill>
                            <a:srgbClr val="000000"/>
                          </a:solidFill>
                          <a:effectLst/>
                          <a:latin typeface="Avenir Black" panose="02000503020000020003"/>
                        </a:rPr>
                        <a:t>CKD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AMBULATORY</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PRESCRIBING</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3986274330"/>
                  </a:ext>
                </a:extLst>
              </a:tr>
              <a:tr h="194318">
                <a:tc>
                  <a:txBody>
                    <a:bodyPr/>
                    <a:lstStyle/>
                    <a:p>
                      <a:pPr algn="ctr" fontAlgn="b"/>
                      <a:r>
                        <a:rPr lang="en-US" sz="1200" b="0" i="0" u="none" strike="noStrike" dirty="0">
                          <a:solidFill>
                            <a:srgbClr val="000000"/>
                          </a:solidFill>
                          <a:effectLst/>
                          <a:latin typeface="Avenir Black" panose="02000503020000020003"/>
                        </a:rPr>
                        <a:t>CKD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AMBULATORY</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MED_ADMIN</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2983749112"/>
                  </a:ext>
                </a:extLst>
              </a:tr>
              <a:tr h="194318">
                <a:tc>
                  <a:txBody>
                    <a:bodyPr/>
                    <a:lstStyle/>
                    <a:p>
                      <a:pPr algn="ctr" fontAlgn="b"/>
                      <a:r>
                        <a:rPr lang="en-US" sz="1200" b="0" i="0" u="none" strike="noStrike" dirty="0">
                          <a:solidFill>
                            <a:srgbClr val="000000"/>
                          </a:solidFill>
                          <a:effectLst/>
                          <a:latin typeface="Avenir Black" panose="02000503020000020003"/>
                        </a:rPr>
                        <a:t>CKD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AMBULATORY</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BOTH</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2289500909"/>
                  </a:ext>
                </a:extLst>
              </a:tr>
              <a:tr h="194318">
                <a:tc>
                  <a:txBody>
                    <a:bodyPr/>
                    <a:lstStyle/>
                    <a:p>
                      <a:pPr algn="ctr" fontAlgn="b"/>
                      <a:r>
                        <a:rPr lang="en-US" sz="1200" b="0" i="0" u="none" strike="noStrike" dirty="0">
                          <a:solidFill>
                            <a:srgbClr val="000000"/>
                          </a:solidFill>
                          <a:effectLst/>
                          <a:latin typeface="Avenir Black" panose="02000503020000020003"/>
                        </a:rPr>
                        <a:t>CKD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INPATIENT</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PRESCRIBING</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3167587589"/>
                  </a:ext>
                </a:extLst>
              </a:tr>
              <a:tr h="194318">
                <a:tc>
                  <a:txBody>
                    <a:bodyPr/>
                    <a:lstStyle/>
                    <a:p>
                      <a:pPr algn="ctr" fontAlgn="b"/>
                      <a:r>
                        <a:rPr lang="en-US" sz="1200" b="0" i="0" u="none" strike="noStrike" dirty="0">
                          <a:solidFill>
                            <a:srgbClr val="000000"/>
                          </a:solidFill>
                          <a:effectLst/>
                          <a:latin typeface="Avenir Black" panose="02000503020000020003"/>
                        </a:rPr>
                        <a:t>CKD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INPATIENT</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MED_ADMIN</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66096505"/>
                  </a:ext>
                </a:extLst>
              </a:tr>
              <a:tr h="194318">
                <a:tc>
                  <a:txBody>
                    <a:bodyPr/>
                    <a:lstStyle/>
                    <a:p>
                      <a:pPr algn="ctr" fontAlgn="b"/>
                      <a:r>
                        <a:rPr lang="en-US" sz="1200" b="0" i="0" u="none" strike="noStrike" dirty="0">
                          <a:solidFill>
                            <a:srgbClr val="000000"/>
                          </a:solidFill>
                          <a:effectLst/>
                          <a:latin typeface="Avenir Black" panose="02000503020000020003"/>
                        </a:rPr>
                        <a:t>CKD</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INPATIENT</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BOTH</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1942556702"/>
                  </a:ext>
                </a:extLst>
              </a:tr>
              <a:tr h="194318">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AMBULATORY</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PRESCRIBING</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3951352808"/>
                  </a:ext>
                </a:extLst>
              </a:tr>
              <a:tr h="194318">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AMBULATORY</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MED_ADMIN</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1783585538"/>
                  </a:ext>
                </a:extLst>
              </a:tr>
              <a:tr h="194318">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AMBULATORY</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BOTH</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2909645821"/>
                  </a:ext>
                </a:extLst>
              </a:tr>
              <a:tr h="194318">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INPATIENT</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PRESCRIBING</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1437810343"/>
                  </a:ext>
                </a:extLst>
              </a:tr>
              <a:tr h="194318">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INPATIENT</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MED_ADMIN</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3688320284"/>
                  </a:ext>
                </a:extLst>
              </a:tr>
              <a:tr h="194318">
                <a:tc>
                  <a:txBody>
                    <a:bodyPr/>
                    <a:lstStyle/>
                    <a:p>
                      <a:pPr algn="ctr" fontAlgn="b"/>
                      <a:r>
                        <a:rPr lang="en-US" sz="1200" b="0" i="0" u="none" strike="noStrike" dirty="0">
                          <a:solidFill>
                            <a:srgbClr val="000000"/>
                          </a:solidFill>
                          <a:effectLst/>
                          <a:latin typeface="Avenir Black" panose="02000503020000020003"/>
                        </a:rPr>
                        <a:t>ALL</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2016</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LOOP DIURETIC</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INPATIENT</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BOTH</a:t>
                      </a:r>
                    </a:p>
                  </a:txBody>
                  <a:tcPr marL="9525" marR="9525" marT="9525" marB="0" anchor="b"/>
                </a:tc>
                <a:tc>
                  <a:txBody>
                    <a:bodyPr/>
                    <a:lstStyle/>
                    <a:p>
                      <a:pPr algn="ctr" fontAlgn="b"/>
                      <a:r>
                        <a:rPr lang="en-US" sz="1200" b="0" i="0" u="none" strike="noStrike" dirty="0">
                          <a:solidFill>
                            <a:srgbClr val="000000"/>
                          </a:solidFill>
                          <a:effectLst/>
                          <a:latin typeface="Avenir Black" panose="02000503020000020003"/>
                        </a:rPr>
                        <a:t> </a:t>
                      </a:r>
                    </a:p>
                  </a:txBody>
                  <a:tcPr marL="9525" marR="9525" marT="9525" marB="0" anchor="b"/>
                </a:tc>
                <a:extLst>
                  <a:ext uri="{0D108BD9-81ED-4DB2-BD59-A6C34878D82A}">
                    <a16:rowId xmlns:a16="http://schemas.microsoft.com/office/drawing/2014/main" val="2884502518"/>
                  </a:ext>
                </a:extLst>
              </a:tr>
            </a:tbl>
          </a:graphicData>
        </a:graphic>
      </p:graphicFrame>
    </p:spTree>
    <p:extLst>
      <p:ext uri="{BB962C8B-B14F-4D97-AF65-F5344CB8AC3E}">
        <p14:creationId xmlns:p14="http://schemas.microsoft.com/office/powerpoint/2010/main" val="2282321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77A3-AA31-4746-8BDE-8764BDCC24E8}"/>
              </a:ext>
            </a:extLst>
          </p:cNvPr>
          <p:cNvSpPr>
            <a:spLocks noGrp="1"/>
          </p:cNvSpPr>
          <p:nvPr>
            <p:ph type="title"/>
          </p:nvPr>
        </p:nvSpPr>
        <p:spPr/>
        <p:txBody>
          <a:bodyPr/>
          <a:lstStyle/>
          <a:p>
            <a:r>
              <a:rPr lang="en-US" sz="3200" dirty="0"/>
              <a:t>Questions?</a:t>
            </a:r>
          </a:p>
        </p:txBody>
      </p:sp>
    </p:spTree>
    <p:extLst>
      <p:ext uri="{BB962C8B-B14F-4D97-AF65-F5344CB8AC3E}">
        <p14:creationId xmlns:p14="http://schemas.microsoft.com/office/powerpoint/2010/main" val="4138071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B598689-6874-4BAB-B149-8A1525584FB2}"/>
              </a:ext>
            </a:extLst>
          </p:cNvPr>
          <p:cNvGraphicFramePr>
            <a:graphicFrameLocks noGrp="1" noChangeAspect="1"/>
          </p:cNvGraphicFramePr>
          <p:nvPr>
            <p:extLst>
              <p:ext uri="{D42A27DB-BD31-4B8C-83A1-F6EECF244321}">
                <p14:modId xmlns:p14="http://schemas.microsoft.com/office/powerpoint/2010/main" val="4198571104"/>
              </p:ext>
            </p:extLst>
          </p:nvPr>
        </p:nvGraphicFramePr>
        <p:xfrm>
          <a:off x="2821995" y="60960"/>
          <a:ext cx="9143998" cy="6426185"/>
        </p:xfrm>
        <a:graphic>
          <a:graphicData uri="http://schemas.openxmlformats.org/drawingml/2006/table">
            <a:tbl>
              <a:tblPr firstRow="1" bandRow="1">
                <a:tableStyleId>{5C22544A-7EE6-4342-B048-85BDC9FD1C3A}</a:tableStyleId>
              </a:tblPr>
              <a:tblGrid>
                <a:gridCol w="1273626">
                  <a:extLst>
                    <a:ext uri="{9D8B030D-6E8A-4147-A177-3AD203B41FA5}">
                      <a16:colId xmlns:a16="http://schemas.microsoft.com/office/drawing/2014/main" val="1056257567"/>
                    </a:ext>
                  </a:extLst>
                </a:gridCol>
                <a:gridCol w="1557746">
                  <a:extLst>
                    <a:ext uri="{9D8B030D-6E8A-4147-A177-3AD203B41FA5}">
                      <a16:colId xmlns:a16="http://schemas.microsoft.com/office/drawing/2014/main" val="2433592514"/>
                    </a:ext>
                  </a:extLst>
                </a:gridCol>
                <a:gridCol w="1577340">
                  <a:extLst>
                    <a:ext uri="{9D8B030D-6E8A-4147-A177-3AD203B41FA5}">
                      <a16:colId xmlns:a16="http://schemas.microsoft.com/office/drawing/2014/main" val="3250341520"/>
                    </a:ext>
                  </a:extLst>
                </a:gridCol>
                <a:gridCol w="1587137">
                  <a:extLst>
                    <a:ext uri="{9D8B030D-6E8A-4147-A177-3AD203B41FA5}">
                      <a16:colId xmlns:a16="http://schemas.microsoft.com/office/drawing/2014/main" val="3173669393"/>
                    </a:ext>
                  </a:extLst>
                </a:gridCol>
                <a:gridCol w="1587137">
                  <a:extLst>
                    <a:ext uri="{9D8B030D-6E8A-4147-A177-3AD203B41FA5}">
                      <a16:colId xmlns:a16="http://schemas.microsoft.com/office/drawing/2014/main" val="3430834366"/>
                    </a:ext>
                  </a:extLst>
                </a:gridCol>
                <a:gridCol w="1561012">
                  <a:extLst>
                    <a:ext uri="{9D8B030D-6E8A-4147-A177-3AD203B41FA5}">
                      <a16:colId xmlns:a16="http://schemas.microsoft.com/office/drawing/2014/main" val="2253786291"/>
                    </a:ext>
                  </a:extLst>
                </a:gridCol>
              </a:tblGrid>
              <a:tr h="343629">
                <a:tc>
                  <a:txBody>
                    <a:bodyPr/>
                    <a:lstStyle/>
                    <a:p>
                      <a:pPr algn="ctr"/>
                      <a:r>
                        <a:rPr lang="en-US" sz="1800" b="0" dirty="0">
                          <a:latin typeface="Avenir Black" panose="02000503020000020003"/>
                        </a:rPr>
                        <a:t>Priorities</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1</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2</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3</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4</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5</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58103166"/>
                  </a:ext>
                </a:extLst>
              </a:tr>
              <a:tr h="404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chemeClr val="tx1"/>
                        </a:solidFill>
                        <a:latin typeface="Avenir Black" panose="02000503020000020003"/>
                      </a:endParaRPr>
                    </a:p>
                  </a:txBody>
                  <a:tcPr marL="68580" marR="68580" marT="34290" marB="34290">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venir Black" panose="02000503020000020003"/>
                        </a:rPr>
                        <a:t>Master plan</a:t>
                      </a: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venir Black" panose="02000503020000020003"/>
                        </a:rPr>
                        <a:t>Master plan refinement</a:t>
                      </a:r>
                    </a:p>
                    <a:p>
                      <a:pPr algn="ctr"/>
                      <a:endParaRPr lang="en-US" sz="200" dirty="0">
                        <a:solidFill>
                          <a:schemeClr val="bg1"/>
                        </a:solidFill>
                        <a:latin typeface="Avenir Black" panose="02000503020000020003"/>
                      </a:endParaRP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029051"/>
                  </a:ext>
                </a:extLst>
              </a:tr>
              <a:tr h="130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49960833"/>
                  </a:ext>
                </a:extLst>
              </a:tr>
              <a:tr h="1082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85342926"/>
                  </a:ext>
                </a:extLst>
              </a:tr>
              <a:tr h="115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55364508"/>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82319083"/>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15022424"/>
                  </a:ext>
                </a:extLst>
              </a:tr>
            </a:tbl>
          </a:graphicData>
        </a:graphic>
      </p:graphicFrame>
      <p:sp>
        <p:nvSpPr>
          <p:cNvPr id="8" name="Pentagon 4">
            <a:extLst>
              <a:ext uri="{FF2B5EF4-FFF2-40B4-BE49-F238E27FC236}">
                <a16:creationId xmlns:a16="http://schemas.microsoft.com/office/drawing/2014/main" id="{746DADD4-ED15-4275-9537-24C421188EBE}"/>
              </a:ext>
            </a:extLst>
          </p:cNvPr>
          <p:cNvSpPr/>
          <p:nvPr/>
        </p:nvSpPr>
        <p:spPr>
          <a:xfrm>
            <a:off x="2821994" y="786985"/>
            <a:ext cx="1254442" cy="1311717"/>
          </a:xfrm>
          <a:prstGeom prst="homePlate">
            <a:avLst>
              <a:gd name="adj" fmla="val 288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Data </a:t>
            </a:r>
            <a:r>
              <a:rPr lang="en-US" sz="1200" dirty="0">
                <a:latin typeface="Avenir Black" panose="02000503020000020003"/>
              </a:rPr>
              <a:t>infrastructure</a:t>
            </a:r>
          </a:p>
        </p:txBody>
      </p:sp>
      <p:sp>
        <p:nvSpPr>
          <p:cNvPr id="9" name="Pentagon 8">
            <a:extLst>
              <a:ext uri="{FF2B5EF4-FFF2-40B4-BE49-F238E27FC236}">
                <a16:creationId xmlns:a16="http://schemas.microsoft.com/office/drawing/2014/main" id="{BE1825DB-2382-4E3A-B313-60B43C2F8B2F}"/>
              </a:ext>
            </a:extLst>
          </p:cNvPr>
          <p:cNvSpPr/>
          <p:nvPr/>
        </p:nvSpPr>
        <p:spPr>
          <a:xfrm>
            <a:off x="2821993" y="2099620"/>
            <a:ext cx="1254444" cy="1110996"/>
          </a:xfrm>
          <a:prstGeom prst="homePlate">
            <a:avLst>
              <a:gd name="adj" fmla="val 322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Feature engineering</a:t>
            </a:r>
          </a:p>
        </p:txBody>
      </p:sp>
      <p:sp>
        <p:nvSpPr>
          <p:cNvPr id="10" name="Pentagon 9">
            <a:extLst>
              <a:ext uri="{FF2B5EF4-FFF2-40B4-BE49-F238E27FC236}">
                <a16:creationId xmlns:a16="http://schemas.microsoft.com/office/drawing/2014/main" id="{06BEB4E6-1261-493F-BA11-C95F41BA435E}"/>
              </a:ext>
            </a:extLst>
          </p:cNvPr>
          <p:cNvSpPr/>
          <p:nvPr/>
        </p:nvSpPr>
        <p:spPr>
          <a:xfrm>
            <a:off x="2821993" y="3208024"/>
            <a:ext cx="1254444" cy="1140143"/>
          </a:xfrm>
          <a:prstGeom prst="homePlate">
            <a:avLst>
              <a:gd name="adj" fmla="val 3221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Causal inference</a:t>
            </a:r>
          </a:p>
        </p:txBody>
      </p:sp>
      <p:sp>
        <p:nvSpPr>
          <p:cNvPr id="11" name="Pentagon 10">
            <a:extLst>
              <a:ext uri="{FF2B5EF4-FFF2-40B4-BE49-F238E27FC236}">
                <a16:creationId xmlns:a16="http://schemas.microsoft.com/office/drawing/2014/main" id="{5DA7E22A-707C-4D0C-AC91-B12CBB856BB8}"/>
              </a:ext>
            </a:extLst>
          </p:cNvPr>
          <p:cNvSpPr/>
          <p:nvPr/>
        </p:nvSpPr>
        <p:spPr>
          <a:xfrm>
            <a:off x="2821992" y="4348170"/>
            <a:ext cx="1254444" cy="1096965"/>
          </a:xfrm>
          <a:prstGeom prst="homePlate">
            <a:avLst>
              <a:gd name="adj" fmla="val 3221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Detection analytics</a:t>
            </a:r>
          </a:p>
        </p:txBody>
      </p:sp>
      <p:sp>
        <p:nvSpPr>
          <p:cNvPr id="12" name="Rounded Rectangle 2">
            <a:extLst>
              <a:ext uri="{FF2B5EF4-FFF2-40B4-BE49-F238E27FC236}">
                <a16:creationId xmlns:a16="http://schemas.microsoft.com/office/drawing/2014/main" id="{E7761B5A-0B8C-4130-9150-8E293AE22023}"/>
              </a:ext>
            </a:extLst>
          </p:cNvPr>
          <p:cNvSpPr/>
          <p:nvPr/>
        </p:nvSpPr>
        <p:spPr>
          <a:xfrm>
            <a:off x="4713564" y="3257397"/>
            <a:ext cx="3260361" cy="2509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Evaluating targeted learning in EHR data (Enhancing CI: CI1)</a:t>
            </a:r>
          </a:p>
        </p:txBody>
      </p:sp>
      <p:sp>
        <p:nvSpPr>
          <p:cNvPr id="13" name="Rounded Rectangle 11">
            <a:extLst>
              <a:ext uri="{FF2B5EF4-FFF2-40B4-BE49-F238E27FC236}">
                <a16:creationId xmlns:a16="http://schemas.microsoft.com/office/drawing/2014/main" id="{4977384F-2950-4452-A17F-B860B706211D}"/>
              </a:ext>
            </a:extLst>
          </p:cNvPr>
          <p:cNvSpPr/>
          <p:nvPr/>
        </p:nvSpPr>
        <p:spPr>
          <a:xfrm>
            <a:off x="4562212" y="786985"/>
            <a:ext cx="3155631"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Identification and queries of potential EHR data partners (Horizon Scan: DI1)</a:t>
            </a:r>
          </a:p>
        </p:txBody>
      </p:sp>
      <p:sp>
        <p:nvSpPr>
          <p:cNvPr id="14" name="Rounded Rectangle 12">
            <a:extLst>
              <a:ext uri="{FF2B5EF4-FFF2-40B4-BE49-F238E27FC236}">
                <a16:creationId xmlns:a16="http://schemas.microsoft.com/office/drawing/2014/main" id="{9EB461DB-3C0A-436B-92B1-FEBEE3845B06}"/>
              </a:ext>
            </a:extLst>
          </p:cNvPr>
          <p:cNvSpPr/>
          <p:nvPr/>
        </p:nvSpPr>
        <p:spPr>
          <a:xfrm>
            <a:off x="6466537" y="1062430"/>
            <a:ext cx="168197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latin typeface="Avenir Black" panose="02000503020000020003"/>
              </a:rPr>
              <a:t>Adding unstructured data and necessary data elements (DI2) </a:t>
            </a:r>
          </a:p>
        </p:txBody>
      </p:sp>
      <p:sp>
        <p:nvSpPr>
          <p:cNvPr id="15" name="Rounded Rectangle 13">
            <a:extLst>
              <a:ext uri="{FF2B5EF4-FFF2-40B4-BE49-F238E27FC236}">
                <a16:creationId xmlns:a16="http://schemas.microsoft.com/office/drawing/2014/main" id="{452D590D-A074-4BAA-97B6-04C8B54F1EBC}"/>
              </a:ext>
            </a:extLst>
          </p:cNvPr>
          <p:cNvSpPr/>
          <p:nvPr/>
        </p:nvSpPr>
        <p:spPr>
          <a:xfrm>
            <a:off x="6678429" y="1332384"/>
            <a:ext cx="1574481"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Source data mapping (DI3)</a:t>
            </a:r>
          </a:p>
        </p:txBody>
      </p:sp>
      <p:sp>
        <p:nvSpPr>
          <p:cNvPr id="16" name="Rounded Rectangle 14">
            <a:extLst>
              <a:ext uri="{FF2B5EF4-FFF2-40B4-BE49-F238E27FC236}">
                <a16:creationId xmlns:a16="http://schemas.microsoft.com/office/drawing/2014/main" id="{B8BB8A70-985C-4069-91B1-C541BFB59F81}"/>
              </a:ext>
            </a:extLst>
          </p:cNvPr>
          <p:cNvSpPr/>
          <p:nvPr/>
        </p:nvSpPr>
        <p:spPr>
          <a:xfrm>
            <a:off x="9458482" y="1598115"/>
            <a:ext cx="1393996"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harmonization strategy </a:t>
            </a:r>
          </a:p>
        </p:txBody>
      </p:sp>
      <p:sp>
        <p:nvSpPr>
          <p:cNvPr id="17" name="Rounded Rectangle 15">
            <a:extLst>
              <a:ext uri="{FF2B5EF4-FFF2-40B4-BE49-F238E27FC236}">
                <a16:creationId xmlns:a16="http://schemas.microsoft.com/office/drawing/2014/main" id="{D22799D7-7C8E-45D6-9C7B-67B4181AE042}"/>
              </a:ext>
            </a:extLst>
          </p:cNvPr>
          <p:cNvSpPr/>
          <p:nvPr/>
        </p:nvSpPr>
        <p:spPr>
          <a:xfrm>
            <a:off x="6928865" y="1599772"/>
            <a:ext cx="248776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Harmonizing EHRs (DI4)</a:t>
            </a:r>
          </a:p>
        </p:txBody>
      </p:sp>
      <p:sp>
        <p:nvSpPr>
          <p:cNvPr id="18" name="Rounded Rectangle 18">
            <a:extLst>
              <a:ext uri="{FF2B5EF4-FFF2-40B4-BE49-F238E27FC236}">
                <a16:creationId xmlns:a16="http://schemas.microsoft.com/office/drawing/2014/main" id="{28748C7D-A0AC-41CE-8C21-BC32549EA2BE}"/>
              </a:ext>
            </a:extLst>
          </p:cNvPr>
          <p:cNvSpPr/>
          <p:nvPr/>
        </p:nvSpPr>
        <p:spPr>
          <a:xfrm>
            <a:off x="6743704" y="3540606"/>
            <a:ext cx="1822916" cy="24193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Causal inference framework (CI2)</a:t>
            </a:r>
          </a:p>
        </p:txBody>
      </p:sp>
      <p:sp>
        <p:nvSpPr>
          <p:cNvPr id="19" name="Rounded Rectangle 19">
            <a:extLst>
              <a:ext uri="{FF2B5EF4-FFF2-40B4-BE49-F238E27FC236}">
                <a16:creationId xmlns:a16="http://schemas.microsoft.com/office/drawing/2014/main" id="{FF17EBFC-5E3D-4EB4-8DAB-132AE3C0BD64}"/>
              </a:ext>
            </a:extLst>
          </p:cNvPr>
          <p:cNvSpPr/>
          <p:nvPr/>
        </p:nvSpPr>
        <p:spPr>
          <a:xfrm>
            <a:off x="8177301" y="1064480"/>
            <a:ext cx="3769163" cy="2314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Updating CDM to include EHR data</a:t>
            </a:r>
          </a:p>
        </p:txBody>
      </p:sp>
      <p:sp>
        <p:nvSpPr>
          <p:cNvPr id="20" name="Rounded Rectangle 20">
            <a:extLst>
              <a:ext uri="{FF2B5EF4-FFF2-40B4-BE49-F238E27FC236}">
                <a16:creationId xmlns:a16="http://schemas.microsoft.com/office/drawing/2014/main" id="{21BCD4D2-80C9-4F79-B3AC-8CD2E8B78A25}"/>
              </a:ext>
            </a:extLst>
          </p:cNvPr>
          <p:cNvSpPr/>
          <p:nvPr/>
        </p:nvSpPr>
        <p:spPr>
          <a:xfrm>
            <a:off x="8637136" y="3523324"/>
            <a:ext cx="2869064" cy="23370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Calibration methods (CI4)</a:t>
            </a:r>
          </a:p>
        </p:txBody>
      </p:sp>
      <p:sp>
        <p:nvSpPr>
          <p:cNvPr id="21" name="Rounded Rectangle 21">
            <a:extLst>
              <a:ext uri="{FF2B5EF4-FFF2-40B4-BE49-F238E27FC236}">
                <a16:creationId xmlns:a16="http://schemas.microsoft.com/office/drawing/2014/main" id="{2026ADB2-FC1A-4ED4-8ACC-F24D4631D4D5}"/>
              </a:ext>
            </a:extLst>
          </p:cNvPr>
          <p:cNvSpPr/>
          <p:nvPr/>
        </p:nvSpPr>
        <p:spPr>
          <a:xfrm>
            <a:off x="7999426" y="4060244"/>
            <a:ext cx="3958922"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Distributed regression implementation (CI6)</a:t>
            </a:r>
          </a:p>
        </p:txBody>
      </p:sp>
      <p:sp>
        <p:nvSpPr>
          <p:cNvPr id="22" name="Rounded Rectangle 25">
            <a:extLst>
              <a:ext uri="{FF2B5EF4-FFF2-40B4-BE49-F238E27FC236}">
                <a16:creationId xmlns:a16="http://schemas.microsoft.com/office/drawing/2014/main" id="{46523F6D-7B99-4333-B90E-30FAF34C033E}"/>
              </a:ext>
            </a:extLst>
          </p:cNvPr>
          <p:cNvSpPr/>
          <p:nvPr/>
        </p:nvSpPr>
        <p:spPr>
          <a:xfrm>
            <a:off x="6334783" y="2166254"/>
            <a:ext cx="2341840" cy="247338"/>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Computable phenotyping framework (FE1)</a:t>
            </a:r>
          </a:p>
        </p:txBody>
      </p:sp>
      <p:sp>
        <p:nvSpPr>
          <p:cNvPr id="23" name="Rounded Rectangle 26">
            <a:extLst>
              <a:ext uri="{FF2B5EF4-FFF2-40B4-BE49-F238E27FC236}">
                <a16:creationId xmlns:a16="http://schemas.microsoft.com/office/drawing/2014/main" id="{593311B5-9098-4109-8235-28438344914B}"/>
              </a:ext>
            </a:extLst>
          </p:cNvPr>
          <p:cNvSpPr/>
          <p:nvPr/>
        </p:nvSpPr>
        <p:spPr>
          <a:xfrm>
            <a:off x="6334783" y="2436560"/>
            <a:ext cx="3166275" cy="247338"/>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NLP tools for cohort identification, exposure assessment, covariate ascertainment (Scalable NLP: FE2)</a:t>
            </a:r>
          </a:p>
        </p:txBody>
      </p:sp>
      <p:sp>
        <p:nvSpPr>
          <p:cNvPr id="24" name="Rounded Rectangle 27">
            <a:extLst>
              <a:ext uri="{FF2B5EF4-FFF2-40B4-BE49-F238E27FC236}">
                <a16:creationId xmlns:a16="http://schemas.microsoft.com/office/drawing/2014/main" id="{5342050A-49DD-4AAF-9B86-36428BDBD857}"/>
              </a:ext>
            </a:extLst>
          </p:cNvPr>
          <p:cNvSpPr/>
          <p:nvPr/>
        </p:nvSpPr>
        <p:spPr>
          <a:xfrm>
            <a:off x="6334783" y="2712004"/>
            <a:ext cx="3166275" cy="247338"/>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Improving probabilistic phenotyping of incident outcomes (FE3)</a:t>
            </a:r>
          </a:p>
        </p:txBody>
      </p:sp>
      <p:sp>
        <p:nvSpPr>
          <p:cNvPr id="25" name="Rounded Rectangle 28">
            <a:extLst>
              <a:ext uri="{FF2B5EF4-FFF2-40B4-BE49-F238E27FC236}">
                <a16:creationId xmlns:a16="http://schemas.microsoft.com/office/drawing/2014/main" id="{3707A445-D7FC-447C-85C9-2663656ECD11}"/>
              </a:ext>
            </a:extLst>
          </p:cNvPr>
          <p:cNvSpPr/>
          <p:nvPr/>
        </p:nvSpPr>
        <p:spPr>
          <a:xfrm>
            <a:off x="7244928" y="2979942"/>
            <a:ext cx="241601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NLP-assisted chart abstraction tool (FE4)</a:t>
            </a:r>
          </a:p>
        </p:txBody>
      </p:sp>
      <p:sp>
        <p:nvSpPr>
          <p:cNvPr id="26" name="Rounded Rectangle 34">
            <a:extLst>
              <a:ext uri="{FF2B5EF4-FFF2-40B4-BE49-F238E27FC236}">
                <a16:creationId xmlns:a16="http://schemas.microsoft.com/office/drawing/2014/main" id="{74B46B69-9BD5-423A-AA94-101997109D46}"/>
              </a:ext>
            </a:extLst>
          </p:cNvPr>
          <p:cNvSpPr/>
          <p:nvPr/>
        </p:nvSpPr>
        <p:spPr>
          <a:xfrm>
            <a:off x="8202187" y="4661923"/>
            <a:ext cx="192662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and advancing EHR-based detection methods (DA3)</a:t>
            </a:r>
          </a:p>
        </p:txBody>
      </p:sp>
      <p:sp>
        <p:nvSpPr>
          <p:cNvPr id="27" name="Rounded Rectangle 35">
            <a:extLst>
              <a:ext uri="{FF2B5EF4-FFF2-40B4-BE49-F238E27FC236}">
                <a16:creationId xmlns:a16="http://schemas.microsoft.com/office/drawing/2014/main" id="{9F27C836-BBD2-4BE5-BE5B-7CF9EF47ED0B}"/>
              </a:ext>
            </a:extLst>
          </p:cNvPr>
          <p:cNvSpPr/>
          <p:nvPr/>
        </p:nvSpPr>
        <p:spPr>
          <a:xfrm>
            <a:off x="7393993" y="4929708"/>
            <a:ext cx="224269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signal detection for pregnancy/birth outcomes (DA4)</a:t>
            </a:r>
          </a:p>
        </p:txBody>
      </p:sp>
      <p:sp>
        <p:nvSpPr>
          <p:cNvPr id="28" name="Rounded Rectangle 36">
            <a:extLst>
              <a:ext uri="{FF2B5EF4-FFF2-40B4-BE49-F238E27FC236}">
                <a16:creationId xmlns:a16="http://schemas.microsoft.com/office/drawing/2014/main" id="{3244FE5A-9843-4086-A2BE-5480D1D7A479}"/>
              </a:ext>
            </a:extLst>
          </p:cNvPr>
          <p:cNvSpPr/>
          <p:nvPr/>
        </p:nvSpPr>
        <p:spPr>
          <a:xfrm>
            <a:off x="7531152" y="5197798"/>
            <a:ext cx="24264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cancer signal detection (DA5)</a:t>
            </a:r>
          </a:p>
        </p:txBody>
      </p:sp>
      <p:sp>
        <p:nvSpPr>
          <p:cNvPr id="29" name="Rounded Rectangle 37">
            <a:extLst>
              <a:ext uri="{FF2B5EF4-FFF2-40B4-BE49-F238E27FC236}">
                <a16:creationId xmlns:a16="http://schemas.microsoft.com/office/drawing/2014/main" id="{65AFB9A0-59C5-42C0-A820-91B7BAF4905F}"/>
              </a:ext>
            </a:extLst>
          </p:cNvPr>
          <p:cNvSpPr/>
          <p:nvPr/>
        </p:nvSpPr>
        <p:spPr>
          <a:xfrm>
            <a:off x="10371984" y="3259555"/>
            <a:ext cx="1574481"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Performance metrics (CI5)</a:t>
            </a:r>
          </a:p>
        </p:txBody>
      </p:sp>
      <p:sp>
        <p:nvSpPr>
          <p:cNvPr id="30" name="Rounded Rectangle 38">
            <a:extLst>
              <a:ext uri="{FF2B5EF4-FFF2-40B4-BE49-F238E27FC236}">
                <a16:creationId xmlns:a16="http://schemas.microsoft.com/office/drawing/2014/main" id="{C511A698-4DEF-4947-AF96-943CE78A4C87}"/>
              </a:ext>
            </a:extLst>
          </p:cNvPr>
          <p:cNvSpPr/>
          <p:nvPr/>
        </p:nvSpPr>
        <p:spPr>
          <a:xfrm>
            <a:off x="7287284" y="3799636"/>
            <a:ext cx="2368931" cy="24782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Approaches for missing data (CI3)</a:t>
            </a:r>
          </a:p>
        </p:txBody>
      </p:sp>
      <p:sp>
        <p:nvSpPr>
          <p:cNvPr id="31" name="Rounded Rectangle 39">
            <a:extLst>
              <a:ext uri="{FF2B5EF4-FFF2-40B4-BE49-F238E27FC236}">
                <a16:creationId xmlns:a16="http://schemas.microsoft.com/office/drawing/2014/main" id="{BDCC0486-9DA7-482C-98BA-5CDD99D2501D}"/>
              </a:ext>
            </a:extLst>
          </p:cNvPr>
          <p:cNvSpPr/>
          <p:nvPr/>
        </p:nvSpPr>
        <p:spPr>
          <a:xfrm>
            <a:off x="7255494" y="4393987"/>
            <a:ext cx="161325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Identification and evaluation of EHR detection approaches (DA1)</a:t>
            </a:r>
          </a:p>
        </p:txBody>
      </p:sp>
      <p:sp>
        <p:nvSpPr>
          <p:cNvPr id="32" name="Rounded Rectangle 40">
            <a:extLst>
              <a:ext uri="{FF2B5EF4-FFF2-40B4-BE49-F238E27FC236}">
                <a16:creationId xmlns:a16="http://schemas.microsoft.com/office/drawing/2014/main" id="{9A5F29BA-A9D2-4A66-B394-92F66DD5CE48}"/>
              </a:ext>
            </a:extLst>
          </p:cNvPr>
          <p:cNvSpPr/>
          <p:nvPr/>
        </p:nvSpPr>
        <p:spPr>
          <a:xfrm>
            <a:off x="8902752" y="4393987"/>
            <a:ext cx="1710038" cy="2468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Empirical evaluation of EHR-based detection approaches (DA2)</a:t>
            </a:r>
          </a:p>
        </p:txBody>
      </p:sp>
      <p:sp>
        <p:nvSpPr>
          <p:cNvPr id="35" name="Rounded Rectangle 44">
            <a:extLst>
              <a:ext uri="{FF2B5EF4-FFF2-40B4-BE49-F238E27FC236}">
                <a16:creationId xmlns:a16="http://schemas.microsoft.com/office/drawing/2014/main" id="{2A42028F-205B-4F7C-A8BC-91C9600D5A14}"/>
              </a:ext>
            </a:extLst>
          </p:cNvPr>
          <p:cNvSpPr/>
          <p:nvPr/>
        </p:nvSpPr>
        <p:spPr>
          <a:xfrm>
            <a:off x="7746417" y="786985"/>
            <a:ext cx="4206240"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Onboarding EHR data partners</a:t>
            </a:r>
          </a:p>
        </p:txBody>
      </p:sp>
      <p:sp>
        <p:nvSpPr>
          <p:cNvPr id="36" name="Rounded Rectangle 48">
            <a:extLst>
              <a:ext uri="{FF2B5EF4-FFF2-40B4-BE49-F238E27FC236}">
                <a16:creationId xmlns:a16="http://schemas.microsoft.com/office/drawing/2014/main" id="{08AE90C4-A474-4FE6-B8B6-9E405237C97F}"/>
              </a:ext>
            </a:extLst>
          </p:cNvPr>
          <p:cNvSpPr/>
          <p:nvPr/>
        </p:nvSpPr>
        <p:spPr>
          <a:xfrm>
            <a:off x="10891572" y="1596145"/>
            <a:ext cx="105489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venir Black" panose="02000503020000020003"/>
              </a:rPr>
              <a:t>FHIR preparedness (DI7)</a:t>
            </a:r>
          </a:p>
        </p:txBody>
      </p:sp>
      <p:sp>
        <p:nvSpPr>
          <p:cNvPr id="37" name="Rounded Rectangle 50">
            <a:extLst>
              <a:ext uri="{FF2B5EF4-FFF2-40B4-BE49-F238E27FC236}">
                <a16:creationId xmlns:a16="http://schemas.microsoft.com/office/drawing/2014/main" id="{811757F2-63EE-4F28-A79C-4EE159FA5769}"/>
              </a:ext>
            </a:extLst>
          </p:cNvPr>
          <p:cNvSpPr/>
          <p:nvPr/>
        </p:nvSpPr>
        <p:spPr>
          <a:xfrm>
            <a:off x="8308096" y="1326771"/>
            <a:ext cx="2318033"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Data quality metrics and quality assurance strategy </a:t>
            </a:r>
          </a:p>
        </p:txBody>
      </p:sp>
      <p:sp>
        <p:nvSpPr>
          <p:cNvPr id="38" name="Rounded Rectangle 51">
            <a:extLst>
              <a:ext uri="{FF2B5EF4-FFF2-40B4-BE49-F238E27FC236}">
                <a16:creationId xmlns:a16="http://schemas.microsoft.com/office/drawing/2014/main" id="{CF573604-3FA2-407E-9C03-254B790DEB58}"/>
              </a:ext>
            </a:extLst>
          </p:cNvPr>
          <p:cNvSpPr/>
          <p:nvPr/>
        </p:nvSpPr>
        <p:spPr>
          <a:xfrm>
            <a:off x="10645656" y="1326771"/>
            <a:ext cx="1300808"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governance process</a:t>
            </a:r>
          </a:p>
        </p:txBody>
      </p:sp>
      <p:sp>
        <p:nvSpPr>
          <p:cNvPr id="39" name="Rounded Rectangle 53">
            <a:extLst>
              <a:ext uri="{FF2B5EF4-FFF2-40B4-BE49-F238E27FC236}">
                <a16:creationId xmlns:a16="http://schemas.microsoft.com/office/drawing/2014/main" id="{2209D430-565B-47B8-BE9A-CCDC88A95384}"/>
              </a:ext>
            </a:extLst>
          </p:cNvPr>
          <p:cNvSpPr/>
          <p:nvPr/>
        </p:nvSpPr>
        <p:spPr>
          <a:xfrm>
            <a:off x="9689516" y="2979942"/>
            <a:ext cx="2263140"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Implementing NLP-assisted chart abstraction tool </a:t>
            </a:r>
          </a:p>
        </p:txBody>
      </p:sp>
      <p:sp>
        <p:nvSpPr>
          <p:cNvPr id="40" name="Rounded Rectangle 54">
            <a:extLst>
              <a:ext uri="{FF2B5EF4-FFF2-40B4-BE49-F238E27FC236}">
                <a16:creationId xmlns:a16="http://schemas.microsoft.com/office/drawing/2014/main" id="{19AB2812-8201-4114-85D7-4559C0BB5B33}"/>
              </a:ext>
            </a:extLst>
          </p:cNvPr>
          <p:cNvSpPr/>
          <p:nvPr/>
        </p:nvSpPr>
        <p:spPr>
          <a:xfrm>
            <a:off x="10626128" y="4393987"/>
            <a:ext cx="1326529"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Development of EHR-based detection tools</a:t>
            </a:r>
          </a:p>
        </p:txBody>
      </p:sp>
      <p:sp>
        <p:nvSpPr>
          <p:cNvPr id="41" name="Rounded Rectangle 56">
            <a:extLst>
              <a:ext uri="{FF2B5EF4-FFF2-40B4-BE49-F238E27FC236}">
                <a16:creationId xmlns:a16="http://schemas.microsoft.com/office/drawing/2014/main" id="{4544272D-D330-494C-B597-369F9EA9A643}"/>
              </a:ext>
            </a:extLst>
          </p:cNvPr>
          <p:cNvSpPr/>
          <p:nvPr/>
        </p:nvSpPr>
        <p:spPr>
          <a:xfrm>
            <a:off x="9656215" y="4929861"/>
            <a:ext cx="229025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Pregnancy and birth outcomes signal detection tool development</a:t>
            </a:r>
          </a:p>
        </p:txBody>
      </p:sp>
      <p:sp>
        <p:nvSpPr>
          <p:cNvPr id="42" name="Rounded Rectangle 57">
            <a:extLst>
              <a:ext uri="{FF2B5EF4-FFF2-40B4-BE49-F238E27FC236}">
                <a16:creationId xmlns:a16="http://schemas.microsoft.com/office/drawing/2014/main" id="{090DDFBD-F373-4795-954D-FE5D69785EFE}"/>
              </a:ext>
            </a:extLst>
          </p:cNvPr>
          <p:cNvSpPr/>
          <p:nvPr/>
        </p:nvSpPr>
        <p:spPr>
          <a:xfrm>
            <a:off x="9977172" y="5197798"/>
            <a:ext cx="19692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Cancer signal detection tool development </a:t>
            </a:r>
          </a:p>
        </p:txBody>
      </p:sp>
      <p:sp>
        <p:nvSpPr>
          <p:cNvPr id="43" name="Rounded Rectangle 58">
            <a:extLst>
              <a:ext uri="{FF2B5EF4-FFF2-40B4-BE49-F238E27FC236}">
                <a16:creationId xmlns:a16="http://schemas.microsoft.com/office/drawing/2014/main" id="{D33645CF-3D01-4117-AFC4-6822D4985DB4}"/>
              </a:ext>
            </a:extLst>
          </p:cNvPr>
          <p:cNvSpPr/>
          <p:nvPr/>
        </p:nvSpPr>
        <p:spPr>
          <a:xfrm>
            <a:off x="10142144" y="4661923"/>
            <a:ext cx="1810513"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Methods framework for EHR-based signal detection</a:t>
            </a:r>
          </a:p>
        </p:txBody>
      </p:sp>
      <p:sp>
        <p:nvSpPr>
          <p:cNvPr id="44" name="Rounded Rectangle 59">
            <a:extLst>
              <a:ext uri="{FF2B5EF4-FFF2-40B4-BE49-F238E27FC236}">
                <a16:creationId xmlns:a16="http://schemas.microsoft.com/office/drawing/2014/main" id="{DFBF475D-68F8-429D-8F99-F6FC3D5653DE}"/>
              </a:ext>
            </a:extLst>
          </p:cNvPr>
          <p:cNvSpPr/>
          <p:nvPr/>
        </p:nvSpPr>
        <p:spPr>
          <a:xfrm>
            <a:off x="8829975" y="2166558"/>
            <a:ext cx="1722494"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Increasing automation in computable phenotyping</a:t>
            </a:r>
          </a:p>
        </p:txBody>
      </p:sp>
      <p:sp>
        <p:nvSpPr>
          <p:cNvPr id="45" name="Rounded Rectangle 60">
            <a:extLst>
              <a:ext uri="{FF2B5EF4-FFF2-40B4-BE49-F238E27FC236}">
                <a16:creationId xmlns:a16="http://schemas.microsoft.com/office/drawing/2014/main" id="{FFC1105C-039F-45E1-860E-FCB5CA76CDB3}"/>
              </a:ext>
            </a:extLst>
          </p:cNvPr>
          <p:cNvSpPr/>
          <p:nvPr/>
        </p:nvSpPr>
        <p:spPr>
          <a:xfrm>
            <a:off x="9542331" y="2443981"/>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NLP tool prototyping and expansion</a:t>
            </a:r>
          </a:p>
        </p:txBody>
      </p:sp>
      <p:sp>
        <p:nvSpPr>
          <p:cNvPr id="46" name="Rounded Rectangle 62">
            <a:extLst>
              <a:ext uri="{FF2B5EF4-FFF2-40B4-BE49-F238E27FC236}">
                <a16:creationId xmlns:a16="http://schemas.microsoft.com/office/drawing/2014/main" id="{23280CE2-4AAE-4915-BCCD-7D6BCE151E76}"/>
              </a:ext>
            </a:extLst>
          </p:cNvPr>
          <p:cNvSpPr/>
          <p:nvPr/>
        </p:nvSpPr>
        <p:spPr>
          <a:xfrm>
            <a:off x="9536641" y="2710049"/>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Expanding phenotyping for incident outcomes</a:t>
            </a:r>
          </a:p>
        </p:txBody>
      </p:sp>
      <p:sp>
        <p:nvSpPr>
          <p:cNvPr id="47" name="Rounded Rectangle 63">
            <a:extLst>
              <a:ext uri="{FF2B5EF4-FFF2-40B4-BE49-F238E27FC236}">
                <a16:creationId xmlns:a16="http://schemas.microsoft.com/office/drawing/2014/main" id="{6AADD423-48A1-4E87-9BC9-FA035A79220D}"/>
              </a:ext>
            </a:extLst>
          </p:cNvPr>
          <p:cNvSpPr/>
          <p:nvPr/>
        </p:nvSpPr>
        <p:spPr>
          <a:xfrm>
            <a:off x="10552470" y="2174137"/>
            <a:ext cx="1413523" cy="2468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Enhancing transportability of phenotypes</a:t>
            </a:r>
          </a:p>
        </p:txBody>
      </p:sp>
      <p:sp>
        <p:nvSpPr>
          <p:cNvPr id="48" name="Rounded Rectangle 64">
            <a:extLst>
              <a:ext uri="{FF2B5EF4-FFF2-40B4-BE49-F238E27FC236}">
                <a16:creationId xmlns:a16="http://schemas.microsoft.com/office/drawing/2014/main" id="{58A6760E-E12B-4556-BC21-44CDCEF64635}"/>
              </a:ext>
            </a:extLst>
          </p:cNvPr>
          <p:cNvSpPr/>
          <p:nvPr/>
        </p:nvSpPr>
        <p:spPr>
          <a:xfrm>
            <a:off x="7999426" y="3257396"/>
            <a:ext cx="2353028" cy="24897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Targeted learning tool development</a:t>
            </a:r>
          </a:p>
        </p:txBody>
      </p:sp>
      <p:sp>
        <p:nvSpPr>
          <p:cNvPr id="49" name="Pentagon 10">
            <a:extLst>
              <a:ext uri="{FF2B5EF4-FFF2-40B4-BE49-F238E27FC236}">
                <a16:creationId xmlns:a16="http://schemas.microsoft.com/office/drawing/2014/main" id="{8B5285C3-64EB-4720-89A0-8EBF0DEA7A27}"/>
              </a:ext>
            </a:extLst>
          </p:cNvPr>
          <p:cNvSpPr/>
          <p:nvPr/>
        </p:nvSpPr>
        <p:spPr>
          <a:xfrm>
            <a:off x="2821992" y="5445137"/>
            <a:ext cx="1254444" cy="1033248"/>
          </a:xfrm>
          <a:prstGeom prst="homePlate">
            <a:avLst>
              <a:gd name="adj" fmla="val 3221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Innovation incubator</a:t>
            </a:r>
          </a:p>
        </p:txBody>
      </p:sp>
      <p:sp>
        <p:nvSpPr>
          <p:cNvPr id="50" name="Rounded Rectangle 2">
            <a:extLst>
              <a:ext uri="{FF2B5EF4-FFF2-40B4-BE49-F238E27FC236}">
                <a16:creationId xmlns:a16="http://schemas.microsoft.com/office/drawing/2014/main" id="{FE365C5D-2816-4EDE-9348-D7D80DE1E452}"/>
              </a:ext>
            </a:extLst>
          </p:cNvPr>
          <p:cNvSpPr/>
          <p:nvPr/>
        </p:nvSpPr>
        <p:spPr>
          <a:xfrm>
            <a:off x="6461108" y="5461509"/>
            <a:ext cx="2368867"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Discovery  Phase</a:t>
            </a:r>
          </a:p>
        </p:txBody>
      </p:sp>
      <p:sp>
        <p:nvSpPr>
          <p:cNvPr id="51" name="Rounded Rectangle 2">
            <a:extLst>
              <a:ext uri="{FF2B5EF4-FFF2-40B4-BE49-F238E27FC236}">
                <a16:creationId xmlns:a16="http://schemas.microsoft.com/office/drawing/2014/main" id="{8E35B694-3EDB-4EC7-9AB4-765F0B20EC15}"/>
              </a:ext>
            </a:extLst>
          </p:cNvPr>
          <p:cNvSpPr/>
          <p:nvPr/>
        </p:nvSpPr>
        <p:spPr>
          <a:xfrm>
            <a:off x="8829975" y="5766732"/>
            <a:ext cx="2290250"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Implementation  Phase</a:t>
            </a:r>
          </a:p>
        </p:txBody>
      </p:sp>
      <p:sp>
        <p:nvSpPr>
          <p:cNvPr id="52" name="Rounded Rectangle 46">
            <a:extLst>
              <a:ext uri="{FF2B5EF4-FFF2-40B4-BE49-F238E27FC236}">
                <a16:creationId xmlns:a16="http://schemas.microsoft.com/office/drawing/2014/main" id="{56B53238-FC0D-4A6E-85EC-415264EAC6DC}"/>
              </a:ext>
            </a:extLst>
          </p:cNvPr>
          <p:cNvSpPr/>
          <p:nvPr/>
        </p:nvSpPr>
        <p:spPr>
          <a:xfrm>
            <a:off x="7244928" y="1867602"/>
            <a:ext cx="1585047" cy="2068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Death index (DI5)</a:t>
            </a:r>
          </a:p>
        </p:txBody>
      </p:sp>
      <p:sp>
        <p:nvSpPr>
          <p:cNvPr id="54" name="TextBox 53">
            <a:extLst>
              <a:ext uri="{FF2B5EF4-FFF2-40B4-BE49-F238E27FC236}">
                <a16:creationId xmlns:a16="http://schemas.microsoft.com/office/drawing/2014/main" id="{B2F71BC0-953F-D44E-93BA-6C08611F2B4A}"/>
              </a:ext>
            </a:extLst>
          </p:cNvPr>
          <p:cNvSpPr txBox="1"/>
          <p:nvPr/>
        </p:nvSpPr>
        <p:spPr>
          <a:xfrm>
            <a:off x="65843" y="150697"/>
            <a:ext cx="2243017" cy="3637919"/>
          </a:xfrm>
          <a:prstGeom prst="rect">
            <a:avLst/>
          </a:prstGeom>
          <a:noFill/>
        </p:spPr>
        <p:txBody>
          <a:bodyPr wrap="square" rtlCol="0">
            <a:spAutoFit/>
          </a:bodyPr>
          <a:lstStyle/>
          <a:p>
            <a:pPr algn="ctr">
              <a:lnSpc>
                <a:spcPct val="80000"/>
              </a:lnSpc>
            </a:pPr>
            <a:r>
              <a:rPr lang="en-US" b="1" dirty="0">
                <a:latin typeface="Georgia" panose="02040502050405020303" pitchFamily="18" charset="0"/>
              </a:rPr>
              <a:t>FE1</a:t>
            </a:r>
            <a:r>
              <a:rPr lang="en-US" dirty="0">
                <a:latin typeface="Georgia" panose="02040502050405020303" pitchFamily="18" charset="0"/>
              </a:rPr>
              <a:t>:</a:t>
            </a:r>
            <a:r>
              <a:rPr lang="en-US" b="1" dirty="0">
                <a:latin typeface="Georgia" panose="02040502050405020303" pitchFamily="18" charset="0"/>
              </a:rPr>
              <a:t> </a:t>
            </a:r>
            <a:r>
              <a:rPr lang="en-US" dirty="0">
                <a:latin typeface="Georgia" panose="02040502050405020303" pitchFamily="18" charset="0"/>
              </a:rPr>
              <a:t>Computable phenotyping framework </a:t>
            </a:r>
          </a:p>
          <a:p>
            <a:pPr algn="ctr">
              <a:lnSpc>
                <a:spcPct val="80000"/>
              </a:lnSpc>
            </a:pPr>
            <a:endParaRPr lang="en-US" dirty="0">
              <a:latin typeface="Georgia" panose="02040502050405020303" pitchFamily="18" charset="0"/>
            </a:endParaRPr>
          </a:p>
          <a:p>
            <a:pPr algn="ctr">
              <a:lnSpc>
                <a:spcPct val="80000"/>
              </a:lnSpc>
            </a:pPr>
            <a:r>
              <a:rPr lang="en-US" b="1" dirty="0">
                <a:latin typeface="Georgia" panose="02040502050405020303" pitchFamily="18" charset="0"/>
              </a:rPr>
              <a:t>FE2</a:t>
            </a:r>
            <a:r>
              <a:rPr lang="en-US" dirty="0">
                <a:latin typeface="Georgia" panose="02040502050405020303" pitchFamily="18" charset="0"/>
              </a:rPr>
              <a:t>: NLP tools for cohort identification, exposure assessment, covariate ascertainment</a:t>
            </a:r>
          </a:p>
          <a:p>
            <a:pPr algn="ctr">
              <a:lnSpc>
                <a:spcPct val="80000"/>
              </a:lnSpc>
            </a:pPr>
            <a:endParaRPr lang="en-US" dirty="0">
              <a:latin typeface="Georgia" panose="02040502050405020303" pitchFamily="18" charset="0"/>
            </a:endParaRPr>
          </a:p>
          <a:p>
            <a:pPr algn="ctr">
              <a:lnSpc>
                <a:spcPct val="80000"/>
              </a:lnSpc>
            </a:pPr>
            <a:r>
              <a:rPr lang="en-US" b="1" dirty="0">
                <a:latin typeface="Georgia" panose="02040502050405020303" pitchFamily="18" charset="0"/>
              </a:rPr>
              <a:t>FE3</a:t>
            </a:r>
            <a:r>
              <a:rPr lang="en-US" dirty="0">
                <a:latin typeface="Georgia" panose="02040502050405020303" pitchFamily="18" charset="0"/>
              </a:rPr>
              <a:t>: Improving probabilistic phenotyping of incident outcomes </a:t>
            </a:r>
          </a:p>
        </p:txBody>
      </p:sp>
    </p:spTree>
    <p:extLst>
      <p:ext uri="{BB962C8B-B14F-4D97-AF65-F5344CB8AC3E}">
        <p14:creationId xmlns:p14="http://schemas.microsoft.com/office/powerpoint/2010/main" val="3162001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8F0BA98-6D0D-7244-9E59-13036C5A1813}"/>
              </a:ext>
            </a:extLst>
          </p:cNvPr>
          <p:cNvSpPr>
            <a:spLocks noGrp="1"/>
          </p:cNvSpPr>
          <p:nvPr>
            <p:ph type="title"/>
          </p:nvPr>
        </p:nvSpPr>
        <p:spPr/>
        <p:txBody>
          <a:bodyPr/>
          <a:lstStyle/>
          <a:p>
            <a:r>
              <a:rPr lang="en-US" sz="4400" dirty="0"/>
              <a:t>Health Outcomes and Covariates for Computable Phenotyping Using EHR Data</a:t>
            </a:r>
          </a:p>
        </p:txBody>
      </p:sp>
      <p:sp>
        <p:nvSpPr>
          <p:cNvPr id="12" name="Text Placeholder 11">
            <a:extLst>
              <a:ext uri="{FF2B5EF4-FFF2-40B4-BE49-F238E27FC236}">
                <a16:creationId xmlns:a16="http://schemas.microsoft.com/office/drawing/2014/main" id="{D94101CB-2431-7440-9F19-0DB98CECD481}"/>
              </a:ext>
            </a:extLst>
          </p:cNvPr>
          <p:cNvSpPr>
            <a:spLocks noGrp="1"/>
          </p:cNvSpPr>
          <p:nvPr>
            <p:ph type="body" sz="quarter" idx="10"/>
          </p:nvPr>
        </p:nvSpPr>
        <p:spPr>
          <a:xfrm>
            <a:off x="1323474" y="3640138"/>
            <a:ext cx="9705473" cy="586422"/>
          </a:xfrm>
        </p:spPr>
        <p:txBody>
          <a:bodyPr/>
          <a:lstStyle/>
          <a:p>
            <a:r>
              <a:rPr lang="en-US" sz="2400" dirty="0">
                <a:latin typeface="Georgia" panose="02040502050405020303" pitchFamily="18" charset="0"/>
              </a:rPr>
              <a:t>Lessons Learned from : </a:t>
            </a:r>
            <a:r>
              <a:rPr lang="en-US" sz="2400" i="1" dirty="0">
                <a:latin typeface="Georgia" panose="02040502050405020303" pitchFamily="18" charset="0"/>
              </a:rPr>
              <a:t>Advancing scalable natural language processing approaches for unstructured electronic health record data</a:t>
            </a:r>
          </a:p>
        </p:txBody>
      </p:sp>
      <p:sp>
        <p:nvSpPr>
          <p:cNvPr id="8" name="Text Placeholder 7">
            <a:extLst>
              <a:ext uri="{FF2B5EF4-FFF2-40B4-BE49-F238E27FC236}">
                <a16:creationId xmlns:a16="http://schemas.microsoft.com/office/drawing/2014/main" id="{C0838EA0-16E7-364F-8979-4BFF18E1DB1C}"/>
              </a:ext>
            </a:extLst>
          </p:cNvPr>
          <p:cNvSpPr>
            <a:spLocks noGrp="1"/>
          </p:cNvSpPr>
          <p:nvPr>
            <p:ph type="body" sz="quarter" idx="11"/>
          </p:nvPr>
        </p:nvSpPr>
        <p:spPr/>
        <p:txBody>
          <a:bodyPr/>
          <a:lstStyle/>
          <a:p>
            <a:r>
              <a:rPr lang="en-US" sz="1800" dirty="0"/>
              <a:t>Workgroup Leads: David S. Carrell, PhD</a:t>
            </a:r>
          </a:p>
          <a:p>
            <a:endParaRPr lang="en-US" sz="1800" dirty="0"/>
          </a:p>
        </p:txBody>
      </p:sp>
      <p:sp>
        <p:nvSpPr>
          <p:cNvPr id="9" name="Text Placeholder 8">
            <a:extLst>
              <a:ext uri="{FF2B5EF4-FFF2-40B4-BE49-F238E27FC236}">
                <a16:creationId xmlns:a16="http://schemas.microsoft.com/office/drawing/2014/main" id="{A68DE977-C5BF-9848-8CF8-4776EA9EBF39}"/>
              </a:ext>
            </a:extLst>
          </p:cNvPr>
          <p:cNvSpPr>
            <a:spLocks noGrp="1"/>
          </p:cNvSpPr>
          <p:nvPr>
            <p:ph type="body" sz="quarter" idx="12"/>
          </p:nvPr>
        </p:nvSpPr>
        <p:spPr/>
        <p:txBody>
          <a:bodyPr/>
          <a:lstStyle/>
          <a:p>
            <a:r>
              <a:rPr lang="en-US" sz="1000" dirty="0"/>
              <a:t>4/1/22</a:t>
            </a:r>
          </a:p>
        </p:txBody>
      </p:sp>
    </p:spTree>
    <p:extLst>
      <p:ext uri="{BB962C8B-B14F-4D97-AF65-F5344CB8AC3E}">
        <p14:creationId xmlns:p14="http://schemas.microsoft.com/office/powerpoint/2010/main" val="36868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A0FE6-CB75-4645-95B0-8F492CACF06E}"/>
              </a:ext>
            </a:extLst>
          </p:cNvPr>
          <p:cNvSpPr>
            <a:spLocks noGrp="1"/>
          </p:cNvSpPr>
          <p:nvPr>
            <p:ph idx="1"/>
          </p:nvPr>
        </p:nvSpPr>
        <p:spPr>
          <a:xfrm>
            <a:off x="609600" y="1524000"/>
            <a:ext cx="11298148" cy="3373463"/>
          </a:xfrm>
        </p:spPr>
        <p:txBody>
          <a:bodyPr>
            <a:noAutofit/>
          </a:bodyPr>
          <a:lstStyle/>
          <a:p>
            <a:pPr marL="457200" indent="-457200">
              <a:buFont typeface="Arial" panose="020B0604020202020204" pitchFamily="34" charset="0"/>
              <a:buChar char="•"/>
            </a:pPr>
            <a:r>
              <a:rPr lang="en-US" sz="2200" b="1" dirty="0"/>
              <a:t>Motivation</a:t>
            </a:r>
          </a:p>
          <a:p>
            <a:pPr marL="923925" lvl="1" indent="-457200"/>
            <a:r>
              <a:rPr lang="en-US" sz="2200" dirty="0"/>
              <a:t>Role of computable algorithms in Sentinel </a:t>
            </a:r>
          </a:p>
          <a:p>
            <a:pPr marL="923925" lvl="1" indent="-457200"/>
            <a:r>
              <a:rPr lang="en-US" sz="2200" dirty="0"/>
              <a:t>Limitations of claims data</a:t>
            </a:r>
          </a:p>
          <a:p>
            <a:pPr marL="923925" lvl="1" indent="-457200"/>
            <a:r>
              <a:rPr lang="en-US" sz="2200" dirty="0"/>
              <a:t>The promise of using EHR data and machine learning (ML) methods</a:t>
            </a:r>
          </a:p>
          <a:p>
            <a:pPr marL="457200" indent="-457200">
              <a:buFont typeface="Arial" panose="020B0604020202020204" pitchFamily="34" charset="0"/>
              <a:buChar char="•"/>
            </a:pPr>
            <a:r>
              <a:rPr lang="en-US" sz="2200" b="1" dirty="0"/>
              <a:t>Scalable</a:t>
            </a:r>
            <a:r>
              <a:rPr lang="en-US" sz="2200" dirty="0"/>
              <a:t> </a:t>
            </a:r>
            <a:r>
              <a:rPr lang="en-US" sz="2200" b="1" dirty="0"/>
              <a:t>algorithm </a:t>
            </a:r>
            <a:r>
              <a:rPr lang="en-US" sz="2200" b="1" i="1" dirty="0"/>
              <a:t>development</a:t>
            </a:r>
          </a:p>
          <a:p>
            <a:pPr marL="457200" indent="-457200">
              <a:buFont typeface="Arial" panose="020B0604020202020204" pitchFamily="34" charset="0"/>
              <a:buChar char="•"/>
            </a:pPr>
            <a:r>
              <a:rPr lang="en-US" sz="2200" b="1" dirty="0"/>
              <a:t>Filters</a:t>
            </a:r>
            <a:r>
              <a:rPr lang="en-US" sz="2200" dirty="0"/>
              <a:t> </a:t>
            </a:r>
            <a:r>
              <a:rPr lang="en-US" sz="2200" b="1" dirty="0"/>
              <a:t>in outcome identification</a:t>
            </a:r>
          </a:p>
          <a:p>
            <a:pPr marL="923925" lvl="1" indent="-457200"/>
            <a:r>
              <a:rPr lang="en-US" sz="2200" dirty="0"/>
              <a:t>Role in outcome identification</a:t>
            </a:r>
          </a:p>
          <a:p>
            <a:pPr marL="923925" lvl="1" indent="-457200"/>
            <a:r>
              <a:rPr lang="en-US" sz="2200" dirty="0"/>
              <a:t>Data-driven, high-sensitivity filtering (HSF)</a:t>
            </a:r>
          </a:p>
        </p:txBody>
      </p:sp>
      <p:sp>
        <p:nvSpPr>
          <p:cNvPr id="4" name="Title 4">
            <a:extLst>
              <a:ext uri="{FF2B5EF4-FFF2-40B4-BE49-F238E27FC236}">
                <a16:creationId xmlns:a16="http://schemas.microsoft.com/office/drawing/2014/main" id="{93319A6B-CEF2-724A-8D7B-BB4818E5BBDF}"/>
              </a:ext>
            </a:extLst>
          </p:cNvPr>
          <p:cNvSpPr>
            <a:spLocks noGrp="1"/>
          </p:cNvSpPr>
          <p:nvPr>
            <p:ph type="title"/>
          </p:nvPr>
        </p:nvSpPr>
        <p:spPr>
          <a:xfrm>
            <a:off x="609600" y="482511"/>
            <a:ext cx="5615607" cy="599563"/>
          </a:xfrm>
        </p:spPr>
        <p:txBody>
          <a:bodyPr anchor="t">
            <a:noAutofit/>
          </a:bodyPr>
          <a:lstStyle/>
          <a:p>
            <a:pPr>
              <a:lnSpc>
                <a:spcPct val="90000"/>
              </a:lnSpc>
            </a:pPr>
            <a:r>
              <a:rPr lang="en-US" sz="2800" dirty="0">
                <a:latin typeface="Georgia" panose="02040502050405020303" pitchFamily="18" charset="0"/>
              </a:rPr>
              <a:t>Outline</a:t>
            </a:r>
          </a:p>
        </p:txBody>
      </p:sp>
    </p:spTree>
    <p:extLst>
      <p:ext uri="{BB962C8B-B14F-4D97-AF65-F5344CB8AC3E}">
        <p14:creationId xmlns:p14="http://schemas.microsoft.com/office/powerpoint/2010/main" val="3500445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60A6-EBF9-4D65-844A-5C5F3DCE58E1}"/>
              </a:ext>
            </a:extLst>
          </p:cNvPr>
          <p:cNvSpPr>
            <a:spLocks noGrp="1"/>
          </p:cNvSpPr>
          <p:nvPr>
            <p:ph type="title"/>
          </p:nvPr>
        </p:nvSpPr>
        <p:spPr>
          <a:xfrm>
            <a:off x="656095" y="348829"/>
            <a:ext cx="11163300" cy="638433"/>
          </a:xfrm>
        </p:spPr>
        <p:txBody>
          <a:bodyPr>
            <a:normAutofit/>
          </a:bodyPr>
          <a:lstStyle/>
          <a:p>
            <a:r>
              <a:rPr lang="en-US" sz="2800" dirty="0">
                <a:latin typeface="Georgia" panose="02040502050405020303" pitchFamily="18" charset="0"/>
              </a:rPr>
              <a:t>Motivation: Role of computable algorithms in Sentinel</a:t>
            </a:r>
          </a:p>
        </p:txBody>
      </p:sp>
      <p:sp>
        <p:nvSpPr>
          <p:cNvPr id="3" name="Content Placeholder 2">
            <a:extLst>
              <a:ext uri="{FF2B5EF4-FFF2-40B4-BE49-F238E27FC236}">
                <a16:creationId xmlns:a16="http://schemas.microsoft.com/office/drawing/2014/main" id="{AE2A0FE6-CB75-4645-95B0-8F492CACF06E}"/>
              </a:ext>
            </a:extLst>
          </p:cNvPr>
          <p:cNvSpPr>
            <a:spLocks noGrp="1"/>
          </p:cNvSpPr>
          <p:nvPr>
            <p:ph idx="1"/>
          </p:nvPr>
        </p:nvSpPr>
        <p:spPr>
          <a:xfrm>
            <a:off x="838200" y="1825625"/>
            <a:ext cx="10515600" cy="1039495"/>
          </a:xfrm>
        </p:spPr>
        <p:txBody>
          <a:bodyPr>
            <a:normAutofit/>
          </a:bodyPr>
          <a:lstStyle/>
          <a:p>
            <a:r>
              <a:rPr lang="en-US" dirty="0"/>
              <a:t>Allow safety issues to be investigated rapidly, at ~low cost</a:t>
            </a:r>
          </a:p>
          <a:p>
            <a:r>
              <a:rPr lang="en-US" dirty="0"/>
              <a:t>ARIA = the Active Risk Identification and Analysis system</a:t>
            </a:r>
          </a:p>
        </p:txBody>
      </p:sp>
      <p:sp>
        <p:nvSpPr>
          <p:cNvPr id="4" name="TextBox 3">
            <a:extLst>
              <a:ext uri="{FF2B5EF4-FFF2-40B4-BE49-F238E27FC236}">
                <a16:creationId xmlns:a16="http://schemas.microsoft.com/office/drawing/2014/main" id="{EBAE0420-85DF-4BC8-B8B0-9B309D11A64A}"/>
              </a:ext>
            </a:extLst>
          </p:cNvPr>
          <p:cNvSpPr txBox="1"/>
          <p:nvPr/>
        </p:nvSpPr>
        <p:spPr>
          <a:xfrm>
            <a:off x="182860" y="6401283"/>
            <a:ext cx="3230372" cy="338554"/>
          </a:xfrm>
          <a:prstGeom prst="rect">
            <a:avLst/>
          </a:prstGeom>
          <a:noFill/>
        </p:spPr>
        <p:txBody>
          <a:bodyPr wrap="none" rtlCol="0">
            <a:spAutoFit/>
          </a:bodyPr>
          <a:lstStyle/>
          <a:p>
            <a:r>
              <a:rPr lang="en-US" sz="1600" i="1" dirty="0">
                <a:latin typeface="Georgia" panose="02040502050405020303" pitchFamily="18" charset="0"/>
              </a:rPr>
              <a:t>slide courtesy of Michael Nguyen</a:t>
            </a:r>
          </a:p>
        </p:txBody>
      </p:sp>
      <p:graphicFrame>
        <p:nvGraphicFramePr>
          <p:cNvPr id="5" name="Diagram 4">
            <a:extLst>
              <a:ext uri="{FF2B5EF4-FFF2-40B4-BE49-F238E27FC236}">
                <a16:creationId xmlns:a16="http://schemas.microsoft.com/office/drawing/2014/main" id="{798B11B2-20BF-409B-BDD8-C28F2509AC29}"/>
              </a:ext>
            </a:extLst>
          </p:cNvPr>
          <p:cNvGraphicFramePr/>
          <p:nvPr/>
        </p:nvGraphicFramePr>
        <p:xfrm>
          <a:off x="2026236" y="2687645"/>
          <a:ext cx="7467600" cy="23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23FBC35-ED75-419E-B30F-A4E62E890E1B}"/>
              </a:ext>
            </a:extLst>
          </p:cNvPr>
          <p:cNvSpPr txBox="1"/>
          <p:nvPr/>
        </p:nvSpPr>
        <p:spPr>
          <a:xfrm>
            <a:off x="5864630" y="5098774"/>
            <a:ext cx="4661130" cy="646331"/>
          </a:xfrm>
          <a:prstGeom prst="rect">
            <a:avLst/>
          </a:prstGeom>
          <a:noFill/>
        </p:spPr>
        <p:txBody>
          <a:bodyPr wrap="square" rtlCol="0">
            <a:spAutoFit/>
          </a:bodyPr>
          <a:lstStyle/>
          <a:p>
            <a:r>
              <a:rPr lang="en-US" dirty="0">
                <a:solidFill>
                  <a:schemeClr val="tx1">
                    <a:lumMod val="75000"/>
                    <a:lumOff val="25000"/>
                  </a:schemeClr>
                </a:solidFill>
                <a:latin typeface="Georgia" panose="02040502050405020303" pitchFamily="18" charset="0"/>
              </a:rPr>
              <a:t>Claims data (no manual chart review required)</a:t>
            </a:r>
          </a:p>
        </p:txBody>
      </p:sp>
      <p:sp>
        <p:nvSpPr>
          <p:cNvPr id="7" name="TextBox 6">
            <a:extLst>
              <a:ext uri="{FF2B5EF4-FFF2-40B4-BE49-F238E27FC236}">
                <a16:creationId xmlns:a16="http://schemas.microsoft.com/office/drawing/2014/main" id="{75A5644B-625A-44F0-95BF-F7AA26466E5C}"/>
              </a:ext>
            </a:extLst>
          </p:cNvPr>
          <p:cNvSpPr txBox="1"/>
          <p:nvPr/>
        </p:nvSpPr>
        <p:spPr>
          <a:xfrm>
            <a:off x="2985248" y="5797066"/>
            <a:ext cx="7406943" cy="369332"/>
          </a:xfrm>
          <a:prstGeom prst="rect">
            <a:avLst/>
          </a:prstGeom>
          <a:noFill/>
        </p:spPr>
        <p:txBody>
          <a:bodyPr wrap="square" rtlCol="0">
            <a:spAutoFit/>
          </a:bodyPr>
          <a:lstStyle/>
          <a:p>
            <a:r>
              <a:rPr lang="en-US" dirty="0">
                <a:solidFill>
                  <a:schemeClr val="tx1">
                    <a:lumMod val="75000"/>
                    <a:lumOff val="25000"/>
                  </a:schemeClr>
                </a:solidFill>
                <a:latin typeface="Georgia" panose="02040502050405020303" pitchFamily="18" charset="0"/>
              </a:rPr>
              <a:t>Pre-defined, parameterized, re-usable tools</a:t>
            </a:r>
          </a:p>
        </p:txBody>
      </p:sp>
      <p:cxnSp>
        <p:nvCxnSpPr>
          <p:cNvPr id="8" name="Straight Connector 7">
            <a:extLst>
              <a:ext uri="{FF2B5EF4-FFF2-40B4-BE49-F238E27FC236}">
                <a16:creationId xmlns:a16="http://schemas.microsoft.com/office/drawing/2014/main" id="{3DD31517-9C6A-4D96-8E2B-348838C00263}"/>
              </a:ext>
            </a:extLst>
          </p:cNvPr>
          <p:cNvCxnSpPr/>
          <p:nvPr/>
        </p:nvCxnSpPr>
        <p:spPr>
          <a:xfrm flipH="1" flipV="1">
            <a:off x="2842274" y="4671702"/>
            <a:ext cx="6806" cy="1292706"/>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9EDF0A2-4503-44D7-B7CB-2D9438EEEDCF}"/>
              </a:ext>
            </a:extLst>
          </p:cNvPr>
          <p:cNvSpPr/>
          <p:nvPr/>
        </p:nvSpPr>
        <p:spPr>
          <a:xfrm flipV="1">
            <a:off x="5679274" y="5216450"/>
            <a:ext cx="152400" cy="1524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0" name="Oval 9">
            <a:extLst>
              <a:ext uri="{FF2B5EF4-FFF2-40B4-BE49-F238E27FC236}">
                <a16:creationId xmlns:a16="http://schemas.microsoft.com/office/drawing/2014/main" id="{BA083FCE-10E6-41BE-9993-445DF46E9AE9}"/>
              </a:ext>
            </a:extLst>
          </p:cNvPr>
          <p:cNvSpPr/>
          <p:nvPr/>
        </p:nvSpPr>
        <p:spPr>
          <a:xfrm flipV="1">
            <a:off x="2772880" y="5888208"/>
            <a:ext cx="152400" cy="1524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11" name="Straight Connector 10">
            <a:extLst>
              <a:ext uri="{FF2B5EF4-FFF2-40B4-BE49-F238E27FC236}">
                <a16:creationId xmlns:a16="http://schemas.microsoft.com/office/drawing/2014/main" id="{C0F7CE5A-2A2E-4232-ADC8-DBFDB5CEC96F}"/>
              </a:ext>
            </a:extLst>
          </p:cNvPr>
          <p:cNvCxnSpPr/>
          <p:nvPr/>
        </p:nvCxnSpPr>
        <p:spPr>
          <a:xfrm flipH="1" flipV="1">
            <a:off x="5755474" y="4704173"/>
            <a:ext cx="4562" cy="540237"/>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450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60A6-EBF9-4D65-844A-5C5F3DCE58E1}"/>
              </a:ext>
            </a:extLst>
          </p:cNvPr>
          <p:cNvSpPr>
            <a:spLocks noGrp="1"/>
          </p:cNvSpPr>
          <p:nvPr>
            <p:ph type="title"/>
          </p:nvPr>
        </p:nvSpPr>
        <p:spPr>
          <a:xfrm>
            <a:off x="514350" y="185222"/>
            <a:ext cx="11163300" cy="638433"/>
          </a:xfrm>
        </p:spPr>
        <p:txBody>
          <a:bodyPr>
            <a:normAutofit/>
          </a:bodyPr>
          <a:lstStyle/>
          <a:p>
            <a:r>
              <a:rPr lang="en-US" sz="2800" dirty="0">
                <a:latin typeface="Georgia" panose="02040502050405020303" pitchFamily="18" charset="0"/>
              </a:rPr>
              <a:t>Motivation: Limitations of structured claims data</a:t>
            </a:r>
          </a:p>
        </p:txBody>
      </p:sp>
      <p:sp>
        <p:nvSpPr>
          <p:cNvPr id="3" name="Content Placeholder 2">
            <a:extLst>
              <a:ext uri="{FF2B5EF4-FFF2-40B4-BE49-F238E27FC236}">
                <a16:creationId xmlns:a16="http://schemas.microsoft.com/office/drawing/2014/main" id="{AE2A0FE6-CB75-4645-95B0-8F492CACF06E}"/>
              </a:ext>
            </a:extLst>
          </p:cNvPr>
          <p:cNvSpPr>
            <a:spLocks noGrp="1"/>
          </p:cNvSpPr>
          <p:nvPr>
            <p:ph idx="1"/>
          </p:nvPr>
        </p:nvSpPr>
        <p:spPr>
          <a:xfrm>
            <a:off x="435429" y="1825623"/>
            <a:ext cx="1948007" cy="3585825"/>
          </a:xfrm>
        </p:spPr>
        <p:txBody>
          <a:bodyPr>
            <a:noAutofit/>
          </a:bodyPr>
          <a:lstStyle/>
          <a:p>
            <a:r>
              <a:rPr lang="en-US" sz="2000"/>
              <a:t>Reliance on existing Sentinel data in ARIA analyses has revealed various insufficiencies</a:t>
            </a:r>
          </a:p>
          <a:p>
            <a:r>
              <a:rPr lang="en-US" sz="2000"/>
              <a:t>Incorporating rich EHR data may overcome some of these insufficiencies.</a:t>
            </a:r>
          </a:p>
        </p:txBody>
      </p:sp>
      <p:sp>
        <p:nvSpPr>
          <p:cNvPr id="8" name="Rectangle 7">
            <a:extLst>
              <a:ext uri="{FF2B5EF4-FFF2-40B4-BE49-F238E27FC236}">
                <a16:creationId xmlns:a16="http://schemas.microsoft.com/office/drawing/2014/main" id="{960E4014-3B91-4F41-A0C6-64BDD1A651D7}"/>
              </a:ext>
            </a:extLst>
          </p:cNvPr>
          <p:cNvSpPr/>
          <p:nvPr/>
        </p:nvSpPr>
        <p:spPr>
          <a:xfrm>
            <a:off x="394977" y="6250800"/>
            <a:ext cx="3799438" cy="338554"/>
          </a:xfrm>
          <a:prstGeom prst="rect">
            <a:avLst/>
          </a:prstGeom>
        </p:spPr>
        <p:txBody>
          <a:bodyPr wrap="none">
            <a:spAutoFit/>
          </a:bodyPr>
          <a:lstStyle/>
          <a:p>
            <a:r>
              <a:rPr lang="en-US" sz="1600" i="1" dirty="0">
                <a:latin typeface="Georgia" panose="02040502050405020303" pitchFamily="18" charset="0"/>
              </a:rPr>
              <a:t>This slide courtesy of Michael Nguyen</a:t>
            </a:r>
          </a:p>
        </p:txBody>
      </p:sp>
      <p:graphicFrame>
        <p:nvGraphicFramePr>
          <p:cNvPr id="7" name="Diagram 6">
            <a:extLst>
              <a:ext uri="{FF2B5EF4-FFF2-40B4-BE49-F238E27FC236}">
                <a16:creationId xmlns:a16="http://schemas.microsoft.com/office/drawing/2014/main" id="{FD970A2D-1E1A-FA45-8E3F-77E9430D4C7B}"/>
              </a:ext>
            </a:extLst>
          </p:cNvPr>
          <p:cNvGraphicFramePr/>
          <p:nvPr/>
        </p:nvGraphicFramePr>
        <p:xfrm>
          <a:off x="2686051" y="1343791"/>
          <a:ext cx="8991600" cy="4514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996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5615"/>
            <a:ext cx="11163300" cy="638433"/>
          </a:xfrm>
        </p:spPr>
        <p:txBody>
          <a:bodyPr/>
          <a:lstStyle/>
          <a:p>
            <a:r>
              <a:rPr lang="en-US" sz="2800" dirty="0">
                <a:latin typeface="Georgia" panose="02040502050405020303" pitchFamily="18" charset="0"/>
              </a:rPr>
              <a:t>FDA’s Sentinel system</a:t>
            </a:r>
          </a:p>
        </p:txBody>
      </p:sp>
      <p:sp>
        <p:nvSpPr>
          <p:cNvPr id="6" name="Content Placeholder 2">
            <a:extLst>
              <a:ext uri="{FF2B5EF4-FFF2-40B4-BE49-F238E27FC236}">
                <a16:creationId xmlns:a16="http://schemas.microsoft.com/office/drawing/2014/main" id="{866ECAC2-D1C1-4435-9DEE-0BAB51D956A4}"/>
              </a:ext>
            </a:extLst>
          </p:cNvPr>
          <p:cNvSpPr>
            <a:spLocks noGrp="1"/>
          </p:cNvSpPr>
          <p:nvPr>
            <p:ph idx="1"/>
          </p:nvPr>
        </p:nvSpPr>
        <p:spPr>
          <a:xfrm>
            <a:off x="609603" y="1536700"/>
            <a:ext cx="3800474" cy="3319506"/>
          </a:xfrm>
        </p:spPr>
        <p:txBody>
          <a:bodyPr/>
          <a:lstStyle/>
          <a:p>
            <a:r>
              <a:rPr lang="en-US" sz="2000" dirty="0"/>
              <a:t>2007 FDA Amendments Act mandates FDA to establish </a:t>
            </a:r>
            <a:r>
              <a:rPr lang="en-US" sz="2000" b="1" i="1" dirty="0"/>
              <a:t>active surveillance system </a:t>
            </a:r>
            <a:r>
              <a:rPr lang="en-US" sz="2000" dirty="0"/>
              <a:t>for monitoring drugs using electronic healthcare data</a:t>
            </a:r>
          </a:p>
          <a:p>
            <a:endParaRPr lang="en-US" sz="2000" dirty="0"/>
          </a:p>
          <a:p>
            <a:r>
              <a:rPr lang="en-US" sz="2000" dirty="0"/>
              <a:t>Through the Sentinel Initiative, FDA aims to assess the post-marketing safety of approved medical products</a:t>
            </a:r>
          </a:p>
          <a:p>
            <a:pPr marL="0" indent="0">
              <a:buNone/>
            </a:pPr>
            <a:endParaRPr lang="en-US" sz="2000" dirty="0"/>
          </a:p>
        </p:txBody>
      </p:sp>
      <p:pic>
        <p:nvPicPr>
          <p:cNvPr id="1026" name="Picture 2" descr="Timeline of the history of Sentinel Initiative">
            <a:extLst>
              <a:ext uri="{FF2B5EF4-FFF2-40B4-BE49-F238E27FC236}">
                <a16:creationId xmlns:a16="http://schemas.microsoft.com/office/drawing/2014/main" id="{054CC535-90F3-4D8B-B90A-F860A29047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624" y="1248034"/>
            <a:ext cx="7262173"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21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60A6-EBF9-4D65-844A-5C5F3DCE58E1}"/>
              </a:ext>
            </a:extLst>
          </p:cNvPr>
          <p:cNvSpPr>
            <a:spLocks noGrp="1"/>
          </p:cNvSpPr>
          <p:nvPr>
            <p:ph type="title"/>
          </p:nvPr>
        </p:nvSpPr>
        <p:spPr>
          <a:xfrm>
            <a:off x="609600" y="289215"/>
            <a:ext cx="11163300" cy="638433"/>
          </a:xfrm>
        </p:spPr>
        <p:txBody>
          <a:bodyPr>
            <a:normAutofit/>
          </a:bodyPr>
          <a:lstStyle/>
          <a:p>
            <a:r>
              <a:rPr lang="en-US" sz="2800" dirty="0">
                <a:latin typeface="Georgia" panose="02040502050405020303" pitchFamily="18" charset="0"/>
              </a:rPr>
              <a:t>Motivation: Promise of EHR data + ML methods</a:t>
            </a:r>
          </a:p>
        </p:txBody>
      </p:sp>
      <p:sp>
        <p:nvSpPr>
          <p:cNvPr id="3" name="Content Placeholder 2">
            <a:extLst>
              <a:ext uri="{FF2B5EF4-FFF2-40B4-BE49-F238E27FC236}">
                <a16:creationId xmlns:a16="http://schemas.microsoft.com/office/drawing/2014/main" id="{AE2A0FE6-CB75-4645-95B0-8F492CACF06E}"/>
              </a:ext>
            </a:extLst>
          </p:cNvPr>
          <p:cNvSpPr>
            <a:spLocks noGrp="1"/>
          </p:cNvSpPr>
          <p:nvPr>
            <p:ph idx="1"/>
          </p:nvPr>
        </p:nvSpPr>
        <p:spPr>
          <a:xfrm>
            <a:off x="609600" y="1524000"/>
            <a:ext cx="11163300" cy="4082321"/>
          </a:xfrm>
        </p:spPr>
        <p:txBody>
          <a:bodyPr>
            <a:normAutofit/>
          </a:bodyPr>
          <a:lstStyle/>
          <a:p>
            <a:r>
              <a:rPr lang="en-US" sz="2800" dirty="0"/>
              <a:t>Accurate identification of some outcomes/covariates requires information only available in EHR data and clinical notes</a:t>
            </a:r>
          </a:p>
          <a:p>
            <a:pPr lvl="1"/>
            <a:r>
              <a:rPr lang="en-US" sz="2400" dirty="0"/>
              <a:t>Ex. 1: Identification of acute pancreatitis requires labs data (lipase)</a:t>
            </a:r>
            <a:endParaRPr lang="en-US" sz="2400" dirty="0">
              <a:highlight>
                <a:srgbClr val="FFFF00"/>
              </a:highlight>
            </a:endParaRPr>
          </a:p>
          <a:p>
            <a:pPr lvl="1"/>
            <a:r>
              <a:rPr lang="en-US" sz="2400" dirty="0"/>
              <a:t>Ex. 2: Key facts for identifying anaphylaxis are absent in claims data but can be extracted from EHRs via natural language processing (NLP)</a:t>
            </a:r>
          </a:p>
          <a:p>
            <a:r>
              <a:rPr lang="en-US" sz="2800" dirty="0"/>
              <a:t>Relationships between rich features/predictors and outcomes are often nonlinear, making data-driven ML modeling advantageous</a:t>
            </a:r>
          </a:p>
          <a:p>
            <a:pPr lvl="1"/>
            <a:r>
              <a:rPr lang="en-US" sz="2400" dirty="0"/>
              <a:t>Ex.: Computable algorithms for identifying anaphylaxis based on ML methods consistently outperformed simpler linear models</a:t>
            </a:r>
          </a:p>
        </p:txBody>
      </p:sp>
    </p:spTree>
    <p:extLst>
      <p:ext uri="{BB962C8B-B14F-4D97-AF65-F5344CB8AC3E}">
        <p14:creationId xmlns:p14="http://schemas.microsoft.com/office/powerpoint/2010/main" val="1017440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60A6-EBF9-4D65-844A-5C5F3DCE58E1}"/>
              </a:ext>
            </a:extLst>
          </p:cNvPr>
          <p:cNvSpPr>
            <a:spLocks noGrp="1"/>
          </p:cNvSpPr>
          <p:nvPr>
            <p:ph type="title"/>
          </p:nvPr>
        </p:nvSpPr>
        <p:spPr>
          <a:xfrm>
            <a:off x="609600" y="290383"/>
            <a:ext cx="11163300" cy="638433"/>
          </a:xfrm>
        </p:spPr>
        <p:txBody>
          <a:bodyPr>
            <a:normAutofit/>
          </a:bodyPr>
          <a:lstStyle/>
          <a:p>
            <a:r>
              <a:rPr lang="en-US" sz="2800" dirty="0">
                <a:latin typeface="Georgia" panose="02040502050405020303" pitchFamily="18" charset="0"/>
              </a:rPr>
              <a:t>Scalable algorithm </a:t>
            </a:r>
            <a:r>
              <a:rPr lang="en-US" sz="2800" i="1" dirty="0">
                <a:latin typeface="Georgia" panose="02040502050405020303" pitchFamily="18" charset="0"/>
              </a:rPr>
              <a:t>development</a:t>
            </a:r>
          </a:p>
        </p:txBody>
      </p:sp>
      <p:sp>
        <p:nvSpPr>
          <p:cNvPr id="3" name="Content Placeholder 2">
            <a:extLst>
              <a:ext uri="{FF2B5EF4-FFF2-40B4-BE49-F238E27FC236}">
                <a16:creationId xmlns:a16="http://schemas.microsoft.com/office/drawing/2014/main" id="{AE2A0FE6-CB75-4645-95B0-8F492CACF06E}"/>
              </a:ext>
            </a:extLst>
          </p:cNvPr>
          <p:cNvSpPr>
            <a:spLocks noGrp="1"/>
          </p:cNvSpPr>
          <p:nvPr>
            <p:ph idx="1"/>
          </p:nvPr>
        </p:nvSpPr>
        <p:spPr/>
        <p:txBody>
          <a:bodyPr>
            <a:normAutofit/>
          </a:bodyPr>
          <a:lstStyle/>
          <a:p>
            <a:r>
              <a:rPr lang="en-US" sz="2000" dirty="0"/>
              <a:t>Efficiency: At reasonable </a:t>
            </a:r>
            <a:r>
              <a:rPr lang="en-US" sz="2000" b="1" dirty="0"/>
              <a:t>cost</a:t>
            </a:r>
            <a:r>
              <a:rPr lang="en-US" sz="2000" dirty="0"/>
              <a:t> in a ~short </a:t>
            </a:r>
            <a:r>
              <a:rPr lang="en-US" sz="2000" b="1" dirty="0"/>
              <a:t>time</a:t>
            </a:r>
            <a:r>
              <a:rPr lang="en-US" sz="2000" dirty="0"/>
              <a:t> frame</a:t>
            </a:r>
          </a:p>
          <a:p>
            <a:pPr lvl="1"/>
            <a:r>
              <a:rPr lang="en-US" sz="1800" dirty="0"/>
              <a:t>Cost/time drivers are personnel salaries, gold standard creation</a:t>
            </a:r>
          </a:p>
          <a:p>
            <a:r>
              <a:rPr lang="en-US" sz="2000" dirty="0"/>
              <a:t>Portability: Easily implemented in diverse real-world settings</a:t>
            </a:r>
          </a:p>
          <a:p>
            <a:pPr lvl="1"/>
            <a:r>
              <a:rPr lang="en-US" sz="1800" dirty="0"/>
              <a:t>Sharable tools/packages</a:t>
            </a:r>
          </a:p>
          <a:p>
            <a:pPr lvl="1"/>
            <a:r>
              <a:rPr lang="en-US" sz="1800" dirty="0"/>
              <a:t>Minimal/no local tailoring needed</a:t>
            </a:r>
          </a:p>
          <a:p>
            <a:pPr lvl="1"/>
            <a:r>
              <a:rPr lang="en-US" sz="1800" dirty="0"/>
              <a:t>Anticipates &amp; accommodates </a:t>
            </a:r>
            <a:r>
              <a:rPr lang="en-US" sz="1800" i="1" dirty="0"/>
              <a:t>local</a:t>
            </a:r>
            <a:r>
              <a:rPr lang="en-US" sz="1800" dirty="0"/>
              <a:t> systems &amp; data</a:t>
            </a:r>
          </a:p>
          <a:p>
            <a:r>
              <a:rPr lang="en-US" sz="2000" dirty="0"/>
              <a:t>Replicability</a:t>
            </a:r>
          </a:p>
          <a:p>
            <a:pPr lvl="1"/>
            <a:r>
              <a:rPr lang="en-US" sz="1800" dirty="0"/>
              <a:t>Comparable results across settings</a:t>
            </a:r>
          </a:p>
          <a:p>
            <a:pPr lvl="1"/>
            <a:r>
              <a:rPr lang="en-US" sz="1800" dirty="0"/>
              <a:t>Comparable results across time</a:t>
            </a:r>
          </a:p>
          <a:p>
            <a:r>
              <a:rPr lang="en-US" sz="2000" b="1" dirty="0"/>
              <a:t>Efficiency + Portability + Replicability = Scalable algorithm development</a:t>
            </a:r>
          </a:p>
          <a:p>
            <a:r>
              <a:rPr lang="en-US" sz="2000" i="1" dirty="0"/>
              <a:t>Scalable </a:t>
            </a:r>
            <a:r>
              <a:rPr lang="en-US" sz="2000" dirty="0"/>
              <a:t>algorithm development is needed to:</a:t>
            </a:r>
          </a:p>
          <a:p>
            <a:pPr lvl="1"/>
            <a:r>
              <a:rPr lang="en-US" sz="1800" dirty="0"/>
              <a:t>Keep pace with demand for safety analyses</a:t>
            </a:r>
          </a:p>
          <a:p>
            <a:pPr lvl="1"/>
            <a:r>
              <a:rPr lang="en-US" sz="1800" dirty="0"/>
              <a:t>Produce results at reasonable cost</a:t>
            </a:r>
            <a:endParaRPr lang="en-US" sz="1800" i="1" dirty="0"/>
          </a:p>
        </p:txBody>
      </p:sp>
    </p:spTree>
    <p:extLst>
      <p:ext uri="{BB962C8B-B14F-4D97-AF65-F5344CB8AC3E}">
        <p14:creationId xmlns:p14="http://schemas.microsoft.com/office/powerpoint/2010/main" val="2359146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A0FE6-CB75-4645-95B0-8F492CACF06E}"/>
              </a:ext>
            </a:extLst>
          </p:cNvPr>
          <p:cNvSpPr>
            <a:spLocks noGrp="1"/>
          </p:cNvSpPr>
          <p:nvPr>
            <p:ph idx="1"/>
          </p:nvPr>
        </p:nvSpPr>
        <p:spPr>
          <a:xfrm>
            <a:off x="736113" y="1284704"/>
            <a:ext cx="7829145" cy="4471519"/>
          </a:xfrm>
        </p:spPr>
        <p:txBody>
          <a:bodyPr>
            <a:noAutofit/>
          </a:bodyPr>
          <a:lstStyle/>
          <a:p>
            <a:r>
              <a:rPr lang="en-US" sz="2000" dirty="0"/>
              <a:t>Filters are:</a:t>
            </a:r>
          </a:p>
          <a:p>
            <a:pPr lvl="1"/>
            <a:r>
              <a:rPr lang="en-US" sz="2000" dirty="0"/>
              <a:t>Expert-specified sets of healthcare data, e.g., diagnosis,</a:t>
            </a:r>
            <a:br>
              <a:rPr lang="en-US" sz="2000" dirty="0"/>
            </a:br>
            <a:r>
              <a:rPr lang="en-US" sz="2000" dirty="0"/>
              <a:t>procedure, or medication codes</a:t>
            </a:r>
          </a:p>
          <a:p>
            <a:pPr lvl="1"/>
            <a:r>
              <a:rPr lang="en-US" sz="2000" dirty="0"/>
              <a:t>That </a:t>
            </a:r>
            <a:r>
              <a:rPr lang="en-US" sz="2000" i="1" dirty="0"/>
              <a:t>presumptively </a:t>
            </a:r>
            <a:r>
              <a:rPr lang="en-US" sz="2000" dirty="0"/>
              <a:t>identify patients w/ the outcome</a:t>
            </a:r>
          </a:p>
          <a:p>
            <a:pPr lvl="1"/>
            <a:r>
              <a:rPr lang="en-US" sz="2000" dirty="0"/>
              <a:t>For which true case status will be </a:t>
            </a:r>
            <a:r>
              <a:rPr lang="en-US" sz="2000" i="1" dirty="0"/>
              <a:t>determined by a </a:t>
            </a:r>
            <a:br>
              <a:rPr lang="en-US" sz="2000" i="1" dirty="0"/>
            </a:br>
            <a:r>
              <a:rPr lang="en-US" sz="2000" i="1" dirty="0"/>
              <a:t>computable algorithm</a:t>
            </a:r>
          </a:p>
          <a:p>
            <a:r>
              <a:rPr lang="en-US" sz="2000" dirty="0"/>
              <a:t>Useful filters have:</a:t>
            </a:r>
          </a:p>
          <a:p>
            <a:pPr lvl="1"/>
            <a:r>
              <a:rPr lang="en-US" sz="2000" dirty="0"/>
              <a:t>Strong face validity</a:t>
            </a:r>
          </a:p>
          <a:p>
            <a:pPr lvl="1"/>
            <a:r>
              <a:rPr lang="en-US" sz="2000" dirty="0"/>
              <a:t>Simple and generalizable definitions</a:t>
            </a:r>
          </a:p>
          <a:p>
            <a:pPr lvl="1"/>
            <a:r>
              <a:rPr lang="en-US" sz="2000" dirty="0"/>
              <a:t>High sensitivity (to minimize selection bias)</a:t>
            </a:r>
          </a:p>
          <a:p>
            <a:pPr lvl="1"/>
            <a:r>
              <a:rPr lang="en-US" sz="2000" dirty="0"/>
              <a:t>Reasonable specificity</a:t>
            </a:r>
            <a:br>
              <a:rPr lang="en-US" sz="2000" dirty="0"/>
            </a:br>
            <a:r>
              <a:rPr lang="en-US" sz="2000" dirty="0"/>
              <a:t>(to limit data collection burden)</a:t>
            </a:r>
          </a:p>
        </p:txBody>
      </p:sp>
      <p:grpSp>
        <p:nvGrpSpPr>
          <p:cNvPr id="8" name="Group 7">
            <a:extLst>
              <a:ext uri="{FF2B5EF4-FFF2-40B4-BE49-F238E27FC236}">
                <a16:creationId xmlns:a16="http://schemas.microsoft.com/office/drawing/2014/main" id="{E4386409-D4DA-4D9B-9246-8C35DE6195C7}"/>
              </a:ext>
            </a:extLst>
          </p:cNvPr>
          <p:cNvGrpSpPr/>
          <p:nvPr/>
        </p:nvGrpSpPr>
        <p:grpSpPr>
          <a:xfrm>
            <a:off x="8602082" y="0"/>
            <a:ext cx="3690257" cy="6865849"/>
            <a:chOff x="8501743" y="-7849"/>
            <a:chExt cx="3690257" cy="6865849"/>
          </a:xfrm>
        </p:grpSpPr>
        <p:pic>
          <p:nvPicPr>
            <p:cNvPr id="6" name="Picture 5">
              <a:extLst>
                <a:ext uri="{FF2B5EF4-FFF2-40B4-BE49-F238E27FC236}">
                  <a16:creationId xmlns:a16="http://schemas.microsoft.com/office/drawing/2014/main" id="{6162F47A-5FB1-46E5-B390-D29E031929DF}"/>
                </a:ext>
              </a:extLst>
            </p:cNvPr>
            <p:cNvPicPr>
              <a:picLocks noChangeAspect="1"/>
            </p:cNvPicPr>
            <p:nvPr/>
          </p:nvPicPr>
          <p:blipFill>
            <a:blip r:embed="rId3"/>
            <a:stretch>
              <a:fillRect/>
            </a:stretch>
          </p:blipFill>
          <p:spPr>
            <a:xfrm>
              <a:off x="8501743" y="-7849"/>
              <a:ext cx="3690257" cy="6865849"/>
            </a:xfrm>
            <a:prstGeom prst="rect">
              <a:avLst/>
            </a:prstGeom>
          </p:spPr>
        </p:pic>
        <p:sp>
          <p:nvSpPr>
            <p:cNvPr id="7" name="TextBox 6">
              <a:extLst>
                <a:ext uri="{FF2B5EF4-FFF2-40B4-BE49-F238E27FC236}">
                  <a16:creationId xmlns:a16="http://schemas.microsoft.com/office/drawing/2014/main" id="{FEE2FE5A-DA9A-4848-952B-368E5474C0DC}"/>
                </a:ext>
              </a:extLst>
            </p:cNvPr>
            <p:cNvSpPr txBox="1"/>
            <p:nvPr/>
          </p:nvSpPr>
          <p:spPr>
            <a:xfrm>
              <a:off x="9546772" y="97972"/>
              <a:ext cx="1763485" cy="1107996"/>
            </a:xfrm>
            <a:prstGeom prst="rect">
              <a:avLst/>
            </a:prstGeom>
            <a:noFill/>
          </p:spPr>
          <p:txBody>
            <a:bodyPr wrap="square" lIns="0" tIns="0" rIns="0" bIns="0" rtlCol="0">
              <a:spAutoFit/>
            </a:bodyPr>
            <a:lstStyle/>
            <a:p>
              <a:r>
                <a:rPr lang="en-US" sz="2400" dirty="0"/>
                <a:t>All patient encounters/ outcomes</a:t>
              </a:r>
            </a:p>
          </p:txBody>
        </p:sp>
      </p:grpSp>
      <p:sp>
        <p:nvSpPr>
          <p:cNvPr id="9" name="Oval 8">
            <a:extLst>
              <a:ext uri="{FF2B5EF4-FFF2-40B4-BE49-F238E27FC236}">
                <a16:creationId xmlns:a16="http://schemas.microsoft.com/office/drawing/2014/main" id="{21AC5A38-3DEC-43B3-96DF-6C61E422EDE2}"/>
              </a:ext>
            </a:extLst>
          </p:cNvPr>
          <p:cNvSpPr>
            <a:spLocks noChangeAspect="1"/>
          </p:cNvSpPr>
          <p:nvPr/>
        </p:nvSpPr>
        <p:spPr>
          <a:xfrm>
            <a:off x="9973747" y="2873829"/>
            <a:ext cx="1574980" cy="1574980"/>
          </a:xfrm>
          <a:prstGeom prst="ellipse">
            <a:avLst/>
          </a:prstGeom>
          <a:solidFill>
            <a:schemeClr val="accent1">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Health outcome</a:t>
            </a:r>
          </a:p>
        </p:txBody>
      </p:sp>
      <p:sp>
        <p:nvSpPr>
          <p:cNvPr id="2" name="Title 1">
            <a:extLst>
              <a:ext uri="{FF2B5EF4-FFF2-40B4-BE49-F238E27FC236}">
                <a16:creationId xmlns:a16="http://schemas.microsoft.com/office/drawing/2014/main" id="{B46460A6-EBF9-4D65-844A-5C5F3DCE58E1}"/>
              </a:ext>
            </a:extLst>
          </p:cNvPr>
          <p:cNvSpPr>
            <a:spLocks noGrp="1"/>
          </p:cNvSpPr>
          <p:nvPr>
            <p:ph type="title"/>
          </p:nvPr>
        </p:nvSpPr>
        <p:spPr>
          <a:xfrm>
            <a:off x="167583" y="179398"/>
            <a:ext cx="9213861" cy="624350"/>
          </a:xfrm>
        </p:spPr>
        <p:txBody>
          <a:bodyPr>
            <a:normAutofit/>
          </a:bodyPr>
          <a:lstStyle/>
          <a:p>
            <a:r>
              <a:rPr lang="en-US" sz="2800" dirty="0">
                <a:latin typeface="Georgia" panose="02040502050405020303" pitchFamily="18" charset="0"/>
              </a:rPr>
              <a:t>Filters: Their role in outcome identification</a:t>
            </a:r>
          </a:p>
        </p:txBody>
      </p:sp>
      <p:sp>
        <p:nvSpPr>
          <p:cNvPr id="10" name="Oval 9">
            <a:extLst>
              <a:ext uri="{FF2B5EF4-FFF2-40B4-BE49-F238E27FC236}">
                <a16:creationId xmlns:a16="http://schemas.microsoft.com/office/drawing/2014/main" id="{3512EBF4-62EB-4AB4-98E7-344F672C7387}"/>
              </a:ext>
            </a:extLst>
          </p:cNvPr>
          <p:cNvSpPr>
            <a:spLocks noChangeAspect="1"/>
          </p:cNvSpPr>
          <p:nvPr/>
        </p:nvSpPr>
        <p:spPr>
          <a:xfrm>
            <a:off x="10010625" y="3251885"/>
            <a:ext cx="740995" cy="74099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11" name="Arc 10">
            <a:extLst>
              <a:ext uri="{FF2B5EF4-FFF2-40B4-BE49-F238E27FC236}">
                <a16:creationId xmlns:a16="http://schemas.microsoft.com/office/drawing/2014/main" id="{1FD1C4D7-E96D-4584-AB70-127330EF2D7B}"/>
              </a:ext>
            </a:extLst>
          </p:cNvPr>
          <p:cNvSpPr>
            <a:spLocks noChangeAspect="1"/>
          </p:cNvSpPr>
          <p:nvPr/>
        </p:nvSpPr>
        <p:spPr>
          <a:xfrm rot="14326209">
            <a:off x="9872666" y="-755078"/>
            <a:ext cx="9895191" cy="9895191"/>
          </a:xfrm>
          <a:prstGeom prst="arc">
            <a:avLst>
              <a:gd name="adj1" fmla="val 16101095"/>
              <a:gd name="adj2" fmla="val 0"/>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99395271-A18B-4032-BBDF-7F6372A50E1C}"/>
              </a:ext>
            </a:extLst>
          </p:cNvPr>
          <p:cNvSpPr>
            <a:spLocks noChangeAspect="1"/>
          </p:cNvSpPr>
          <p:nvPr/>
        </p:nvSpPr>
        <p:spPr>
          <a:xfrm>
            <a:off x="9349733" y="2963632"/>
            <a:ext cx="2058496" cy="2058496"/>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grpSp>
        <p:nvGrpSpPr>
          <p:cNvPr id="39" name="Group 38">
            <a:extLst>
              <a:ext uri="{FF2B5EF4-FFF2-40B4-BE49-F238E27FC236}">
                <a16:creationId xmlns:a16="http://schemas.microsoft.com/office/drawing/2014/main" id="{11E93C0B-D887-4956-8556-53FB44D2DE40}"/>
              </a:ext>
            </a:extLst>
          </p:cNvPr>
          <p:cNvGrpSpPr/>
          <p:nvPr/>
        </p:nvGrpSpPr>
        <p:grpSpPr>
          <a:xfrm>
            <a:off x="7653437" y="1056973"/>
            <a:ext cx="2585716" cy="2303428"/>
            <a:chOff x="7653437" y="1056973"/>
            <a:chExt cx="2585716" cy="2303428"/>
          </a:xfrm>
        </p:grpSpPr>
        <p:sp>
          <p:nvSpPr>
            <p:cNvPr id="25" name="TextBox 24">
              <a:extLst>
                <a:ext uri="{FF2B5EF4-FFF2-40B4-BE49-F238E27FC236}">
                  <a16:creationId xmlns:a16="http://schemas.microsoft.com/office/drawing/2014/main" id="{5F54D639-69AF-4621-8FAE-D91D011010FE}"/>
                </a:ext>
              </a:extLst>
            </p:cNvPr>
            <p:cNvSpPr txBox="1"/>
            <p:nvPr/>
          </p:nvSpPr>
          <p:spPr>
            <a:xfrm>
              <a:off x="7653437" y="1056973"/>
              <a:ext cx="969198" cy="1200329"/>
            </a:xfrm>
            <a:prstGeom prst="rect">
              <a:avLst/>
            </a:prstGeom>
            <a:noFill/>
          </p:spPr>
          <p:txBody>
            <a:bodyPr wrap="square" rtlCol="0">
              <a:spAutoFit/>
            </a:bodyPr>
            <a:lstStyle/>
            <a:p>
              <a:r>
                <a:rPr lang="en-US" sz="2400" dirty="0">
                  <a:solidFill>
                    <a:srgbClr val="FF0000"/>
                  </a:solidFill>
                </a:rPr>
                <a:t>Not useful filters</a:t>
              </a:r>
            </a:p>
          </p:txBody>
        </p:sp>
        <p:cxnSp>
          <p:nvCxnSpPr>
            <p:cNvPr id="27" name="Straight Arrow Connector 26">
              <a:extLst>
                <a:ext uri="{FF2B5EF4-FFF2-40B4-BE49-F238E27FC236}">
                  <a16:creationId xmlns:a16="http://schemas.microsoft.com/office/drawing/2014/main" id="{C4E65AC9-4833-430B-8207-FBDFFEF6E18C}"/>
                </a:ext>
              </a:extLst>
            </p:cNvPr>
            <p:cNvCxnSpPr>
              <a:cxnSpLocks/>
              <a:stCxn id="25" idx="3"/>
            </p:cNvCxnSpPr>
            <p:nvPr/>
          </p:nvCxnSpPr>
          <p:spPr>
            <a:xfrm>
              <a:off x="8622635" y="1657138"/>
              <a:ext cx="1616518" cy="469374"/>
            </a:xfrm>
            <a:prstGeom prst="straightConnector1">
              <a:avLst/>
            </a:prstGeom>
            <a:ln w="22225">
              <a:solidFill>
                <a:srgbClr val="FF00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2F4D28F-C3F5-48D5-B5EB-D41F7C7434F8}"/>
                </a:ext>
              </a:extLst>
            </p:cNvPr>
            <p:cNvCxnSpPr>
              <a:cxnSpLocks/>
              <a:endCxn id="10" idx="1"/>
            </p:cNvCxnSpPr>
            <p:nvPr/>
          </p:nvCxnSpPr>
          <p:spPr>
            <a:xfrm>
              <a:off x="8622635" y="1657137"/>
              <a:ext cx="1496506" cy="1703264"/>
            </a:xfrm>
            <a:prstGeom prst="straightConnector1">
              <a:avLst/>
            </a:prstGeom>
            <a:ln w="22225">
              <a:solidFill>
                <a:srgbClr val="FF00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grpSp>
      <p:sp>
        <p:nvSpPr>
          <p:cNvPr id="61" name="Content Placeholder 2">
            <a:extLst>
              <a:ext uri="{FF2B5EF4-FFF2-40B4-BE49-F238E27FC236}">
                <a16:creationId xmlns:a16="http://schemas.microsoft.com/office/drawing/2014/main" id="{49755F79-6F2B-41A0-8AED-88F5A148600D}"/>
              </a:ext>
            </a:extLst>
          </p:cNvPr>
          <p:cNvSpPr txBox="1">
            <a:spLocks/>
          </p:cNvSpPr>
          <p:nvPr/>
        </p:nvSpPr>
        <p:spPr>
          <a:xfrm>
            <a:off x="783771" y="5933462"/>
            <a:ext cx="8846612" cy="874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Georgia" panose="02040502050405020303" pitchFamily="18" charset="0"/>
              </a:rPr>
              <a:t>Traditional example: COVID-19-specific ICD-10 dx codes</a:t>
            </a:r>
          </a:p>
        </p:txBody>
      </p:sp>
      <p:cxnSp>
        <p:nvCxnSpPr>
          <p:cNvPr id="17" name="Straight Connector 16">
            <a:extLst>
              <a:ext uri="{FF2B5EF4-FFF2-40B4-BE49-F238E27FC236}">
                <a16:creationId xmlns:a16="http://schemas.microsoft.com/office/drawing/2014/main" id="{898C4B06-FD4C-493F-8CBF-674C649DCD54}"/>
              </a:ext>
            </a:extLst>
          </p:cNvPr>
          <p:cNvCxnSpPr/>
          <p:nvPr/>
        </p:nvCxnSpPr>
        <p:spPr>
          <a:xfrm>
            <a:off x="783771" y="3720101"/>
            <a:ext cx="1406536" cy="0"/>
          </a:xfrm>
          <a:prstGeom prst="lin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69610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60A6-EBF9-4D65-844A-5C5F3DCE58E1}"/>
              </a:ext>
            </a:extLst>
          </p:cNvPr>
          <p:cNvSpPr>
            <a:spLocks noGrp="1"/>
          </p:cNvSpPr>
          <p:nvPr>
            <p:ph type="title"/>
          </p:nvPr>
        </p:nvSpPr>
        <p:spPr>
          <a:xfrm>
            <a:off x="514350" y="265813"/>
            <a:ext cx="11163300" cy="638433"/>
          </a:xfrm>
        </p:spPr>
        <p:txBody>
          <a:bodyPr>
            <a:normAutofit/>
          </a:bodyPr>
          <a:lstStyle/>
          <a:p>
            <a:r>
              <a:rPr lang="en-US" sz="2800" dirty="0">
                <a:latin typeface="Georgia" panose="02040502050405020303" pitchFamily="18" charset="0"/>
              </a:rPr>
              <a:t>Filters: Data-driven, high-sensitivity filtering (HSF)</a:t>
            </a:r>
          </a:p>
        </p:txBody>
      </p:sp>
      <p:sp>
        <p:nvSpPr>
          <p:cNvPr id="3" name="Content Placeholder 2">
            <a:extLst>
              <a:ext uri="{FF2B5EF4-FFF2-40B4-BE49-F238E27FC236}">
                <a16:creationId xmlns:a16="http://schemas.microsoft.com/office/drawing/2014/main" id="{AE2A0FE6-CB75-4645-95B0-8F492CACF06E}"/>
              </a:ext>
            </a:extLst>
          </p:cNvPr>
          <p:cNvSpPr>
            <a:spLocks noGrp="1"/>
          </p:cNvSpPr>
          <p:nvPr>
            <p:ph idx="1"/>
          </p:nvPr>
        </p:nvSpPr>
        <p:spPr>
          <a:xfrm>
            <a:off x="609600" y="1768199"/>
            <a:ext cx="10515600" cy="4823988"/>
          </a:xfrm>
        </p:spPr>
        <p:txBody>
          <a:bodyPr>
            <a:normAutofit/>
          </a:bodyPr>
          <a:lstStyle/>
          <a:p>
            <a:r>
              <a:rPr lang="en-US" sz="2400" u="sng" dirty="0"/>
              <a:t>Objective</a:t>
            </a:r>
            <a:r>
              <a:rPr lang="en-US" sz="2400" dirty="0"/>
              <a:t>:</a:t>
            </a:r>
            <a:r>
              <a:rPr lang="en-US" dirty="0"/>
              <a:t> </a:t>
            </a:r>
          </a:p>
          <a:p>
            <a:r>
              <a:rPr lang="en-US" sz="1800" dirty="0"/>
              <a:t>Improve sensitivity of a “traditional” filter</a:t>
            </a:r>
          </a:p>
          <a:p>
            <a:r>
              <a:rPr lang="en-US" sz="1800" dirty="0"/>
              <a:t>HSFs use data-driven analytics to identify additional filtering codes:</a:t>
            </a:r>
          </a:p>
          <a:p>
            <a:pPr lvl="1"/>
            <a:r>
              <a:rPr lang="en-US" sz="1600" dirty="0"/>
              <a:t>To identify patients/events overlooked by simple/traditional filters,</a:t>
            </a:r>
          </a:p>
          <a:p>
            <a:pPr lvl="1"/>
            <a:r>
              <a:rPr lang="en-US" sz="1600" dirty="0"/>
              <a:t>With modest increase in overall sample size, and</a:t>
            </a:r>
          </a:p>
          <a:p>
            <a:pPr lvl="1"/>
            <a:r>
              <a:rPr lang="en-US" sz="1600" dirty="0"/>
              <a:t>With reasonable effort (i.e., reusable tool </a:t>
            </a:r>
            <a:r>
              <a:rPr lang="en-US" sz="1600" dirty="0">
                <a:sym typeface="Wingdings" panose="05000000000000000000" pitchFamily="2" charset="2"/>
              </a:rPr>
              <a:t>applied to </a:t>
            </a:r>
            <a:r>
              <a:rPr lang="en-US" sz="1600" dirty="0"/>
              <a:t>Sentinel data)</a:t>
            </a:r>
          </a:p>
          <a:p>
            <a:endParaRPr lang="en-US" dirty="0"/>
          </a:p>
          <a:p>
            <a:r>
              <a:rPr lang="en-US" sz="1800" dirty="0"/>
              <a:t>How do HSFs work?</a:t>
            </a:r>
          </a:p>
          <a:p>
            <a:pPr marL="914400" lvl="1" indent="-457200">
              <a:buFont typeface="+mj-lt"/>
              <a:buAutoNum type="arabicPeriod"/>
            </a:pPr>
            <a:r>
              <a:rPr lang="en-US" sz="1600" dirty="0"/>
              <a:t>Divide patients into two groups:</a:t>
            </a:r>
          </a:p>
          <a:p>
            <a:pPr lvl="3">
              <a:buFont typeface="Courier New" panose="02070309020205020404" pitchFamily="49" charset="0"/>
              <a:buChar char="o"/>
            </a:pPr>
            <a:r>
              <a:rPr lang="en-US" sz="1600" i="1" dirty="0"/>
              <a:t>Ever</a:t>
            </a:r>
            <a:r>
              <a:rPr lang="en-US" sz="1600" dirty="0"/>
              <a:t> qualified by the traditional filter</a:t>
            </a:r>
          </a:p>
          <a:p>
            <a:pPr lvl="3">
              <a:buFont typeface="Courier New" panose="02070309020205020404" pitchFamily="49" charset="0"/>
              <a:buChar char="o"/>
            </a:pPr>
            <a:r>
              <a:rPr lang="en-US" sz="1600" i="1" dirty="0"/>
              <a:t>Never</a:t>
            </a:r>
            <a:r>
              <a:rPr lang="en-US" sz="1600" dirty="0"/>
              <a:t> qualified by the traditional filter</a:t>
            </a:r>
          </a:p>
          <a:p>
            <a:pPr marL="914400" lvl="1" indent="-457200">
              <a:buFont typeface="+mj-lt"/>
              <a:buAutoNum type="arabicPeriod"/>
            </a:pPr>
            <a:r>
              <a:rPr lang="en-US" sz="1600" dirty="0"/>
              <a:t>Identify codes that are ≥10x more common in “Ever” than “Never” patients</a:t>
            </a:r>
          </a:p>
          <a:p>
            <a:pPr marL="914400" lvl="1" indent="-457200">
              <a:buFont typeface="+mj-lt"/>
              <a:buAutoNum type="arabicPeriod"/>
            </a:pPr>
            <a:r>
              <a:rPr lang="en-US" sz="1600" dirty="0"/>
              <a:t>Manually review and retain identified codes with face validity</a:t>
            </a:r>
          </a:p>
          <a:p>
            <a:pPr marL="914400" lvl="1" indent="-457200">
              <a:buFont typeface="+mj-lt"/>
              <a:buAutoNum type="arabicPeriod"/>
            </a:pPr>
            <a:r>
              <a:rPr lang="en-US" sz="1600" dirty="0"/>
              <a:t>Add patients/events w/any HSF code to the presumptive patient/event set</a:t>
            </a:r>
          </a:p>
        </p:txBody>
      </p:sp>
      <p:grpSp>
        <p:nvGrpSpPr>
          <p:cNvPr id="11" name="Group 10">
            <a:extLst>
              <a:ext uri="{FF2B5EF4-FFF2-40B4-BE49-F238E27FC236}">
                <a16:creationId xmlns:a16="http://schemas.microsoft.com/office/drawing/2014/main" id="{F07B6719-3E46-40DD-B673-CD5EB941AB40}"/>
              </a:ext>
            </a:extLst>
          </p:cNvPr>
          <p:cNvGrpSpPr/>
          <p:nvPr/>
        </p:nvGrpSpPr>
        <p:grpSpPr>
          <a:xfrm>
            <a:off x="5867400" y="1347092"/>
            <a:ext cx="4971802" cy="1061059"/>
            <a:chOff x="6599712" y="3837022"/>
            <a:chExt cx="4971802" cy="1061059"/>
          </a:xfrm>
        </p:grpSpPr>
        <p:grpSp>
          <p:nvGrpSpPr>
            <p:cNvPr id="8" name="Group 7">
              <a:extLst>
                <a:ext uri="{FF2B5EF4-FFF2-40B4-BE49-F238E27FC236}">
                  <a16:creationId xmlns:a16="http://schemas.microsoft.com/office/drawing/2014/main" id="{B00787A2-2ECE-4E04-BC87-3F0662A6E61E}"/>
                </a:ext>
              </a:extLst>
            </p:cNvPr>
            <p:cNvGrpSpPr/>
            <p:nvPr/>
          </p:nvGrpSpPr>
          <p:grpSpPr>
            <a:xfrm>
              <a:off x="6599712" y="3837022"/>
              <a:ext cx="4971802" cy="1061059"/>
              <a:chOff x="6599712" y="3837022"/>
              <a:chExt cx="4971802" cy="1061059"/>
            </a:xfrm>
          </p:grpSpPr>
          <p:pic>
            <p:nvPicPr>
              <p:cNvPr id="4" name="Picture 3">
                <a:extLst>
                  <a:ext uri="{FF2B5EF4-FFF2-40B4-BE49-F238E27FC236}">
                    <a16:creationId xmlns:a16="http://schemas.microsoft.com/office/drawing/2014/main" id="{473E36D9-0752-4CED-8F6B-DD333FAE2F4B}"/>
                  </a:ext>
                </a:extLst>
              </p:cNvPr>
              <p:cNvPicPr>
                <a:picLocks noChangeAspect="1"/>
              </p:cNvPicPr>
              <p:nvPr/>
            </p:nvPicPr>
            <p:blipFill>
              <a:blip r:embed="rId2"/>
              <a:stretch>
                <a:fillRect/>
              </a:stretch>
            </p:blipFill>
            <p:spPr>
              <a:xfrm>
                <a:off x="6613488" y="3837022"/>
                <a:ext cx="4947141" cy="640108"/>
              </a:xfrm>
              <a:prstGeom prst="rect">
                <a:avLst/>
              </a:prstGeom>
              <a:ln>
                <a:noFill/>
              </a:ln>
            </p:spPr>
          </p:pic>
          <p:sp>
            <p:nvSpPr>
              <p:cNvPr id="5" name="TextBox 4">
                <a:extLst>
                  <a:ext uri="{FF2B5EF4-FFF2-40B4-BE49-F238E27FC236}">
                    <a16:creationId xmlns:a16="http://schemas.microsoft.com/office/drawing/2014/main" id="{A5A7D273-FB5B-40AE-B79D-5D471D3FA85D}"/>
                  </a:ext>
                </a:extLst>
              </p:cNvPr>
              <p:cNvSpPr txBox="1"/>
              <p:nvPr/>
            </p:nvSpPr>
            <p:spPr>
              <a:xfrm>
                <a:off x="6599712" y="4467194"/>
                <a:ext cx="4971802" cy="430887"/>
              </a:xfrm>
              <a:prstGeom prst="rect">
                <a:avLst/>
              </a:prstGeom>
              <a:noFill/>
            </p:spPr>
            <p:txBody>
              <a:bodyPr wrap="square" rIns="0" rtlCol="0">
                <a:spAutoFit/>
              </a:bodyPr>
              <a:lstStyle/>
              <a:p>
                <a:r>
                  <a:rPr lang="en-US" sz="1100" dirty="0"/>
                  <a:t>Smith et al. </a:t>
                </a:r>
                <a:r>
                  <a:rPr lang="en-US" sz="1100" i="1" dirty="0"/>
                  <a:t>Data-driven approaches to improve phenotype sensitivity using EHR data</a:t>
                </a:r>
                <a:r>
                  <a:rPr lang="en-US" sz="1100" dirty="0"/>
                  <a:t>. Under review, ICPE 2022.</a:t>
                </a:r>
              </a:p>
            </p:txBody>
          </p:sp>
          <p:sp>
            <p:nvSpPr>
              <p:cNvPr id="7" name="Rectangle 6">
                <a:extLst>
                  <a:ext uri="{FF2B5EF4-FFF2-40B4-BE49-F238E27FC236}">
                    <a16:creationId xmlns:a16="http://schemas.microsoft.com/office/drawing/2014/main" id="{3A63B818-C49E-41E5-8532-1C53131B52B8}"/>
                  </a:ext>
                </a:extLst>
              </p:cNvPr>
              <p:cNvSpPr/>
              <p:nvPr/>
            </p:nvSpPr>
            <p:spPr>
              <a:xfrm>
                <a:off x="6618514" y="3848100"/>
                <a:ext cx="4947557" cy="10232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 name="Straight Connector 9">
              <a:extLst>
                <a:ext uri="{FF2B5EF4-FFF2-40B4-BE49-F238E27FC236}">
                  <a16:creationId xmlns:a16="http://schemas.microsoft.com/office/drawing/2014/main" id="{FB478C82-EC33-4647-BB62-7ADA7703B55B}"/>
                </a:ext>
              </a:extLst>
            </p:cNvPr>
            <p:cNvCxnSpPr/>
            <p:nvPr/>
          </p:nvCxnSpPr>
          <p:spPr>
            <a:xfrm>
              <a:off x="6623957" y="4479471"/>
              <a:ext cx="4947557"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8791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val 131">
            <a:extLst>
              <a:ext uri="{FF2B5EF4-FFF2-40B4-BE49-F238E27FC236}">
                <a16:creationId xmlns:a16="http://schemas.microsoft.com/office/drawing/2014/main" id="{3FFEB84D-438F-4033-80CE-397BA01BE294}"/>
              </a:ext>
            </a:extLst>
          </p:cNvPr>
          <p:cNvSpPr>
            <a:spLocks noChangeAspect="1"/>
          </p:cNvSpPr>
          <p:nvPr/>
        </p:nvSpPr>
        <p:spPr>
          <a:xfrm>
            <a:off x="4695853" y="2362067"/>
            <a:ext cx="3458341" cy="3458342"/>
          </a:xfrm>
          <a:prstGeom prst="ellipse">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B5119816-ABAF-40E4-9171-115B42AFBDC7}"/>
              </a:ext>
            </a:extLst>
          </p:cNvPr>
          <p:cNvSpPr txBox="1"/>
          <p:nvPr/>
        </p:nvSpPr>
        <p:spPr>
          <a:xfrm>
            <a:off x="5359457" y="3435255"/>
            <a:ext cx="2131132" cy="1311966"/>
          </a:xfrm>
          <a:prstGeom prst="rect">
            <a:avLst/>
          </a:prstGeom>
          <a:noFill/>
        </p:spPr>
        <p:txBody>
          <a:bodyPr wrap="square" rtlCol="0">
            <a:noAutofit/>
          </a:bodyPr>
          <a:lstStyle/>
          <a:p>
            <a:pPr algn="ctr"/>
            <a:r>
              <a:rPr lang="en-US" sz="2800" dirty="0">
                <a:solidFill>
                  <a:schemeClr val="bg1"/>
                </a:solidFill>
                <a:latin typeface="Georgia" panose="02040502050405020303" pitchFamily="18" charset="0"/>
              </a:rPr>
              <a:t>Health outcome</a:t>
            </a:r>
          </a:p>
        </p:txBody>
      </p:sp>
      <p:sp>
        <p:nvSpPr>
          <p:cNvPr id="17" name="Title 1">
            <a:extLst>
              <a:ext uri="{FF2B5EF4-FFF2-40B4-BE49-F238E27FC236}">
                <a16:creationId xmlns:a16="http://schemas.microsoft.com/office/drawing/2014/main" id="{B7F7B4CC-EF09-4624-94DB-F289D4AF3D92}"/>
              </a:ext>
            </a:extLst>
          </p:cNvPr>
          <p:cNvSpPr>
            <a:spLocks noGrp="1"/>
          </p:cNvSpPr>
          <p:nvPr>
            <p:ph type="title"/>
          </p:nvPr>
        </p:nvSpPr>
        <p:spPr>
          <a:xfrm>
            <a:off x="514350" y="265813"/>
            <a:ext cx="11163300" cy="638433"/>
          </a:xfrm>
        </p:spPr>
        <p:txBody>
          <a:bodyPr>
            <a:normAutofit/>
          </a:bodyPr>
          <a:lstStyle/>
          <a:p>
            <a:r>
              <a:rPr lang="en-US" sz="2800" dirty="0">
                <a:latin typeface="Georgia" panose="02040502050405020303" pitchFamily="18" charset="0"/>
              </a:rPr>
              <a:t>Filters: Data-driven, high-sensitivity filtering (HSF)</a:t>
            </a:r>
          </a:p>
        </p:txBody>
      </p:sp>
      <p:sp>
        <p:nvSpPr>
          <p:cNvPr id="18" name="TextBox 17">
            <a:extLst>
              <a:ext uri="{FF2B5EF4-FFF2-40B4-BE49-F238E27FC236}">
                <a16:creationId xmlns:a16="http://schemas.microsoft.com/office/drawing/2014/main" id="{304C7BEE-B9A0-4B48-A0E8-3AD60ACBA82B}"/>
              </a:ext>
            </a:extLst>
          </p:cNvPr>
          <p:cNvSpPr txBox="1"/>
          <p:nvPr/>
        </p:nvSpPr>
        <p:spPr>
          <a:xfrm>
            <a:off x="125889" y="1798989"/>
            <a:ext cx="5628867" cy="1480926"/>
          </a:xfrm>
          <a:prstGeom prst="rect">
            <a:avLst/>
          </a:prstGeom>
          <a:noFill/>
        </p:spPr>
        <p:txBody>
          <a:bodyPr wrap="square" rtlCol="0">
            <a:noAutofit/>
          </a:bodyPr>
          <a:lstStyle/>
          <a:p>
            <a:r>
              <a:rPr lang="en-US" sz="2000" b="1" dirty="0">
                <a:latin typeface="Georgia" panose="02040502050405020303" pitchFamily="18" charset="0"/>
              </a:rPr>
              <a:t>COVID-19-specific dxs</a:t>
            </a:r>
            <a:r>
              <a:rPr lang="en-US" sz="2000" dirty="0">
                <a:latin typeface="Georgia" panose="02040502050405020303" pitchFamily="18" charset="0"/>
              </a:rPr>
              <a:t> </a:t>
            </a:r>
            <a:r>
              <a:rPr lang="en-US" sz="2000" baseline="30000" dirty="0">
                <a:latin typeface="Georgia" panose="02040502050405020303" pitchFamily="18" charset="0"/>
              </a:rPr>
              <a:t>1</a:t>
            </a:r>
            <a:r>
              <a:rPr lang="en-US" sz="2000" dirty="0">
                <a:latin typeface="Georgia" panose="02040502050405020303" pitchFamily="18" charset="0"/>
              </a:rPr>
              <a:t> (</a:t>
            </a:r>
            <a:r>
              <a:rPr lang="en-US" sz="2000" i="1" dirty="0">
                <a:latin typeface="Georgia" panose="02040502050405020303" pitchFamily="18" charset="0"/>
              </a:rPr>
              <a:t>traditional filter</a:t>
            </a:r>
            <a:r>
              <a:rPr lang="en-US" sz="2000" dirty="0">
                <a:latin typeface="Georgia" panose="02040502050405020303" pitchFamily="18" charset="0"/>
              </a:rPr>
              <a:t>)</a:t>
            </a:r>
          </a:p>
          <a:p>
            <a:pPr marL="347663" lvl="1" indent="-169863">
              <a:buFont typeface="Arial" panose="020B0604020202020204" pitchFamily="34" charset="0"/>
              <a:buChar char="•"/>
            </a:pPr>
            <a:r>
              <a:rPr lang="en-US" sz="2000" dirty="0">
                <a:latin typeface="Georgia" panose="02040502050405020303" pitchFamily="18" charset="0"/>
              </a:rPr>
              <a:t>B9729, COVID-19, pre 4/1/2020 </a:t>
            </a:r>
          </a:p>
          <a:p>
            <a:pPr marL="347663" lvl="1" indent="-169863">
              <a:buFont typeface="Arial" panose="020B0604020202020204" pitchFamily="34" charset="0"/>
              <a:buChar char="•"/>
            </a:pPr>
            <a:r>
              <a:rPr lang="en-US" sz="2000" dirty="0">
                <a:latin typeface="Georgia" panose="02040502050405020303" pitchFamily="18" charset="0"/>
              </a:rPr>
              <a:t>U07.1, COVID-19, post 4/1/2020</a:t>
            </a:r>
          </a:p>
          <a:p>
            <a:pPr marL="347663" lvl="1" indent="-169863">
              <a:buFont typeface="Arial" panose="020B0604020202020204" pitchFamily="34" charset="0"/>
              <a:buChar char="•"/>
            </a:pPr>
            <a:r>
              <a:rPr lang="en-US" sz="2000" dirty="0">
                <a:latin typeface="Georgia" panose="02040502050405020303" pitchFamily="18" charset="0"/>
              </a:rPr>
              <a:t>Z8616, Hx of COVID-19</a:t>
            </a:r>
          </a:p>
        </p:txBody>
      </p:sp>
    </p:spTree>
    <p:extLst>
      <p:ext uri="{BB962C8B-B14F-4D97-AF65-F5344CB8AC3E}">
        <p14:creationId xmlns:p14="http://schemas.microsoft.com/office/powerpoint/2010/main" val="774956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val 131">
            <a:extLst>
              <a:ext uri="{FF2B5EF4-FFF2-40B4-BE49-F238E27FC236}">
                <a16:creationId xmlns:a16="http://schemas.microsoft.com/office/drawing/2014/main" id="{3FFEB84D-438F-4033-80CE-397BA01BE294}"/>
              </a:ext>
            </a:extLst>
          </p:cNvPr>
          <p:cNvSpPr>
            <a:spLocks noChangeAspect="1"/>
          </p:cNvSpPr>
          <p:nvPr/>
        </p:nvSpPr>
        <p:spPr>
          <a:xfrm>
            <a:off x="4695853" y="2362067"/>
            <a:ext cx="3458341" cy="3458342"/>
          </a:xfrm>
          <a:prstGeom prst="ellipse">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B5119816-ABAF-40E4-9171-115B42AFBDC7}"/>
              </a:ext>
            </a:extLst>
          </p:cNvPr>
          <p:cNvSpPr txBox="1"/>
          <p:nvPr/>
        </p:nvSpPr>
        <p:spPr>
          <a:xfrm>
            <a:off x="5359457" y="3435255"/>
            <a:ext cx="2131132" cy="1311966"/>
          </a:xfrm>
          <a:prstGeom prst="rect">
            <a:avLst/>
          </a:prstGeom>
          <a:noFill/>
        </p:spPr>
        <p:txBody>
          <a:bodyPr wrap="square" rtlCol="0">
            <a:noAutofit/>
          </a:bodyPr>
          <a:lstStyle/>
          <a:p>
            <a:pPr algn="ctr"/>
            <a:r>
              <a:rPr lang="en-US" sz="2800" dirty="0">
                <a:solidFill>
                  <a:schemeClr val="bg1"/>
                </a:solidFill>
                <a:latin typeface="Georgia" panose="02040502050405020303" pitchFamily="18" charset="0"/>
              </a:rPr>
              <a:t>Health outcome</a:t>
            </a:r>
          </a:p>
        </p:txBody>
      </p:sp>
      <p:grpSp>
        <p:nvGrpSpPr>
          <p:cNvPr id="21" name="Group 20">
            <a:extLst>
              <a:ext uri="{FF2B5EF4-FFF2-40B4-BE49-F238E27FC236}">
                <a16:creationId xmlns:a16="http://schemas.microsoft.com/office/drawing/2014/main" id="{AE579ED2-60C6-4B77-96D7-D9FFF9C65A78}"/>
              </a:ext>
            </a:extLst>
          </p:cNvPr>
          <p:cNvGrpSpPr/>
          <p:nvPr/>
        </p:nvGrpSpPr>
        <p:grpSpPr>
          <a:xfrm>
            <a:off x="4037807" y="2438919"/>
            <a:ext cx="3461223" cy="3294070"/>
            <a:chOff x="4037807" y="2438919"/>
            <a:chExt cx="3461223" cy="3294070"/>
          </a:xfrm>
        </p:grpSpPr>
        <p:sp>
          <p:nvSpPr>
            <p:cNvPr id="6" name="Oval 5">
              <a:extLst>
                <a:ext uri="{FF2B5EF4-FFF2-40B4-BE49-F238E27FC236}">
                  <a16:creationId xmlns:a16="http://schemas.microsoft.com/office/drawing/2014/main" id="{C0135913-F52B-4414-8514-37526923B55F}"/>
                </a:ext>
              </a:extLst>
            </p:cNvPr>
            <p:cNvSpPr/>
            <p:nvPr/>
          </p:nvSpPr>
          <p:spPr>
            <a:xfrm>
              <a:off x="4037807" y="2438919"/>
              <a:ext cx="3461223" cy="3294070"/>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AFF6EA16-AF10-461E-9015-C6A545E3BE07}"/>
                </a:ext>
              </a:extLst>
            </p:cNvPr>
            <p:cNvCxnSpPr>
              <a:cxnSpLocks/>
            </p:cNvCxnSpPr>
            <p:nvPr/>
          </p:nvCxnSpPr>
          <p:spPr>
            <a:xfrm>
              <a:off x="4344826" y="2649831"/>
              <a:ext cx="289670" cy="220373"/>
            </a:xfrm>
            <a:prstGeom prst="line">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E577F83-692D-435F-8A31-0A3F7F45CE3B}"/>
              </a:ext>
            </a:extLst>
          </p:cNvPr>
          <p:cNvGrpSpPr/>
          <p:nvPr/>
        </p:nvGrpSpPr>
        <p:grpSpPr>
          <a:xfrm>
            <a:off x="4432300" y="1764792"/>
            <a:ext cx="2945015" cy="2201811"/>
            <a:chOff x="4432300" y="1764792"/>
            <a:chExt cx="2945015" cy="2201811"/>
          </a:xfrm>
        </p:grpSpPr>
        <p:sp>
          <p:nvSpPr>
            <p:cNvPr id="7" name="Oval 6">
              <a:extLst>
                <a:ext uri="{FF2B5EF4-FFF2-40B4-BE49-F238E27FC236}">
                  <a16:creationId xmlns:a16="http://schemas.microsoft.com/office/drawing/2014/main" id="{9671CFCC-E5B9-4DAF-9A60-325EE88ED0ED}"/>
                </a:ext>
              </a:extLst>
            </p:cNvPr>
            <p:cNvSpPr>
              <a:spLocks noChangeAspect="1"/>
            </p:cNvSpPr>
            <p:nvPr/>
          </p:nvSpPr>
          <p:spPr>
            <a:xfrm>
              <a:off x="5175504" y="1764792"/>
              <a:ext cx="2201811" cy="2201811"/>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01522DF-8411-4CF5-B919-49BF286CBCBC}"/>
                </a:ext>
              </a:extLst>
            </p:cNvPr>
            <p:cNvCxnSpPr>
              <a:cxnSpLocks/>
            </p:cNvCxnSpPr>
            <p:nvPr/>
          </p:nvCxnSpPr>
          <p:spPr>
            <a:xfrm>
              <a:off x="4432300" y="2362067"/>
              <a:ext cx="854756" cy="26038"/>
            </a:xfrm>
            <a:prstGeom prst="line">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3DB7A060-A97D-4100-B60A-35EF3E74B010}"/>
              </a:ext>
            </a:extLst>
          </p:cNvPr>
          <p:cNvGrpSpPr/>
          <p:nvPr/>
        </p:nvGrpSpPr>
        <p:grpSpPr>
          <a:xfrm>
            <a:off x="3382643" y="3028035"/>
            <a:ext cx="4286424" cy="1299522"/>
            <a:chOff x="3382643" y="3028035"/>
            <a:chExt cx="4286424" cy="1299522"/>
          </a:xfrm>
        </p:grpSpPr>
        <p:cxnSp>
          <p:nvCxnSpPr>
            <p:cNvPr id="15" name="Straight Connector 14">
              <a:extLst>
                <a:ext uri="{FF2B5EF4-FFF2-40B4-BE49-F238E27FC236}">
                  <a16:creationId xmlns:a16="http://schemas.microsoft.com/office/drawing/2014/main" id="{3C450EA8-B982-4A27-B89D-38D9A44B5AEC}"/>
                </a:ext>
              </a:extLst>
            </p:cNvPr>
            <p:cNvCxnSpPr>
              <a:cxnSpLocks/>
            </p:cNvCxnSpPr>
            <p:nvPr/>
          </p:nvCxnSpPr>
          <p:spPr>
            <a:xfrm>
              <a:off x="3382643" y="3028035"/>
              <a:ext cx="3613008" cy="962814"/>
            </a:xfrm>
            <a:prstGeom prst="line">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50A492A-1A88-4D42-8B8E-72F697AE7AE7}"/>
                </a:ext>
              </a:extLst>
            </p:cNvPr>
            <p:cNvSpPr>
              <a:spLocks noChangeAspect="1"/>
            </p:cNvSpPr>
            <p:nvPr/>
          </p:nvSpPr>
          <p:spPr>
            <a:xfrm>
              <a:off x="6995651" y="3654141"/>
              <a:ext cx="673416" cy="673416"/>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itle 1">
            <a:extLst>
              <a:ext uri="{FF2B5EF4-FFF2-40B4-BE49-F238E27FC236}">
                <a16:creationId xmlns:a16="http://schemas.microsoft.com/office/drawing/2014/main" id="{B7F7B4CC-EF09-4624-94DB-F289D4AF3D92}"/>
              </a:ext>
            </a:extLst>
          </p:cNvPr>
          <p:cNvSpPr>
            <a:spLocks noGrp="1"/>
          </p:cNvSpPr>
          <p:nvPr>
            <p:ph type="title"/>
          </p:nvPr>
        </p:nvSpPr>
        <p:spPr>
          <a:xfrm>
            <a:off x="514350" y="265813"/>
            <a:ext cx="11163300" cy="638433"/>
          </a:xfrm>
        </p:spPr>
        <p:txBody>
          <a:bodyPr>
            <a:normAutofit/>
          </a:bodyPr>
          <a:lstStyle/>
          <a:p>
            <a:r>
              <a:rPr lang="en-US" sz="2800" dirty="0">
                <a:latin typeface="Georgia" panose="02040502050405020303" pitchFamily="18" charset="0"/>
              </a:rPr>
              <a:t>Filters: Data-driven, high-sensitivity filtering (HSF)</a:t>
            </a:r>
          </a:p>
        </p:txBody>
      </p:sp>
      <p:sp>
        <p:nvSpPr>
          <p:cNvPr id="26" name="TextBox 25">
            <a:extLst>
              <a:ext uri="{FF2B5EF4-FFF2-40B4-BE49-F238E27FC236}">
                <a16:creationId xmlns:a16="http://schemas.microsoft.com/office/drawing/2014/main" id="{5B944915-C771-4801-937D-0B999D16C117}"/>
              </a:ext>
            </a:extLst>
          </p:cNvPr>
          <p:cNvSpPr txBox="1"/>
          <p:nvPr/>
        </p:nvSpPr>
        <p:spPr>
          <a:xfrm>
            <a:off x="125889" y="1798989"/>
            <a:ext cx="5628867" cy="1480926"/>
          </a:xfrm>
          <a:prstGeom prst="rect">
            <a:avLst/>
          </a:prstGeom>
          <a:noFill/>
        </p:spPr>
        <p:txBody>
          <a:bodyPr wrap="square" rtlCol="0">
            <a:noAutofit/>
          </a:bodyPr>
          <a:lstStyle/>
          <a:p>
            <a:r>
              <a:rPr lang="en-US" sz="2000" b="1" dirty="0">
                <a:latin typeface="Georgia" panose="02040502050405020303" pitchFamily="18" charset="0"/>
              </a:rPr>
              <a:t>COVID-19-specific dxs</a:t>
            </a:r>
            <a:r>
              <a:rPr lang="en-US" sz="2000" dirty="0">
                <a:latin typeface="Georgia" panose="02040502050405020303" pitchFamily="18" charset="0"/>
              </a:rPr>
              <a:t> </a:t>
            </a:r>
            <a:r>
              <a:rPr lang="en-US" sz="2000" baseline="30000" dirty="0">
                <a:latin typeface="Georgia" panose="02040502050405020303" pitchFamily="18" charset="0"/>
              </a:rPr>
              <a:t>1</a:t>
            </a:r>
            <a:r>
              <a:rPr lang="en-US" sz="2000" dirty="0">
                <a:latin typeface="Georgia" panose="02040502050405020303" pitchFamily="18" charset="0"/>
              </a:rPr>
              <a:t> (</a:t>
            </a:r>
            <a:r>
              <a:rPr lang="en-US" sz="2000" i="1" dirty="0">
                <a:latin typeface="Georgia" panose="02040502050405020303" pitchFamily="18" charset="0"/>
              </a:rPr>
              <a:t>traditional filter</a:t>
            </a:r>
            <a:r>
              <a:rPr lang="en-US" sz="2000" dirty="0">
                <a:latin typeface="Georgia" panose="02040502050405020303" pitchFamily="18" charset="0"/>
              </a:rPr>
              <a:t>)</a:t>
            </a:r>
          </a:p>
          <a:p>
            <a:pPr marL="347663" lvl="1" indent="-169863">
              <a:buFont typeface="Arial" panose="020B0604020202020204" pitchFamily="34" charset="0"/>
              <a:buChar char="•"/>
            </a:pPr>
            <a:r>
              <a:rPr lang="en-US" sz="2000" dirty="0">
                <a:latin typeface="Georgia" panose="02040502050405020303" pitchFamily="18" charset="0"/>
              </a:rPr>
              <a:t>B9729, COVID-19, pre 4/1/2020 </a:t>
            </a:r>
          </a:p>
          <a:p>
            <a:pPr marL="347663" lvl="1" indent="-169863">
              <a:buFont typeface="Arial" panose="020B0604020202020204" pitchFamily="34" charset="0"/>
              <a:buChar char="•"/>
            </a:pPr>
            <a:r>
              <a:rPr lang="en-US" sz="2000" dirty="0">
                <a:latin typeface="Georgia" panose="02040502050405020303" pitchFamily="18" charset="0"/>
              </a:rPr>
              <a:t>U07.1, COVID-19, post 4/1/2020</a:t>
            </a:r>
          </a:p>
          <a:p>
            <a:pPr marL="347663" lvl="1" indent="-169863">
              <a:buFont typeface="Arial" panose="020B0604020202020204" pitchFamily="34" charset="0"/>
              <a:buChar char="•"/>
            </a:pPr>
            <a:r>
              <a:rPr lang="en-US" sz="2000" dirty="0">
                <a:latin typeface="Georgia" panose="02040502050405020303" pitchFamily="18" charset="0"/>
              </a:rPr>
              <a:t>Z8616, Hx of COVID-19</a:t>
            </a:r>
          </a:p>
        </p:txBody>
      </p:sp>
    </p:spTree>
    <p:extLst>
      <p:ext uri="{BB962C8B-B14F-4D97-AF65-F5344CB8AC3E}">
        <p14:creationId xmlns:p14="http://schemas.microsoft.com/office/powerpoint/2010/main" val="183313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7E31941-BFC1-4FF5-AC72-767965B3F3F4}"/>
              </a:ext>
            </a:extLst>
          </p:cNvPr>
          <p:cNvSpPr>
            <a:spLocks noChangeAspect="1"/>
          </p:cNvSpPr>
          <p:nvPr/>
        </p:nvSpPr>
        <p:spPr>
          <a:xfrm>
            <a:off x="5171376" y="1766464"/>
            <a:ext cx="2201811" cy="2201811"/>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9026CF2-6E11-4A7C-A067-2A714E317F0A}"/>
              </a:ext>
            </a:extLst>
          </p:cNvPr>
          <p:cNvSpPr/>
          <p:nvPr/>
        </p:nvSpPr>
        <p:spPr>
          <a:xfrm>
            <a:off x="4037807" y="2438919"/>
            <a:ext cx="3461223" cy="329407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336A9B7-4CD7-4C15-AEBC-BA67D542970E}"/>
              </a:ext>
            </a:extLst>
          </p:cNvPr>
          <p:cNvSpPr>
            <a:spLocks noChangeAspect="1"/>
          </p:cNvSpPr>
          <p:nvPr/>
        </p:nvSpPr>
        <p:spPr>
          <a:xfrm>
            <a:off x="4695853" y="2362067"/>
            <a:ext cx="3458341" cy="3458342"/>
          </a:xfrm>
          <a:prstGeom prst="ellipse">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54E9EE3A-3232-46ED-9167-9F8433565939}"/>
              </a:ext>
            </a:extLst>
          </p:cNvPr>
          <p:cNvSpPr/>
          <p:nvPr/>
        </p:nvSpPr>
        <p:spPr>
          <a:xfrm>
            <a:off x="4037807" y="2438919"/>
            <a:ext cx="3461223" cy="3294070"/>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461EE08D-0E5F-448C-9748-568718A97B29}"/>
              </a:ext>
            </a:extLst>
          </p:cNvPr>
          <p:cNvSpPr>
            <a:spLocks noChangeAspect="1"/>
          </p:cNvSpPr>
          <p:nvPr/>
        </p:nvSpPr>
        <p:spPr>
          <a:xfrm>
            <a:off x="5171376" y="1766464"/>
            <a:ext cx="2201811" cy="2201811"/>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1A15D1BB-23D1-4B3E-A94C-4612256394F7}"/>
              </a:ext>
            </a:extLst>
          </p:cNvPr>
          <p:cNvCxnSpPr>
            <a:cxnSpLocks/>
          </p:cNvCxnSpPr>
          <p:nvPr/>
        </p:nvCxnSpPr>
        <p:spPr>
          <a:xfrm>
            <a:off x="7234633" y="4966275"/>
            <a:ext cx="670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0D9727-FCFC-42C3-8D7B-1A3E8C0579DA}"/>
              </a:ext>
            </a:extLst>
          </p:cNvPr>
          <p:cNvCxnSpPr>
            <a:cxnSpLocks/>
          </p:cNvCxnSpPr>
          <p:nvPr/>
        </p:nvCxnSpPr>
        <p:spPr>
          <a:xfrm>
            <a:off x="6812756" y="5412175"/>
            <a:ext cx="7191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065498-CD4A-4EBE-B432-B5C7FA5D5F28}"/>
              </a:ext>
            </a:extLst>
          </p:cNvPr>
          <p:cNvCxnSpPr>
            <a:cxnSpLocks/>
          </p:cNvCxnSpPr>
          <p:nvPr/>
        </p:nvCxnSpPr>
        <p:spPr>
          <a:xfrm>
            <a:off x="6132216" y="5789438"/>
            <a:ext cx="584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972977-584F-4B4E-9CA9-F204B9516238}"/>
              </a:ext>
            </a:extLst>
          </p:cNvPr>
          <p:cNvCxnSpPr>
            <a:cxnSpLocks/>
          </p:cNvCxnSpPr>
          <p:nvPr/>
        </p:nvCxnSpPr>
        <p:spPr>
          <a:xfrm>
            <a:off x="7362281" y="2702475"/>
            <a:ext cx="892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EE19C0-124E-43EE-A0E5-F5281EA5EB9D}"/>
              </a:ext>
            </a:extLst>
          </p:cNvPr>
          <p:cNvCxnSpPr>
            <a:cxnSpLocks/>
          </p:cNvCxnSpPr>
          <p:nvPr/>
        </p:nvCxnSpPr>
        <p:spPr>
          <a:xfrm>
            <a:off x="7312683" y="3251275"/>
            <a:ext cx="6194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5A2DFF-EFB2-4925-96B5-57A9F174730E}"/>
              </a:ext>
            </a:extLst>
          </p:cNvPr>
          <p:cNvCxnSpPr>
            <a:cxnSpLocks/>
          </p:cNvCxnSpPr>
          <p:nvPr/>
        </p:nvCxnSpPr>
        <p:spPr>
          <a:xfrm>
            <a:off x="7654728" y="3868675"/>
            <a:ext cx="4829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DDAE4F-5EE0-4F9D-A223-1A2EB200CA9C}"/>
              </a:ext>
            </a:extLst>
          </p:cNvPr>
          <p:cNvCxnSpPr>
            <a:cxnSpLocks/>
          </p:cNvCxnSpPr>
          <p:nvPr/>
        </p:nvCxnSpPr>
        <p:spPr>
          <a:xfrm>
            <a:off x="7417445" y="45889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9BF87E-DA97-4B6F-8FB9-82A37504204D}"/>
              </a:ext>
            </a:extLst>
          </p:cNvPr>
          <p:cNvCxnSpPr>
            <a:cxnSpLocks/>
          </p:cNvCxnSpPr>
          <p:nvPr/>
        </p:nvCxnSpPr>
        <p:spPr>
          <a:xfrm>
            <a:off x="7389753" y="34913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97DBF9-980C-4BAD-90D8-2081B923944E}"/>
              </a:ext>
            </a:extLst>
          </p:cNvPr>
          <p:cNvCxnSpPr>
            <a:cxnSpLocks/>
          </p:cNvCxnSpPr>
          <p:nvPr/>
        </p:nvCxnSpPr>
        <p:spPr>
          <a:xfrm>
            <a:off x="7664255" y="3902975"/>
            <a:ext cx="473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D21257-0038-4A40-A00B-6ECAFDF2E393}"/>
              </a:ext>
            </a:extLst>
          </p:cNvPr>
          <p:cNvCxnSpPr>
            <a:cxnSpLocks/>
          </p:cNvCxnSpPr>
          <p:nvPr/>
        </p:nvCxnSpPr>
        <p:spPr>
          <a:xfrm>
            <a:off x="7468330" y="44174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5DF4BD-59C3-4122-87FE-50CE6DB6D8D3}"/>
              </a:ext>
            </a:extLst>
          </p:cNvPr>
          <p:cNvCxnSpPr>
            <a:cxnSpLocks/>
          </p:cNvCxnSpPr>
          <p:nvPr/>
        </p:nvCxnSpPr>
        <p:spPr>
          <a:xfrm>
            <a:off x="7082625" y="5172075"/>
            <a:ext cx="684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5A985F-E66F-44FB-967A-7A5546A56E1E}"/>
              </a:ext>
            </a:extLst>
          </p:cNvPr>
          <p:cNvCxnSpPr>
            <a:cxnSpLocks/>
          </p:cNvCxnSpPr>
          <p:nvPr/>
        </p:nvCxnSpPr>
        <p:spPr>
          <a:xfrm>
            <a:off x="6991350" y="5274975"/>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FDAE24F-8603-471B-8957-3031292D338C}"/>
              </a:ext>
            </a:extLst>
          </p:cNvPr>
          <p:cNvCxnSpPr>
            <a:cxnSpLocks/>
          </p:cNvCxnSpPr>
          <p:nvPr/>
        </p:nvCxnSpPr>
        <p:spPr>
          <a:xfrm>
            <a:off x="6584156" y="5549375"/>
            <a:ext cx="766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CB2D4E-2DE3-4963-99A5-8540DD1FFE02}"/>
              </a:ext>
            </a:extLst>
          </p:cNvPr>
          <p:cNvCxnSpPr>
            <a:cxnSpLocks/>
          </p:cNvCxnSpPr>
          <p:nvPr/>
        </p:nvCxnSpPr>
        <p:spPr>
          <a:xfrm>
            <a:off x="7375325" y="2873975"/>
            <a:ext cx="2750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6D52106-A442-42E8-BCB3-D2BB2B585946}"/>
              </a:ext>
            </a:extLst>
          </p:cNvPr>
          <p:cNvCxnSpPr>
            <a:cxnSpLocks/>
          </p:cNvCxnSpPr>
          <p:nvPr/>
        </p:nvCxnSpPr>
        <p:spPr>
          <a:xfrm>
            <a:off x="7369823" y="34570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DCB12FA-78F6-49B2-B76A-21B72DEB7D97}"/>
              </a:ext>
            </a:extLst>
          </p:cNvPr>
          <p:cNvCxnSpPr>
            <a:cxnSpLocks/>
          </p:cNvCxnSpPr>
          <p:nvPr/>
        </p:nvCxnSpPr>
        <p:spPr>
          <a:xfrm>
            <a:off x="7361864" y="2736775"/>
            <a:ext cx="13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259B71-629E-44FB-A716-9B8F5858D55E}"/>
              </a:ext>
            </a:extLst>
          </p:cNvPr>
          <p:cNvCxnSpPr>
            <a:cxnSpLocks/>
          </p:cNvCxnSpPr>
          <p:nvPr/>
        </p:nvCxnSpPr>
        <p:spPr>
          <a:xfrm>
            <a:off x="7375003" y="2908275"/>
            <a:ext cx="306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3BA3A0-6F12-4A80-BFD6-D585127B326E}"/>
              </a:ext>
            </a:extLst>
          </p:cNvPr>
          <p:cNvCxnSpPr>
            <a:cxnSpLocks/>
          </p:cNvCxnSpPr>
          <p:nvPr/>
        </p:nvCxnSpPr>
        <p:spPr>
          <a:xfrm>
            <a:off x="7359356" y="3079775"/>
            <a:ext cx="464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BA6E1D-038F-41CA-B0F9-B5F039F0277C}"/>
              </a:ext>
            </a:extLst>
          </p:cNvPr>
          <p:cNvCxnSpPr>
            <a:cxnSpLocks/>
          </p:cNvCxnSpPr>
          <p:nvPr/>
        </p:nvCxnSpPr>
        <p:spPr>
          <a:xfrm>
            <a:off x="7296880" y="32855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8E865F5-87CA-4B76-BBFE-C6A5DAB5A345}"/>
              </a:ext>
            </a:extLst>
          </p:cNvPr>
          <p:cNvCxnSpPr>
            <a:cxnSpLocks/>
          </p:cNvCxnSpPr>
          <p:nvPr/>
        </p:nvCxnSpPr>
        <p:spPr>
          <a:xfrm>
            <a:off x="7510510" y="3697175"/>
            <a:ext cx="5952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0A749D-4286-48B9-859E-3FFD2D8E6299}"/>
              </a:ext>
            </a:extLst>
          </p:cNvPr>
          <p:cNvCxnSpPr>
            <a:cxnSpLocks/>
          </p:cNvCxnSpPr>
          <p:nvPr/>
        </p:nvCxnSpPr>
        <p:spPr>
          <a:xfrm>
            <a:off x="7654558" y="4108775"/>
            <a:ext cx="4976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646DA57-73B5-4C18-BCA3-6D771F0BEF6E}"/>
              </a:ext>
            </a:extLst>
          </p:cNvPr>
          <p:cNvCxnSpPr>
            <a:cxnSpLocks/>
          </p:cNvCxnSpPr>
          <p:nvPr/>
        </p:nvCxnSpPr>
        <p:spPr>
          <a:xfrm>
            <a:off x="7407014" y="46232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8A02C0-DBA4-4C46-8F5D-73972DE7F110}"/>
              </a:ext>
            </a:extLst>
          </p:cNvPr>
          <p:cNvCxnSpPr>
            <a:cxnSpLocks/>
          </p:cNvCxnSpPr>
          <p:nvPr/>
        </p:nvCxnSpPr>
        <p:spPr>
          <a:xfrm>
            <a:off x="7357921" y="47604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B0048F-8DC3-46AB-BF6E-38294FEE5CEB}"/>
              </a:ext>
            </a:extLst>
          </p:cNvPr>
          <p:cNvCxnSpPr>
            <a:cxnSpLocks/>
          </p:cNvCxnSpPr>
          <p:nvPr/>
        </p:nvCxnSpPr>
        <p:spPr>
          <a:xfrm>
            <a:off x="6348413" y="5652275"/>
            <a:ext cx="7977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B1F92B3-378C-477A-8FF1-C935F3C71005}"/>
              </a:ext>
            </a:extLst>
          </p:cNvPr>
          <p:cNvCxnSpPr>
            <a:cxnSpLocks/>
          </p:cNvCxnSpPr>
          <p:nvPr/>
        </p:nvCxnSpPr>
        <p:spPr>
          <a:xfrm>
            <a:off x="7363065" y="3045475"/>
            <a:ext cx="4329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D7E223-6C7A-4D29-9D13-67C70CB9F17F}"/>
              </a:ext>
            </a:extLst>
          </p:cNvPr>
          <p:cNvCxnSpPr>
            <a:cxnSpLocks/>
          </p:cNvCxnSpPr>
          <p:nvPr/>
        </p:nvCxnSpPr>
        <p:spPr>
          <a:xfrm>
            <a:off x="7446909" y="36628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944334-2E8C-40DE-B86D-51AF0C446DA0}"/>
              </a:ext>
            </a:extLst>
          </p:cNvPr>
          <p:cNvCxnSpPr>
            <a:cxnSpLocks/>
          </p:cNvCxnSpPr>
          <p:nvPr/>
        </p:nvCxnSpPr>
        <p:spPr>
          <a:xfrm>
            <a:off x="7664227" y="4074475"/>
            <a:ext cx="4878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C56E5F-FC46-4A75-AF33-A528F69B3221}"/>
              </a:ext>
            </a:extLst>
          </p:cNvPr>
          <p:cNvCxnSpPr>
            <a:cxnSpLocks/>
          </p:cNvCxnSpPr>
          <p:nvPr/>
        </p:nvCxnSpPr>
        <p:spPr>
          <a:xfrm>
            <a:off x="7473094" y="43831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94B4AF-8CC0-4E53-A22B-077E5EC497FE}"/>
              </a:ext>
            </a:extLst>
          </p:cNvPr>
          <p:cNvCxnSpPr>
            <a:cxnSpLocks/>
          </p:cNvCxnSpPr>
          <p:nvPr/>
        </p:nvCxnSpPr>
        <p:spPr>
          <a:xfrm>
            <a:off x="7375461" y="47261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0AAEF7-9244-4DAD-BD0E-37C3B3EDCEFF}"/>
              </a:ext>
            </a:extLst>
          </p:cNvPr>
          <p:cNvCxnSpPr>
            <a:cxnSpLocks/>
          </p:cNvCxnSpPr>
          <p:nvPr/>
        </p:nvCxnSpPr>
        <p:spPr>
          <a:xfrm>
            <a:off x="7264144" y="49319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9BB3784-576D-49D7-845E-A16EFACEEC6B}"/>
              </a:ext>
            </a:extLst>
          </p:cNvPr>
          <p:cNvCxnSpPr>
            <a:cxnSpLocks/>
          </p:cNvCxnSpPr>
          <p:nvPr/>
        </p:nvCxnSpPr>
        <p:spPr>
          <a:xfrm>
            <a:off x="7106435" y="5137775"/>
            <a:ext cx="684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D622DF5-B69E-460A-A1BF-C379B6B5C93F}"/>
              </a:ext>
            </a:extLst>
          </p:cNvPr>
          <p:cNvCxnSpPr>
            <a:cxnSpLocks/>
          </p:cNvCxnSpPr>
          <p:nvPr/>
        </p:nvCxnSpPr>
        <p:spPr>
          <a:xfrm>
            <a:off x="7368106" y="3011175"/>
            <a:ext cx="403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E6DC161-8107-415D-990E-40135416C7EA}"/>
              </a:ext>
            </a:extLst>
          </p:cNvPr>
          <p:cNvCxnSpPr>
            <a:cxnSpLocks/>
          </p:cNvCxnSpPr>
          <p:nvPr/>
        </p:nvCxnSpPr>
        <p:spPr>
          <a:xfrm>
            <a:off x="7437376" y="36285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98C33C6-35B1-49A0-8C02-1FB47FAEA01F}"/>
              </a:ext>
            </a:extLst>
          </p:cNvPr>
          <p:cNvCxnSpPr>
            <a:cxnSpLocks/>
          </p:cNvCxnSpPr>
          <p:nvPr/>
        </p:nvCxnSpPr>
        <p:spPr>
          <a:xfrm>
            <a:off x="7566885" y="4245975"/>
            <a:ext cx="5777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03F33A-9A6D-4598-82A2-C4067C6BF962}"/>
              </a:ext>
            </a:extLst>
          </p:cNvPr>
          <p:cNvCxnSpPr>
            <a:cxnSpLocks/>
          </p:cNvCxnSpPr>
          <p:nvPr/>
        </p:nvCxnSpPr>
        <p:spPr>
          <a:xfrm>
            <a:off x="7434992" y="45546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8C693D-DE7A-476E-850D-0785D1AE74F5}"/>
              </a:ext>
            </a:extLst>
          </p:cNvPr>
          <p:cNvCxnSpPr>
            <a:cxnSpLocks/>
          </p:cNvCxnSpPr>
          <p:nvPr/>
        </p:nvCxnSpPr>
        <p:spPr>
          <a:xfrm>
            <a:off x="7285575" y="48976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04B67C3-A154-425D-BC77-EA89A4BDB4A3}"/>
              </a:ext>
            </a:extLst>
          </p:cNvPr>
          <p:cNvCxnSpPr>
            <a:cxnSpLocks/>
          </p:cNvCxnSpPr>
          <p:nvPr/>
        </p:nvCxnSpPr>
        <p:spPr>
          <a:xfrm>
            <a:off x="7355202" y="2668175"/>
            <a:ext cx="50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A0BD380-6010-4442-A56B-5CF2816F60C3}"/>
              </a:ext>
            </a:extLst>
          </p:cNvPr>
          <p:cNvCxnSpPr>
            <a:cxnSpLocks/>
          </p:cNvCxnSpPr>
          <p:nvPr/>
        </p:nvCxnSpPr>
        <p:spPr>
          <a:xfrm>
            <a:off x="7320008" y="3216975"/>
            <a:ext cx="5952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59FCC0C-4D67-41A0-A007-AA83D4DAA448}"/>
              </a:ext>
            </a:extLst>
          </p:cNvPr>
          <p:cNvCxnSpPr>
            <a:cxnSpLocks/>
          </p:cNvCxnSpPr>
          <p:nvPr/>
        </p:nvCxnSpPr>
        <p:spPr>
          <a:xfrm>
            <a:off x="7640409" y="3834375"/>
            <a:ext cx="4878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7FB2D9F-955D-4F7D-82BA-C7A9F5642632}"/>
              </a:ext>
            </a:extLst>
          </p:cNvPr>
          <p:cNvCxnSpPr>
            <a:cxnSpLocks/>
          </p:cNvCxnSpPr>
          <p:nvPr/>
        </p:nvCxnSpPr>
        <p:spPr>
          <a:xfrm>
            <a:off x="7376026" y="2839675"/>
            <a:ext cx="2403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E9813A3-2779-475B-ABA4-FDFA685209A9}"/>
              </a:ext>
            </a:extLst>
          </p:cNvPr>
          <p:cNvCxnSpPr>
            <a:cxnSpLocks/>
          </p:cNvCxnSpPr>
          <p:nvPr/>
        </p:nvCxnSpPr>
        <p:spPr>
          <a:xfrm>
            <a:off x="7357917" y="34227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72E7874-87A8-476A-B2A5-9D6C29CF5ECC}"/>
              </a:ext>
            </a:extLst>
          </p:cNvPr>
          <p:cNvCxnSpPr>
            <a:cxnSpLocks/>
          </p:cNvCxnSpPr>
          <p:nvPr/>
        </p:nvCxnSpPr>
        <p:spPr>
          <a:xfrm>
            <a:off x="7671414" y="4040175"/>
            <a:ext cx="478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73CE8B-0562-4E94-863C-6C1E7E3A03E4}"/>
              </a:ext>
            </a:extLst>
          </p:cNvPr>
          <p:cNvCxnSpPr>
            <a:cxnSpLocks/>
          </p:cNvCxnSpPr>
          <p:nvPr/>
        </p:nvCxnSpPr>
        <p:spPr>
          <a:xfrm>
            <a:off x="7483460" y="4348875"/>
            <a:ext cx="6445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4EF0DFA-5AB0-4C2D-BEFF-0EEC4088488E}"/>
              </a:ext>
            </a:extLst>
          </p:cNvPr>
          <p:cNvCxnSpPr>
            <a:cxnSpLocks/>
          </p:cNvCxnSpPr>
          <p:nvPr/>
        </p:nvCxnSpPr>
        <p:spPr>
          <a:xfrm>
            <a:off x="7387366" y="46918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EFCB8AC-2F30-4DA5-A665-1B125D8687C0}"/>
              </a:ext>
            </a:extLst>
          </p:cNvPr>
          <p:cNvCxnSpPr>
            <a:cxnSpLocks/>
          </p:cNvCxnSpPr>
          <p:nvPr/>
        </p:nvCxnSpPr>
        <p:spPr>
          <a:xfrm>
            <a:off x="7143169" y="5103475"/>
            <a:ext cx="6774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FEED285-F924-4168-A77B-5D754080BD6A}"/>
              </a:ext>
            </a:extLst>
          </p:cNvPr>
          <p:cNvCxnSpPr>
            <a:cxnSpLocks/>
          </p:cNvCxnSpPr>
          <p:nvPr/>
        </p:nvCxnSpPr>
        <p:spPr>
          <a:xfrm>
            <a:off x="7017571" y="5240675"/>
            <a:ext cx="685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8BD610B-3CB2-42ED-9316-A981BC7E00D6}"/>
              </a:ext>
            </a:extLst>
          </p:cNvPr>
          <p:cNvCxnSpPr>
            <a:cxnSpLocks/>
          </p:cNvCxnSpPr>
          <p:nvPr/>
        </p:nvCxnSpPr>
        <p:spPr>
          <a:xfrm>
            <a:off x="7302242" y="48633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1B1161-877C-42EC-9732-BEDE0E02BD5B}"/>
              </a:ext>
            </a:extLst>
          </p:cNvPr>
          <p:cNvCxnSpPr>
            <a:cxnSpLocks/>
          </p:cNvCxnSpPr>
          <p:nvPr/>
        </p:nvCxnSpPr>
        <p:spPr>
          <a:xfrm>
            <a:off x="7051672" y="5206375"/>
            <a:ext cx="684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C9BBB0-BD0A-46E4-85D7-D3C84A0F0107}"/>
              </a:ext>
            </a:extLst>
          </p:cNvPr>
          <p:cNvCxnSpPr>
            <a:cxnSpLocks/>
          </p:cNvCxnSpPr>
          <p:nvPr/>
        </p:nvCxnSpPr>
        <p:spPr>
          <a:xfrm>
            <a:off x="6653213" y="5515075"/>
            <a:ext cx="745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4B48EF5-88D4-4B3E-8FA8-031AC97C2479}"/>
              </a:ext>
            </a:extLst>
          </p:cNvPr>
          <p:cNvCxnSpPr>
            <a:cxnSpLocks/>
          </p:cNvCxnSpPr>
          <p:nvPr/>
        </p:nvCxnSpPr>
        <p:spPr>
          <a:xfrm>
            <a:off x="6238875" y="568657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B75C023-1E4A-4576-8B65-5C679DE576C1}"/>
              </a:ext>
            </a:extLst>
          </p:cNvPr>
          <p:cNvCxnSpPr>
            <a:cxnSpLocks/>
          </p:cNvCxnSpPr>
          <p:nvPr/>
        </p:nvCxnSpPr>
        <p:spPr>
          <a:xfrm>
            <a:off x="7338955" y="3148375"/>
            <a:ext cx="5335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1ED1AB6-1F87-4A3B-9064-E746C0EBA4BF}"/>
              </a:ext>
            </a:extLst>
          </p:cNvPr>
          <p:cNvCxnSpPr>
            <a:cxnSpLocks/>
          </p:cNvCxnSpPr>
          <p:nvPr/>
        </p:nvCxnSpPr>
        <p:spPr>
          <a:xfrm>
            <a:off x="7581556" y="3765775"/>
            <a:ext cx="5388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72ADC22-8065-4111-8AD2-FAE6AC9D8478}"/>
              </a:ext>
            </a:extLst>
          </p:cNvPr>
          <p:cNvCxnSpPr>
            <a:cxnSpLocks/>
          </p:cNvCxnSpPr>
          <p:nvPr/>
        </p:nvCxnSpPr>
        <p:spPr>
          <a:xfrm>
            <a:off x="7516752" y="4280275"/>
            <a:ext cx="62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E92C99F-539E-41B0-8D98-C63449E16BE3}"/>
              </a:ext>
            </a:extLst>
          </p:cNvPr>
          <p:cNvCxnSpPr>
            <a:cxnSpLocks/>
          </p:cNvCxnSpPr>
          <p:nvPr/>
        </p:nvCxnSpPr>
        <p:spPr>
          <a:xfrm>
            <a:off x="7190790" y="5034875"/>
            <a:ext cx="6774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793004D-A6BF-43FE-B0A0-85B66545FC1E}"/>
              </a:ext>
            </a:extLst>
          </p:cNvPr>
          <p:cNvCxnSpPr>
            <a:cxnSpLocks/>
          </p:cNvCxnSpPr>
          <p:nvPr/>
        </p:nvCxnSpPr>
        <p:spPr>
          <a:xfrm>
            <a:off x="7678548" y="4005875"/>
            <a:ext cx="4734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EC9D562-64EE-4721-BDCF-072B318C00DF}"/>
              </a:ext>
            </a:extLst>
          </p:cNvPr>
          <p:cNvCxnSpPr>
            <a:cxnSpLocks/>
          </p:cNvCxnSpPr>
          <p:nvPr/>
        </p:nvCxnSpPr>
        <p:spPr>
          <a:xfrm>
            <a:off x="7485003" y="43145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BB89942-1A6D-46FA-BA1C-A2045AD17DD7}"/>
              </a:ext>
            </a:extLst>
          </p:cNvPr>
          <p:cNvCxnSpPr>
            <a:cxnSpLocks/>
          </p:cNvCxnSpPr>
          <p:nvPr/>
        </p:nvCxnSpPr>
        <p:spPr>
          <a:xfrm>
            <a:off x="7167959" y="5069175"/>
            <a:ext cx="670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DD154BB-94B2-4E08-ACE9-98D65C6E34FE}"/>
              </a:ext>
            </a:extLst>
          </p:cNvPr>
          <p:cNvCxnSpPr>
            <a:cxnSpLocks/>
          </p:cNvCxnSpPr>
          <p:nvPr/>
        </p:nvCxnSpPr>
        <p:spPr>
          <a:xfrm>
            <a:off x="6868016" y="5377875"/>
            <a:ext cx="7014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F810962-B124-44A2-A6AD-64BD017C08C4}"/>
              </a:ext>
            </a:extLst>
          </p:cNvPr>
          <p:cNvCxnSpPr>
            <a:cxnSpLocks/>
          </p:cNvCxnSpPr>
          <p:nvPr/>
        </p:nvCxnSpPr>
        <p:spPr>
          <a:xfrm>
            <a:off x="6429375" y="5617975"/>
            <a:ext cx="7881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2CFAA75-8761-4C73-9C69-6BB995FE34BC}"/>
              </a:ext>
            </a:extLst>
          </p:cNvPr>
          <p:cNvCxnSpPr>
            <a:cxnSpLocks/>
          </p:cNvCxnSpPr>
          <p:nvPr/>
        </p:nvCxnSpPr>
        <p:spPr>
          <a:xfrm>
            <a:off x="6081713" y="5720875"/>
            <a:ext cx="9001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C0FFE43-A575-456B-901F-E26E2DD8F5E2}"/>
              </a:ext>
            </a:extLst>
          </p:cNvPr>
          <p:cNvCxnSpPr>
            <a:cxnSpLocks/>
          </p:cNvCxnSpPr>
          <p:nvPr/>
        </p:nvCxnSpPr>
        <p:spPr>
          <a:xfrm>
            <a:off x="7368824" y="2771075"/>
            <a:ext cx="1713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4198094-905A-4DEA-BC05-781AD729DEE4}"/>
              </a:ext>
            </a:extLst>
          </p:cNvPr>
          <p:cNvCxnSpPr>
            <a:cxnSpLocks/>
          </p:cNvCxnSpPr>
          <p:nvPr/>
        </p:nvCxnSpPr>
        <p:spPr>
          <a:xfrm>
            <a:off x="7318914" y="33541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B4B331-E57B-4D85-9A8A-999CA1C7F4D4}"/>
              </a:ext>
            </a:extLst>
          </p:cNvPr>
          <p:cNvCxnSpPr>
            <a:cxnSpLocks/>
          </p:cNvCxnSpPr>
          <p:nvPr/>
        </p:nvCxnSpPr>
        <p:spPr>
          <a:xfrm>
            <a:off x="7666640" y="3971575"/>
            <a:ext cx="4829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805CF2C-904B-4530-AE7F-6EC206BFD5AC}"/>
              </a:ext>
            </a:extLst>
          </p:cNvPr>
          <p:cNvCxnSpPr>
            <a:cxnSpLocks/>
          </p:cNvCxnSpPr>
          <p:nvPr/>
        </p:nvCxnSpPr>
        <p:spPr>
          <a:xfrm>
            <a:off x="7374917" y="2805375"/>
            <a:ext cx="2020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D82AEE1-B55F-4D8B-A3AE-327E22232DAB}"/>
              </a:ext>
            </a:extLst>
          </p:cNvPr>
          <p:cNvCxnSpPr>
            <a:cxnSpLocks/>
          </p:cNvCxnSpPr>
          <p:nvPr/>
        </p:nvCxnSpPr>
        <p:spPr>
          <a:xfrm>
            <a:off x="7369262" y="2976875"/>
            <a:ext cx="3728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4331811-2B1B-4EC6-8315-620AF3218720}"/>
              </a:ext>
            </a:extLst>
          </p:cNvPr>
          <p:cNvCxnSpPr>
            <a:cxnSpLocks/>
          </p:cNvCxnSpPr>
          <p:nvPr/>
        </p:nvCxnSpPr>
        <p:spPr>
          <a:xfrm>
            <a:off x="7330115" y="3182675"/>
            <a:ext cx="5607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4D883BA-2BBD-45EE-A1C9-5EB719D3F055}"/>
              </a:ext>
            </a:extLst>
          </p:cNvPr>
          <p:cNvCxnSpPr>
            <a:cxnSpLocks/>
          </p:cNvCxnSpPr>
          <p:nvPr/>
        </p:nvCxnSpPr>
        <p:spPr>
          <a:xfrm>
            <a:off x="7335581" y="33884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19D2CF3-D478-4D95-BF48-7A71FA649F84}"/>
              </a:ext>
            </a:extLst>
          </p:cNvPr>
          <p:cNvCxnSpPr>
            <a:cxnSpLocks/>
          </p:cNvCxnSpPr>
          <p:nvPr/>
        </p:nvCxnSpPr>
        <p:spPr>
          <a:xfrm>
            <a:off x="7417454" y="35942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5896504-FBC4-4604-BDFB-29F4D85D85ED}"/>
              </a:ext>
            </a:extLst>
          </p:cNvPr>
          <p:cNvCxnSpPr>
            <a:cxnSpLocks/>
          </p:cNvCxnSpPr>
          <p:nvPr/>
        </p:nvCxnSpPr>
        <p:spPr>
          <a:xfrm>
            <a:off x="7616215" y="3800075"/>
            <a:ext cx="507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96FCF34-DC7F-435F-B3F0-9DA573466B34}"/>
              </a:ext>
            </a:extLst>
          </p:cNvPr>
          <p:cNvCxnSpPr>
            <a:cxnSpLocks/>
          </p:cNvCxnSpPr>
          <p:nvPr/>
        </p:nvCxnSpPr>
        <p:spPr>
          <a:xfrm>
            <a:off x="7597577" y="4211675"/>
            <a:ext cx="5496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F7129F8-581F-4864-A0CC-7D9D042E89F8}"/>
              </a:ext>
            </a:extLst>
          </p:cNvPr>
          <p:cNvCxnSpPr>
            <a:cxnSpLocks/>
          </p:cNvCxnSpPr>
          <p:nvPr/>
        </p:nvCxnSpPr>
        <p:spPr>
          <a:xfrm>
            <a:off x="7444516" y="45203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8FF40FA-582F-4B67-9E77-1A00FA45C575}"/>
              </a:ext>
            </a:extLst>
          </p:cNvPr>
          <p:cNvCxnSpPr>
            <a:cxnSpLocks/>
          </p:cNvCxnSpPr>
          <p:nvPr/>
        </p:nvCxnSpPr>
        <p:spPr>
          <a:xfrm>
            <a:off x="5982965" y="5755175"/>
            <a:ext cx="8856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086BE2F-5DAC-4BE5-8349-CB6EA8DCB13C}"/>
              </a:ext>
            </a:extLst>
          </p:cNvPr>
          <p:cNvCxnSpPr>
            <a:cxnSpLocks/>
          </p:cNvCxnSpPr>
          <p:nvPr/>
        </p:nvCxnSpPr>
        <p:spPr>
          <a:xfrm>
            <a:off x="7368967" y="2942575"/>
            <a:ext cx="344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4A1F05D-703A-45CE-A5D1-8E0DB5F607FE}"/>
              </a:ext>
            </a:extLst>
          </p:cNvPr>
          <p:cNvCxnSpPr>
            <a:cxnSpLocks/>
          </p:cNvCxnSpPr>
          <p:nvPr/>
        </p:nvCxnSpPr>
        <p:spPr>
          <a:xfrm>
            <a:off x="7407927" y="35599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3F7D906-2FCB-4E71-B81F-EDC2DE20F9C5}"/>
              </a:ext>
            </a:extLst>
          </p:cNvPr>
          <p:cNvCxnSpPr>
            <a:cxnSpLocks/>
          </p:cNvCxnSpPr>
          <p:nvPr/>
        </p:nvCxnSpPr>
        <p:spPr>
          <a:xfrm>
            <a:off x="7617572" y="4177375"/>
            <a:ext cx="5335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7AF4920-2572-40B2-A012-7DE797DA8756}"/>
              </a:ext>
            </a:extLst>
          </p:cNvPr>
          <p:cNvCxnSpPr>
            <a:cxnSpLocks/>
          </p:cNvCxnSpPr>
          <p:nvPr/>
        </p:nvCxnSpPr>
        <p:spPr>
          <a:xfrm>
            <a:off x="7451660" y="44860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B5D026D-9238-4FDC-B87C-A57499B6286B}"/>
              </a:ext>
            </a:extLst>
          </p:cNvPr>
          <p:cNvCxnSpPr>
            <a:cxnSpLocks/>
          </p:cNvCxnSpPr>
          <p:nvPr/>
        </p:nvCxnSpPr>
        <p:spPr>
          <a:xfrm>
            <a:off x="7324584" y="48290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E9BC1B8-06CB-4F95-8833-DCD1F11764C5}"/>
              </a:ext>
            </a:extLst>
          </p:cNvPr>
          <p:cNvCxnSpPr>
            <a:cxnSpLocks/>
          </p:cNvCxnSpPr>
          <p:nvPr/>
        </p:nvCxnSpPr>
        <p:spPr>
          <a:xfrm>
            <a:off x="6899693" y="5343575"/>
            <a:ext cx="7072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30AAF3F-0E9A-47E8-92BE-9FC5EA43B89E}"/>
              </a:ext>
            </a:extLst>
          </p:cNvPr>
          <p:cNvCxnSpPr>
            <a:cxnSpLocks/>
          </p:cNvCxnSpPr>
          <p:nvPr/>
        </p:nvCxnSpPr>
        <p:spPr>
          <a:xfrm>
            <a:off x="6715125" y="5480775"/>
            <a:ext cx="7381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6FFD85A-5BFB-443F-B285-4AE54CD0102C}"/>
              </a:ext>
            </a:extLst>
          </p:cNvPr>
          <p:cNvCxnSpPr>
            <a:cxnSpLocks/>
          </p:cNvCxnSpPr>
          <p:nvPr/>
        </p:nvCxnSpPr>
        <p:spPr>
          <a:xfrm>
            <a:off x="7401650" y="35256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9CBF5DC-4834-491B-9EEE-23868157FA11}"/>
              </a:ext>
            </a:extLst>
          </p:cNvPr>
          <p:cNvCxnSpPr>
            <a:cxnSpLocks/>
          </p:cNvCxnSpPr>
          <p:nvPr/>
        </p:nvCxnSpPr>
        <p:spPr>
          <a:xfrm>
            <a:off x="7637499" y="4143075"/>
            <a:ext cx="5127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BDF8F6C-7F91-4F77-B4DB-E031A30DF7F6}"/>
              </a:ext>
            </a:extLst>
          </p:cNvPr>
          <p:cNvCxnSpPr>
            <a:cxnSpLocks/>
          </p:cNvCxnSpPr>
          <p:nvPr/>
        </p:nvCxnSpPr>
        <p:spPr>
          <a:xfrm>
            <a:off x="7398397" y="46575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47D6FD3-E516-4DA9-A1CF-D59B7C6E3736}"/>
              </a:ext>
            </a:extLst>
          </p:cNvPr>
          <p:cNvCxnSpPr>
            <a:cxnSpLocks/>
          </p:cNvCxnSpPr>
          <p:nvPr/>
        </p:nvCxnSpPr>
        <p:spPr>
          <a:xfrm>
            <a:off x="7213198" y="5000575"/>
            <a:ext cx="670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1790FE8-0542-4B1B-BCB8-CB6445B1F9A5}"/>
              </a:ext>
            </a:extLst>
          </p:cNvPr>
          <p:cNvCxnSpPr>
            <a:cxnSpLocks/>
          </p:cNvCxnSpPr>
          <p:nvPr/>
        </p:nvCxnSpPr>
        <p:spPr>
          <a:xfrm>
            <a:off x="7352137" y="3114075"/>
            <a:ext cx="4976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1BD2E61-401B-4669-8CCB-5DC8A75F966E}"/>
              </a:ext>
            </a:extLst>
          </p:cNvPr>
          <p:cNvCxnSpPr>
            <a:cxnSpLocks/>
          </p:cNvCxnSpPr>
          <p:nvPr/>
        </p:nvCxnSpPr>
        <p:spPr>
          <a:xfrm>
            <a:off x="7559108" y="3731475"/>
            <a:ext cx="5551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8272C6A-472F-47A3-9653-DCFDFE297B2E}"/>
              </a:ext>
            </a:extLst>
          </p:cNvPr>
          <p:cNvCxnSpPr>
            <a:cxnSpLocks/>
          </p:cNvCxnSpPr>
          <p:nvPr/>
        </p:nvCxnSpPr>
        <p:spPr>
          <a:xfrm>
            <a:off x="7302246" y="33198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4F8749B-7D21-4433-B82A-01C68D502AF8}"/>
              </a:ext>
            </a:extLst>
          </p:cNvPr>
          <p:cNvCxnSpPr>
            <a:cxnSpLocks/>
          </p:cNvCxnSpPr>
          <p:nvPr/>
        </p:nvCxnSpPr>
        <p:spPr>
          <a:xfrm>
            <a:off x="7666649" y="3937275"/>
            <a:ext cx="4782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30F7CBD-506C-4374-9F84-107163415693}"/>
              </a:ext>
            </a:extLst>
          </p:cNvPr>
          <p:cNvCxnSpPr>
            <a:cxnSpLocks/>
          </p:cNvCxnSpPr>
          <p:nvPr/>
        </p:nvCxnSpPr>
        <p:spPr>
          <a:xfrm>
            <a:off x="7458804" y="44517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F1538C5-256E-4B4D-8016-29B1B567E597}"/>
              </a:ext>
            </a:extLst>
          </p:cNvPr>
          <p:cNvCxnSpPr>
            <a:cxnSpLocks/>
          </p:cNvCxnSpPr>
          <p:nvPr/>
        </p:nvCxnSpPr>
        <p:spPr>
          <a:xfrm>
            <a:off x="7333203" y="47947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D22D4C-3D7A-43C8-BC55-7A6973A7CED7}"/>
              </a:ext>
            </a:extLst>
          </p:cNvPr>
          <p:cNvCxnSpPr>
            <a:cxnSpLocks/>
          </p:cNvCxnSpPr>
          <p:nvPr/>
        </p:nvCxnSpPr>
        <p:spPr>
          <a:xfrm>
            <a:off x="6938963" y="5309275"/>
            <a:ext cx="7087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F3F64A1-D4ED-4D4B-B701-72497F99BB08}"/>
              </a:ext>
            </a:extLst>
          </p:cNvPr>
          <p:cNvCxnSpPr>
            <a:cxnSpLocks/>
          </p:cNvCxnSpPr>
          <p:nvPr/>
        </p:nvCxnSpPr>
        <p:spPr>
          <a:xfrm>
            <a:off x="6767513" y="5446475"/>
            <a:ext cx="7262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FA4D94B-017B-4C66-8856-BD3EE53CC5B3}"/>
              </a:ext>
            </a:extLst>
          </p:cNvPr>
          <p:cNvCxnSpPr>
            <a:cxnSpLocks/>
          </p:cNvCxnSpPr>
          <p:nvPr/>
        </p:nvCxnSpPr>
        <p:spPr>
          <a:xfrm>
            <a:off x="6507956" y="5583675"/>
            <a:ext cx="7691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E06ED367-6ABA-4AE2-8947-40EB5C19ACC9}"/>
              </a:ext>
            </a:extLst>
          </p:cNvPr>
          <p:cNvSpPr txBox="1"/>
          <p:nvPr/>
        </p:nvSpPr>
        <p:spPr>
          <a:xfrm>
            <a:off x="5359457" y="3435255"/>
            <a:ext cx="2131132" cy="1311966"/>
          </a:xfrm>
          <a:prstGeom prst="rect">
            <a:avLst/>
          </a:prstGeom>
          <a:noFill/>
        </p:spPr>
        <p:txBody>
          <a:bodyPr wrap="square" rtlCol="0">
            <a:noAutofit/>
          </a:bodyPr>
          <a:lstStyle/>
          <a:p>
            <a:pPr algn="ctr"/>
            <a:r>
              <a:rPr lang="en-US" sz="2800" dirty="0">
                <a:solidFill>
                  <a:schemeClr val="bg1"/>
                </a:solidFill>
                <a:latin typeface="Georgia" panose="02040502050405020303" pitchFamily="18" charset="0"/>
              </a:rPr>
              <a:t>Health outcome</a:t>
            </a:r>
          </a:p>
        </p:txBody>
      </p:sp>
      <p:sp>
        <p:nvSpPr>
          <p:cNvPr id="28" name="Oval 27">
            <a:extLst>
              <a:ext uri="{FF2B5EF4-FFF2-40B4-BE49-F238E27FC236}">
                <a16:creationId xmlns:a16="http://schemas.microsoft.com/office/drawing/2014/main" id="{8972D7E0-B286-417A-B33B-6E216AC945FB}"/>
              </a:ext>
            </a:extLst>
          </p:cNvPr>
          <p:cNvSpPr>
            <a:spLocks noChangeAspect="1"/>
          </p:cNvSpPr>
          <p:nvPr/>
        </p:nvSpPr>
        <p:spPr>
          <a:xfrm>
            <a:off x="6995651" y="3654141"/>
            <a:ext cx="673416" cy="673416"/>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extBox 125">
            <a:extLst>
              <a:ext uri="{FF2B5EF4-FFF2-40B4-BE49-F238E27FC236}">
                <a16:creationId xmlns:a16="http://schemas.microsoft.com/office/drawing/2014/main" id="{9B243128-1D91-448F-8B0E-F99EBA79C33D}"/>
              </a:ext>
            </a:extLst>
          </p:cNvPr>
          <p:cNvSpPr txBox="1"/>
          <p:nvPr/>
        </p:nvSpPr>
        <p:spPr>
          <a:xfrm>
            <a:off x="125889" y="1797260"/>
            <a:ext cx="5628867" cy="1480926"/>
          </a:xfrm>
          <a:prstGeom prst="rect">
            <a:avLst/>
          </a:prstGeom>
          <a:noFill/>
        </p:spPr>
        <p:txBody>
          <a:bodyPr wrap="square" rtlCol="0">
            <a:noAutofit/>
          </a:bodyPr>
          <a:lstStyle/>
          <a:p>
            <a:r>
              <a:rPr lang="en-US" sz="2000" b="1" dirty="0">
                <a:latin typeface="Georgia" panose="02040502050405020303" pitchFamily="18" charset="0"/>
              </a:rPr>
              <a:t>COVID-19-specific dxs</a:t>
            </a:r>
            <a:r>
              <a:rPr lang="en-US" sz="2000" dirty="0">
                <a:latin typeface="Georgia" panose="02040502050405020303" pitchFamily="18" charset="0"/>
              </a:rPr>
              <a:t> </a:t>
            </a:r>
            <a:r>
              <a:rPr lang="en-US" sz="2000" baseline="30000" dirty="0">
                <a:latin typeface="Georgia" panose="02040502050405020303" pitchFamily="18" charset="0"/>
              </a:rPr>
              <a:t>1</a:t>
            </a:r>
            <a:r>
              <a:rPr lang="en-US" sz="2000" dirty="0">
                <a:latin typeface="Georgia" panose="02040502050405020303" pitchFamily="18" charset="0"/>
              </a:rPr>
              <a:t> (</a:t>
            </a:r>
            <a:r>
              <a:rPr lang="en-US" sz="2000" i="1" dirty="0">
                <a:latin typeface="Georgia" panose="02040502050405020303" pitchFamily="18" charset="0"/>
              </a:rPr>
              <a:t>traditional filter</a:t>
            </a:r>
            <a:r>
              <a:rPr lang="en-US" sz="2000" dirty="0">
                <a:latin typeface="Georgia" panose="02040502050405020303" pitchFamily="18" charset="0"/>
              </a:rPr>
              <a:t>)</a:t>
            </a:r>
          </a:p>
          <a:p>
            <a:pPr marL="347663" lvl="1" indent="-169863">
              <a:buFont typeface="Arial" panose="020B0604020202020204" pitchFamily="34" charset="0"/>
              <a:buChar char="•"/>
            </a:pPr>
            <a:r>
              <a:rPr lang="en-US" sz="2000" dirty="0">
                <a:latin typeface="Georgia" panose="02040502050405020303" pitchFamily="18" charset="0"/>
              </a:rPr>
              <a:t>B9729, COVID-19, pre 4/1/2020 </a:t>
            </a:r>
          </a:p>
          <a:p>
            <a:pPr marL="347663" lvl="1" indent="-169863">
              <a:buFont typeface="Arial" panose="020B0604020202020204" pitchFamily="34" charset="0"/>
              <a:buChar char="•"/>
            </a:pPr>
            <a:r>
              <a:rPr lang="en-US" sz="2000" dirty="0">
                <a:latin typeface="Georgia" panose="02040502050405020303" pitchFamily="18" charset="0"/>
              </a:rPr>
              <a:t>U07.1, COVID-19, post 4/1/2020</a:t>
            </a:r>
          </a:p>
          <a:p>
            <a:pPr marL="347663" lvl="1" indent="-169863">
              <a:buFont typeface="Arial" panose="020B0604020202020204" pitchFamily="34" charset="0"/>
              <a:buChar char="•"/>
            </a:pPr>
            <a:r>
              <a:rPr lang="en-US" sz="2000" dirty="0">
                <a:latin typeface="Georgia" panose="02040502050405020303" pitchFamily="18" charset="0"/>
              </a:rPr>
              <a:t>Z8616, Hx of COVID-19</a:t>
            </a:r>
          </a:p>
        </p:txBody>
      </p:sp>
      <p:grpSp>
        <p:nvGrpSpPr>
          <p:cNvPr id="12" name="Group 11">
            <a:extLst>
              <a:ext uri="{FF2B5EF4-FFF2-40B4-BE49-F238E27FC236}">
                <a16:creationId xmlns:a16="http://schemas.microsoft.com/office/drawing/2014/main" id="{9CF4E8FB-3611-4F36-AB0E-A857FE007878}"/>
              </a:ext>
            </a:extLst>
          </p:cNvPr>
          <p:cNvGrpSpPr/>
          <p:nvPr/>
        </p:nvGrpSpPr>
        <p:grpSpPr>
          <a:xfrm>
            <a:off x="1783908" y="6210662"/>
            <a:ext cx="9893742" cy="457761"/>
            <a:chOff x="1783908" y="6101802"/>
            <a:chExt cx="9893742" cy="457761"/>
          </a:xfrm>
        </p:grpSpPr>
        <p:grpSp>
          <p:nvGrpSpPr>
            <p:cNvPr id="4" name="Group 3">
              <a:extLst>
                <a:ext uri="{FF2B5EF4-FFF2-40B4-BE49-F238E27FC236}">
                  <a16:creationId xmlns:a16="http://schemas.microsoft.com/office/drawing/2014/main" id="{92DA18E1-0371-4CD9-A716-BC5B00FEC256}"/>
                </a:ext>
              </a:extLst>
            </p:cNvPr>
            <p:cNvGrpSpPr/>
            <p:nvPr/>
          </p:nvGrpSpPr>
          <p:grpSpPr>
            <a:xfrm>
              <a:off x="1783908" y="6101802"/>
              <a:ext cx="3011454" cy="457761"/>
              <a:chOff x="9044680" y="4928985"/>
              <a:chExt cx="3011454" cy="457761"/>
            </a:xfrm>
          </p:grpSpPr>
          <p:sp>
            <p:nvSpPr>
              <p:cNvPr id="142" name="TextBox 141">
                <a:extLst>
                  <a:ext uri="{FF2B5EF4-FFF2-40B4-BE49-F238E27FC236}">
                    <a16:creationId xmlns:a16="http://schemas.microsoft.com/office/drawing/2014/main" id="{FF7B377C-8E7C-45F8-9034-C6EF16D5ED37}"/>
                  </a:ext>
                </a:extLst>
              </p:cNvPr>
              <p:cNvSpPr txBox="1"/>
              <p:nvPr/>
            </p:nvSpPr>
            <p:spPr>
              <a:xfrm>
                <a:off x="9560917" y="4928985"/>
                <a:ext cx="2495217" cy="457761"/>
              </a:xfrm>
              <a:prstGeom prst="rect">
                <a:avLst/>
              </a:prstGeom>
              <a:noFill/>
            </p:spPr>
            <p:txBody>
              <a:bodyPr wrap="square" rtlCol="0">
                <a:noAutofit/>
              </a:bodyPr>
              <a:lstStyle/>
              <a:p>
                <a:r>
                  <a:rPr lang="en-US" sz="2000" dirty="0">
                    <a:solidFill>
                      <a:srgbClr val="FF0000"/>
                    </a:solidFill>
                    <a:latin typeface="Georgia" panose="02040502050405020303" pitchFamily="18" charset="0"/>
                  </a:rPr>
                  <a:t>Filter false positives</a:t>
                </a:r>
              </a:p>
            </p:txBody>
          </p:sp>
          <p:sp>
            <p:nvSpPr>
              <p:cNvPr id="143" name="Rectangle 142">
                <a:extLst>
                  <a:ext uri="{FF2B5EF4-FFF2-40B4-BE49-F238E27FC236}">
                    <a16:creationId xmlns:a16="http://schemas.microsoft.com/office/drawing/2014/main" id="{A0555B01-3B9B-4467-A32C-4B0447467217}"/>
                  </a:ext>
                </a:extLst>
              </p:cNvPr>
              <p:cNvSpPr/>
              <p:nvPr/>
            </p:nvSpPr>
            <p:spPr>
              <a:xfrm>
                <a:off x="9044680" y="4988970"/>
                <a:ext cx="486356" cy="288658"/>
              </a:xfrm>
              <a:prstGeom prst="rect">
                <a:avLst/>
              </a:prstGeom>
              <a:pattFill prst="wdDnDiag">
                <a:fgClr>
                  <a:srgbClr val="FF0000"/>
                </a:fgClr>
                <a:bgClr>
                  <a:schemeClr val="bg1"/>
                </a:bgClr>
              </a:patt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grpSp>
          <p:nvGrpSpPr>
            <p:cNvPr id="5" name="Group 4">
              <a:extLst>
                <a:ext uri="{FF2B5EF4-FFF2-40B4-BE49-F238E27FC236}">
                  <a16:creationId xmlns:a16="http://schemas.microsoft.com/office/drawing/2014/main" id="{176849A5-9742-4386-94C7-6F6A37DD972A}"/>
                </a:ext>
              </a:extLst>
            </p:cNvPr>
            <p:cNvGrpSpPr/>
            <p:nvPr/>
          </p:nvGrpSpPr>
          <p:grpSpPr>
            <a:xfrm>
              <a:off x="4995194" y="6101802"/>
              <a:ext cx="3011454" cy="457761"/>
              <a:chOff x="9044680" y="5339802"/>
              <a:chExt cx="3011454" cy="457761"/>
            </a:xfrm>
          </p:grpSpPr>
          <p:sp>
            <p:nvSpPr>
              <p:cNvPr id="144" name="Rectangle 143">
                <a:extLst>
                  <a:ext uri="{FF2B5EF4-FFF2-40B4-BE49-F238E27FC236}">
                    <a16:creationId xmlns:a16="http://schemas.microsoft.com/office/drawing/2014/main" id="{6697CCA7-ADAF-4D46-944E-EC1A568A2C5C}"/>
                  </a:ext>
                </a:extLst>
              </p:cNvPr>
              <p:cNvSpPr/>
              <p:nvPr/>
            </p:nvSpPr>
            <p:spPr>
              <a:xfrm>
                <a:off x="9044680" y="5383609"/>
                <a:ext cx="486356" cy="288658"/>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46" name="TextBox 145">
                <a:extLst>
                  <a:ext uri="{FF2B5EF4-FFF2-40B4-BE49-F238E27FC236}">
                    <a16:creationId xmlns:a16="http://schemas.microsoft.com/office/drawing/2014/main" id="{7EC061AD-CE95-4813-B071-CC965A14205E}"/>
                  </a:ext>
                </a:extLst>
              </p:cNvPr>
              <p:cNvSpPr txBox="1"/>
              <p:nvPr/>
            </p:nvSpPr>
            <p:spPr>
              <a:xfrm>
                <a:off x="9560917" y="5339802"/>
                <a:ext cx="2495217" cy="457761"/>
              </a:xfrm>
              <a:prstGeom prst="rect">
                <a:avLst/>
              </a:prstGeom>
              <a:noFill/>
            </p:spPr>
            <p:txBody>
              <a:bodyPr wrap="square" rtlCol="0">
                <a:noAutofit/>
              </a:bodyPr>
              <a:lstStyle/>
              <a:p>
                <a:r>
                  <a:rPr lang="en-US" sz="2000" dirty="0">
                    <a:solidFill>
                      <a:srgbClr val="0070C0"/>
                    </a:solidFill>
                    <a:latin typeface="Georgia" panose="02040502050405020303" pitchFamily="18" charset="0"/>
                  </a:rPr>
                  <a:t>Filter true positives</a:t>
                </a:r>
              </a:p>
            </p:txBody>
          </p:sp>
        </p:grpSp>
        <p:grpSp>
          <p:nvGrpSpPr>
            <p:cNvPr id="7" name="Group 6">
              <a:extLst>
                <a:ext uri="{FF2B5EF4-FFF2-40B4-BE49-F238E27FC236}">
                  <a16:creationId xmlns:a16="http://schemas.microsoft.com/office/drawing/2014/main" id="{D0C3CE1A-2099-4224-A20E-5177674C70A9}"/>
                </a:ext>
              </a:extLst>
            </p:cNvPr>
            <p:cNvGrpSpPr/>
            <p:nvPr/>
          </p:nvGrpSpPr>
          <p:grpSpPr>
            <a:xfrm>
              <a:off x="8075851" y="6101802"/>
              <a:ext cx="3601799" cy="457761"/>
              <a:chOff x="9044680" y="5727428"/>
              <a:chExt cx="3601799" cy="457761"/>
            </a:xfrm>
          </p:grpSpPr>
          <p:grpSp>
            <p:nvGrpSpPr>
              <p:cNvPr id="145" name="Group 144">
                <a:extLst>
                  <a:ext uri="{FF2B5EF4-FFF2-40B4-BE49-F238E27FC236}">
                    <a16:creationId xmlns:a16="http://schemas.microsoft.com/office/drawing/2014/main" id="{879321DF-CA8A-49CE-AC32-D4523C7BBB85}"/>
                  </a:ext>
                </a:extLst>
              </p:cNvPr>
              <p:cNvGrpSpPr/>
              <p:nvPr/>
            </p:nvGrpSpPr>
            <p:grpSpPr>
              <a:xfrm>
                <a:off x="9044680" y="5769333"/>
                <a:ext cx="496929" cy="297574"/>
                <a:chOff x="7972198" y="4955796"/>
                <a:chExt cx="457200" cy="297574"/>
              </a:xfrm>
            </p:grpSpPr>
            <p:sp>
              <p:nvSpPr>
                <p:cNvPr id="148" name="Rectangle 147">
                  <a:extLst>
                    <a:ext uri="{FF2B5EF4-FFF2-40B4-BE49-F238E27FC236}">
                      <a16:creationId xmlns:a16="http://schemas.microsoft.com/office/drawing/2014/main" id="{F5F57DE8-A033-408B-AE9C-B6D3FDB4FA23}"/>
                    </a:ext>
                  </a:extLst>
                </p:cNvPr>
                <p:cNvSpPr/>
                <p:nvPr/>
              </p:nvSpPr>
              <p:spPr>
                <a:xfrm>
                  <a:off x="7978588" y="4955796"/>
                  <a:ext cx="447472" cy="288658"/>
                </a:xfrm>
                <a:prstGeom prst="rec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149" name="Straight Connector 148">
                  <a:extLst>
                    <a:ext uri="{FF2B5EF4-FFF2-40B4-BE49-F238E27FC236}">
                      <a16:creationId xmlns:a16="http://schemas.microsoft.com/office/drawing/2014/main" id="{18C1A330-6D60-4299-A029-BEAC7C7B4EE7}"/>
                    </a:ext>
                  </a:extLst>
                </p:cNvPr>
                <p:cNvCxnSpPr>
                  <a:cxnSpLocks/>
                </p:cNvCxnSpPr>
                <p:nvPr/>
              </p:nvCxnSpPr>
              <p:spPr>
                <a:xfrm>
                  <a:off x="7972198" y="49789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AE26FB-5A95-4101-9038-C573694325D0}"/>
                    </a:ext>
                  </a:extLst>
                </p:cNvPr>
                <p:cNvCxnSpPr>
                  <a:cxnSpLocks/>
                </p:cNvCxnSpPr>
                <p:nvPr/>
              </p:nvCxnSpPr>
              <p:spPr>
                <a:xfrm>
                  <a:off x="7972198" y="51847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AB917BA-71C7-4FDF-AA7D-C5185906E40B}"/>
                    </a:ext>
                  </a:extLst>
                </p:cNvPr>
                <p:cNvCxnSpPr>
                  <a:cxnSpLocks/>
                </p:cNvCxnSpPr>
                <p:nvPr/>
              </p:nvCxnSpPr>
              <p:spPr>
                <a:xfrm>
                  <a:off x="7972198" y="51504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9AFE6AC-2296-422D-B555-20DB037F11F1}"/>
                    </a:ext>
                  </a:extLst>
                </p:cNvPr>
                <p:cNvCxnSpPr>
                  <a:cxnSpLocks/>
                </p:cNvCxnSpPr>
                <p:nvPr/>
              </p:nvCxnSpPr>
              <p:spPr>
                <a:xfrm>
                  <a:off x="7972198" y="51161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20CC7F4-88C9-4D02-98C4-BD692B4CA698}"/>
                    </a:ext>
                  </a:extLst>
                </p:cNvPr>
                <p:cNvCxnSpPr>
                  <a:cxnSpLocks/>
                </p:cNvCxnSpPr>
                <p:nvPr/>
              </p:nvCxnSpPr>
              <p:spPr>
                <a:xfrm>
                  <a:off x="7972198" y="52533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083CCE5-CD9B-4543-9B11-D9F72FA83FEB}"/>
                    </a:ext>
                  </a:extLst>
                </p:cNvPr>
                <p:cNvCxnSpPr>
                  <a:cxnSpLocks/>
                </p:cNvCxnSpPr>
                <p:nvPr/>
              </p:nvCxnSpPr>
              <p:spPr>
                <a:xfrm>
                  <a:off x="7972198" y="52190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9F3BA95-7151-4BCC-A898-269B6DDA0466}"/>
                    </a:ext>
                  </a:extLst>
                </p:cNvPr>
                <p:cNvCxnSpPr>
                  <a:cxnSpLocks/>
                </p:cNvCxnSpPr>
                <p:nvPr/>
              </p:nvCxnSpPr>
              <p:spPr>
                <a:xfrm>
                  <a:off x="7972198" y="50475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7F82949-15C3-48CE-ABCE-894026617D2F}"/>
                    </a:ext>
                  </a:extLst>
                </p:cNvPr>
                <p:cNvCxnSpPr>
                  <a:cxnSpLocks/>
                </p:cNvCxnSpPr>
                <p:nvPr/>
              </p:nvCxnSpPr>
              <p:spPr>
                <a:xfrm>
                  <a:off x="7972198" y="50818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A6B373E-700E-444B-8D83-2D640FC35B17}"/>
                    </a:ext>
                  </a:extLst>
                </p:cNvPr>
                <p:cNvCxnSpPr>
                  <a:cxnSpLocks/>
                </p:cNvCxnSpPr>
                <p:nvPr/>
              </p:nvCxnSpPr>
              <p:spPr>
                <a:xfrm>
                  <a:off x="7972198" y="50132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7" name="TextBox 146">
                <a:extLst>
                  <a:ext uri="{FF2B5EF4-FFF2-40B4-BE49-F238E27FC236}">
                    <a16:creationId xmlns:a16="http://schemas.microsoft.com/office/drawing/2014/main" id="{BB1A53FF-460D-46F5-9752-AD06FF3087C5}"/>
                  </a:ext>
                </a:extLst>
              </p:cNvPr>
              <p:cNvSpPr txBox="1"/>
              <p:nvPr/>
            </p:nvSpPr>
            <p:spPr>
              <a:xfrm>
                <a:off x="9560917" y="5727428"/>
                <a:ext cx="3085562" cy="457761"/>
              </a:xfrm>
              <a:prstGeom prst="rect">
                <a:avLst/>
              </a:prstGeom>
              <a:noFill/>
            </p:spPr>
            <p:txBody>
              <a:bodyPr wrap="square" rtlCol="0">
                <a:noAutofit/>
              </a:bodyPr>
              <a:lstStyle/>
              <a:p>
                <a:r>
                  <a:rPr lang="en-US" sz="2000" dirty="0">
                    <a:latin typeface="Georgia" panose="02040502050405020303" pitchFamily="18" charset="0"/>
                  </a:rPr>
                  <a:t>Filter overlooked (lost)</a:t>
                </a:r>
              </a:p>
            </p:txBody>
          </p:sp>
        </p:grpSp>
      </p:grpSp>
      <p:sp>
        <p:nvSpPr>
          <p:cNvPr id="136" name="Title 1">
            <a:extLst>
              <a:ext uri="{FF2B5EF4-FFF2-40B4-BE49-F238E27FC236}">
                <a16:creationId xmlns:a16="http://schemas.microsoft.com/office/drawing/2014/main" id="{53CBA041-9F35-4132-B9D8-78F7B062EFD8}"/>
              </a:ext>
            </a:extLst>
          </p:cNvPr>
          <p:cNvSpPr>
            <a:spLocks noGrp="1"/>
          </p:cNvSpPr>
          <p:nvPr>
            <p:ph type="title"/>
          </p:nvPr>
        </p:nvSpPr>
        <p:spPr>
          <a:xfrm>
            <a:off x="514350" y="265813"/>
            <a:ext cx="11163300" cy="638433"/>
          </a:xfrm>
        </p:spPr>
        <p:txBody>
          <a:bodyPr>
            <a:normAutofit/>
          </a:bodyPr>
          <a:lstStyle/>
          <a:p>
            <a:r>
              <a:rPr lang="en-US" sz="2800" dirty="0">
                <a:latin typeface="Georgia" panose="02040502050405020303" pitchFamily="18" charset="0"/>
              </a:rPr>
              <a:t>Filters: Data-driven, high-sensitivity filtering (HSF)</a:t>
            </a:r>
          </a:p>
        </p:txBody>
      </p:sp>
      <p:grpSp>
        <p:nvGrpSpPr>
          <p:cNvPr id="137" name="Group 136">
            <a:extLst>
              <a:ext uri="{FF2B5EF4-FFF2-40B4-BE49-F238E27FC236}">
                <a16:creationId xmlns:a16="http://schemas.microsoft.com/office/drawing/2014/main" id="{89A53F2A-3E33-42B3-87D9-D625EBCF4219}"/>
              </a:ext>
            </a:extLst>
          </p:cNvPr>
          <p:cNvGrpSpPr/>
          <p:nvPr/>
        </p:nvGrpSpPr>
        <p:grpSpPr>
          <a:xfrm>
            <a:off x="866353" y="3637141"/>
            <a:ext cx="2358585" cy="1826066"/>
            <a:chOff x="1040524" y="4006104"/>
            <a:chExt cx="2358585" cy="1826066"/>
          </a:xfrm>
        </p:grpSpPr>
        <p:sp>
          <p:nvSpPr>
            <p:cNvPr id="138" name="TextBox 137">
              <a:extLst>
                <a:ext uri="{FF2B5EF4-FFF2-40B4-BE49-F238E27FC236}">
                  <a16:creationId xmlns:a16="http://schemas.microsoft.com/office/drawing/2014/main" id="{7C92E09E-8D90-4D2E-8106-4D2790E515E6}"/>
                </a:ext>
              </a:extLst>
            </p:cNvPr>
            <p:cNvSpPr txBox="1"/>
            <p:nvPr/>
          </p:nvSpPr>
          <p:spPr>
            <a:xfrm>
              <a:off x="1040524" y="4006104"/>
              <a:ext cx="2358585" cy="1107996"/>
            </a:xfrm>
            <a:prstGeom prst="rect">
              <a:avLst/>
            </a:prstGeom>
            <a:noFill/>
            <a:ln w="15875">
              <a:solidFill>
                <a:schemeClr val="accent1"/>
              </a:solidFill>
            </a:ln>
          </p:spPr>
          <p:txBody>
            <a:bodyPr wrap="square" rtlCol="0">
              <a:spAutoFit/>
            </a:bodyPr>
            <a:lstStyle/>
            <a:p>
              <a:pPr algn="ctr"/>
              <a:r>
                <a:rPr lang="en-US" sz="2200" dirty="0">
                  <a:latin typeface="Georgia" panose="02040502050405020303" pitchFamily="18" charset="0"/>
                </a:rPr>
                <a:t>Algorithm to distinguish</a:t>
              </a:r>
              <a:br>
                <a:rPr lang="en-US" sz="2200" dirty="0">
                  <a:latin typeface="Georgia" panose="02040502050405020303" pitchFamily="18" charset="0"/>
                </a:rPr>
              </a:br>
              <a:r>
                <a:rPr lang="en-US" sz="2200" dirty="0">
                  <a:latin typeface="Georgia" panose="02040502050405020303" pitchFamily="18" charset="0"/>
                </a:rPr>
                <a:t>non-cases/cases</a:t>
              </a:r>
            </a:p>
          </p:txBody>
        </p:sp>
        <p:sp>
          <p:nvSpPr>
            <p:cNvPr id="139" name="Rectangle 138">
              <a:extLst>
                <a:ext uri="{FF2B5EF4-FFF2-40B4-BE49-F238E27FC236}">
                  <a16:creationId xmlns:a16="http://schemas.microsoft.com/office/drawing/2014/main" id="{FC5C7B77-5381-4108-A6F9-466CF068371B}"/>
                </a:ext>
              </a:extLst>
            </p:cNvPr>
            <p:cNvSpPr/>
            <p:nvPr/>
          </p:nvSpPr>
          <p:spPr>
            <a:xfrm>
              <a:off x="1040524" y="5432562"/>
              <a:ext cx="665376" cy="398008"/>
            </a:xfrm>
            <a:prstGeom prst="rect">
              <a:avLst/>
            </a:prstGeom>
            <a:pattFill prst="wdDnDiag">
              <a:fgClr>
                <a:srgbClr val="FF0000"/>
              </a:fgClr>
              <a:bgClr>
                <a:schemeClr val="bg1"/>
              </a:bgClr>
            </a:patt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40" name="Rectangle 139">
              <a:extLst>
                <a:ext uri="{FF2B5EF4-FFF2-40B4-BE49-F238E27FC236}">
                  <a16:creationId xmlns:a16="http://schemas.microsoft.com/office/drawing/2014/main" id="{5243DA77-516F-40A2-9731-7D552E64ED70}"/>
                </a:ext>
              </a:extLst>
            </p:cNvPr>
            <p:cNvSpPr/>
            <p:nvPr/>
          </p:nvSpPr>
          <p:spPr>
            <a:xfrm>
              <a:off x="2733741" y="5432562"/>
              <a:ext cx="640080" cy="399608"/>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141" name="Straight Connector 140">
              <a:extLst>
                <a:ext uri="{FF2B5EF4-FFF2-40B4-BE49-F238E27FC236}">
                  <a16:creationId xmlns:a16="http://schemas.microsoft.com/office/drawing/2014/main" id="{1F18BA46-87C2-4E66-8661-E2913106A64F}"/>
                </a:ext>
              </a:extLst>
            </p:cNvPr>
            <p:cNvCxnSpPr/>
            <p:nvPr/>
          </p:nvCxnSpPr>
          <p:spPr>
            <a:xfrm>
              <a:off x="2106930" y="5113020"/>
              <a:ext cx="0" cy="518160"/>
            </a:xfrm>
            <a:prstGeom prst="line">
              <a:avLst/>
            </a:prstGeom>
            <a:noFill/>
            <a:ln w="15875">
              <a:solidFill>
                <a:schemeClr val="accent1"/>
              </a:solidFill>
            </a:ln>
          </p:spPr>
        </p:cxnSp>
        <p:cxnSp>
          <p:nvCxnSpPr>
            <p:cNvPr id="150" name="Straight Connector 149">
              <a:extLst>
                <a:ext uri="{FF2B5EF4-FFF2-40B4-BE49-F238E27FC236}">
                  <a16:creationId xmlns:a16="http://schemas.microsoft.com/office/drawing/2014/main" id="{164C2B7B-B1C4-4F56-9103-8668BB0D1146}"/>
                </a:ext>
              </a:extLst>
            </p:cNvPr>
            <p:cNvCxnSpPr/>
            <p:nvPr/>
          </p:nvCxnSpPr>
          <p:spPr>
            <a:xfrm>
              <a:off x="2339340" y="5113020"/>
              <a:ext cx="0" cy="518160"/>
            </a:xfrm>
            <a:prstGeom prst="line">
              <a:avLst/>
            </a:prstGeom>
            <a:noFill/>
            <a:ln w="15875">
              <a:solidFill>
                <a:schemeClr val="accent1"/>
              </a:solidFill>
            </a:ln>
          </p:spPr>
        </p:cxnSp>
        <p:cxnSp>
          <p:nvCxnSpPr>
            <p:cNvPr id="151" name="Straight Connector 150">
              <a:extLst>
                <a:ext uri="{FF2B5EF4-FFF2-40B4-BE49-F238E27FC236}">
                  <a16:creationId xmlns:a16="http://schemas.microsoft.com/office/drawing/2014/main" id="{9F98B841-2FE1-4ED7-A1B0-20D7ACC6CD47}"/>
                </a:ext>
              </a:extLst>
            </p:cNvPr>
            <p:cNvCxnSpPr>
              <a:cxnSpLocks/>
            </p:cNvCxnSpPr>
            <p:nvPr/>
          </p:nvCxnSpPr>
          <p:spPr>
            <a:xfrm>
              <a:off x="2336800" y="5627370"/>
              <a:ext cx="386080" cy="0"/>
            </a:xfrm>
            <a:prstGeom prst="line">
              <a:avLst/>
            </a:prstGeom>
            <a:noFill/>
            <a:ln w="15875">
              <a:solidFill>
                <a:schemeClr val="accent1"/>
              </a:solidFill>
              <a:tailEnd type="arrow" w="lg" len="lg"/>
            </a:ln>
          </p:spPr>
        </p:cxnSp>
        <p:cxnSp>
          <p:nvCxnSpPr>
            <p:cNvPr id="152" name="Straight Connector 151">
              <a:extLst>
                <a:ext uri="{FF2B5EF4-FFF2-40B4-BE49-F238E27FC236}">
                  <a16:creationId xmlns:a16="http://schemas.microsoft.com/office/drawing/2014/main" id="{5CBE8CFC-CA73-4F98-BDF5-5B9C975DE5C6}"/>
                </a:ext>
              </a:extLst>
            </p:cNvPr>
            <p:cNvCxnSpPr>
              <a:cxnSpLocks/>
            </p:cNvCxnSpPr>
            <p:nvPr/>
          </p:nvCxnSpPr>
          <p:spPr>
            <a:xfrm flipH="1">
              <a:off x="1725930" y="5627370"/>
              <a:ext cx="378460" cy="0"/>
            </a:xfrm>
            <a:prstGeom prst="line">
              <a:avLst/>
            </a:prstGeom>
            <a:noFill/>
            <a:ln w="15875">
              <a:solidFill>
                <a:schemeClr val="accent1"/>
              </a:solidFill>
              <a:tailEnd type="arrow" w="lg" len="lg"/>
            </a:ln>
          </p:spPr>
        </p:cxnSp>
      </p:grpSp>
    </p:spTree>
    <p:extLst>
      <p:ext uri="{BB962C8B-B14F-4D97-AF65-F5344CB8AC3E}">
        <p14:creationId xmlns:p14="http://schemas.microsoft.com/office/powerpoint/2010/main" val="119815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7E31941-BFC1-4FF5-AC72-767965B3F3F4}"/>
              </a:ext>
            </a:extLst>
          </p:cNvPr>
          <p:cNvSpPr>
            <a:spLocks noChangeAspect="1"/>
          </p:cNvSpPr>
          <p:nvPr/>
        </p:nvSpPr>
        <p:spPr>
          <a:xfrm>
            <a:off x="5171376" y="1766464"/>
            <a:ext cx="2201811" cy="2201811"/>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0" name="Oval 9">
            <a:extLst>
              <a:ext uri="{FF2B5EF4-FFF2-40B4-BE49-F238E27FC236}">
                <a16:creationId xmlns:a16="http://schemas.microsoft.com/office/drawing/2014/main" id="{19026CF2-6E11-4A7C-A067-2A714E317F0A}"/>
              </a:ext>
            </a:extLst>
          </p:cNvPr>
          <p:cNvSpPr/>
          <p:nvPr/>
        </p:nvSpPr>
        <p:spPr>
          <a:xfrm>
            <a:off x="4037807" y="2438919"/>
            <a:ext cx="3461223" cy="329407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8" name="Oval 7">
            <a:extLst>
              <a:ext uri="{FF2B5EF4-FFF2-40B4-BE49-F238E27FC236}">
                <a16:creationId xmlns:a16="http://schemas.microsoft.com/office/drawing/2014/main" id="{F336A9B7-4CD7-4C15-AEBC-BA67D542970E}"/>
              </a:ext>
            </a:extLst>
          </p:cNvPr>
          <p:cNvSpPr>
            <a:spLocks noChangeAspect="1"/>
          </p:cNvSpPr>
          <p:nvPr/>
        </p:nvSpPr>
        <p:spPr>
          <a:xfrm>
            <a:off x="4695853" y="2362067"/>
            <a:ext cx="3458341" cy="3458342"/>
          </a:xfrm>
          <a:prstGeom prst="ellipse">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26" name="Oval 25">
            <a:extLst>
              <a:ext uri="{FF2B5EF4-FFF2-40B4-BE49-F238E27FC236}">
                <a16:creationId xmlns:a16="http://schemas.microsoft.com/office/drawing/2014/main" id="{54E9EE3A-3232-46ED-9167-9F8433565939}"/>
              </a:ext>
            </a:extLst>
          </p:cNvPr>
          <p:cNvSpPr/>
          <p:nvPr/>
        </p:nvSpPr>
        <p:spPr>
          <a:xfrm>
            <a:off x="4037807" y="2438919"/>
            <a:ext cx="3461223" cy="3294070"/>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27" name="Oval 26">
            <a:extLst>
              <a:ext uri="{FF2B5EF4-FFF2-40B4-BE49-F238E27FC236}">
                <a16:creationId xmlns:a16="http://schemas.microsoft.com/office/drawing/2014/main" id="{461EE08D-0E5F-448C-9748-568718A97B29}"/>
              </a:ext>
            </a:extLst>
          </p:cNvPr>
          <p:cNvSpPr>
            <a:spLocks noChangeAspect="1"/>
          </p:cNvSpPr>
          <p:nvPr/>
        </p:nvSpPr>
        <p:spPr>
          <a:xfrm>
            <a:off x="5171376" y="1766464"/>
            <a:ext cx="2201811" cy="2201811"/>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13" name="Straight Connector 12">
            <a:extLst>
              <a:ext uri="{FF2B5EF4-FFF2-40B4-BE49-F238E27FC236}">
                <a16:creationId xmlns:a16="http://schemas.microsoft.com/office/drawing/2014/main" id="{1A15D1BB-23D1-4B3E-A94C-4612256394F7}"/>
              </a:ext>
            </a:extLst>
          </p:cNvPr>
          <p:cNvCxnSpPr>
            <a:cxnSpLocks/>
          </p:cNvCxnSpPr>
          <p:nvPr/>
        </p:nvCxnSpPr>
        <p:spPr>
          <a:xfrm>
            <a:off x="7234633" y="4966275"/>
            <a:ext cx="670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0D9727-FCFC-42C3-8D7B-1A3E8C0579DA}"/>
              </a:ext>
            </a:extLst>
          </p:cNvPr>
          <p:cNvCxnSpPr>
            <a:cxnSpLocks/>
          </p:cNvCxnSpPr>
          <p:nvPr/>
        </p:nvCxnSpPr>
        <p:spPr>
          <a:xfrm>
            <a:off x="6812756" y="5412175"/>
            <a:ext cx="7191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065498-CD4A-4EBE-B432-B5C7FA5D5F28}"/>
              </a:ext>
            </a:extLst>
          </p:cNvPr>
          <p:cNvCxnSpPr>
            <a:cxnSpLocks/>
          </p:cNvCxnSpPr>
          <p:nvPr/>
        </p:nvCxnSpPr>
        <p:spPr>
          <a:xfrm>
            <a:off x="6132216" y="5789438"/>
            <a:ext cx="584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972977-584F-4B4E-9CA9-F204B9516238}"/>
              </a:ext>
            </a:extLst>
          </p:cNvPr>
          <p:cNvCxnSpPr>
            <a:cxnSpLocks/>
          </p:cNvCxnSpPr>
          <p:nvPr/>
        </p:nvCxnSpPr>
        <p:spPr>
          <a:xfrm>
            <a:off x="7362281" y="2702475"/>
            <a:ext cx="892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EE19C0-124E-43EE-A0E5-F5281EA5EB9D}"/>
              </a:ext>
            </a:extLst>
          </p:cNvPr>
          <p:cNvCxnSpPr>
            <a:cxnSpLocks/>
          </p:cNvCxnSpPr>
          <p:nvPr/>
        </p:nvCxnSpPr>
        <p:spPr>
          <a:xfrm>
            <a:off x="7312683" y="3251275"/>
            <a:ext cx="6194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5A2DFF-EFB2-4925-96B5-57A9F174730E}"/>
              </a:ext>
            </a:extLst>
          </p:cNvPr>
          <p:cNvCxnSpPr>
            <a:cxnSpLocks/>
          </p:cNvCxnSpPr>
          <p:nvPr/>
        </p:nvCxnSpPr>
        <p:spPr>
          <a:xfrm>
            <a:off x="7654728" y="3868675"/>
            <a:ext cx="4829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DDAE4F-5EE0-4F9D-A223-1A2EB200CA9C}"/>
              </a:ext>
            </a:extLst>
          </p:cNvPr>
          <p:cNvCxnSpPr>
            <a:cxnSpLocks/>
          </p:cNvCxnSpPr>
          <p:nvPr/>
        </p:nvCxnSpPr>
        <p:spPr>
          <a:xfrm>
            <a:off x="7417445" y="45889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9BF87E-DA97-4B6F-8FB9-82A37504204D}"/>
              </a:ext>
            </a:extLst>
          </p:cNvPr>
          <p:cNvCxnSpPr>
            <a:cxnSpLocks/>
          </p:cNvCxnSpPr>
          <p:nvPr/>
        </p:nvCxnSpPr>
        <p:spPr>
          <a:xfrm>
            <a:off x="7389753" y="34913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97DBF9-980C-4BAD-90D8-2081B923944E}"/>
              </a:ext>
            </a:extLst>
          </p:cNvPr>
          <p:cNvCxnSpPr>
            <a:cxnSpLocks/>
          </p:cNvCxnSpPr>
          <p:nvPr/>
        </p:nvCxnSpPr>
        <p:spPr>
          <a:xfrm>
            <a:off x="7664255" y="3902975"/>
            <a:ext cx="473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D21257-0038-4A40-A00B-6ECAFDF2E393}"/>
              </a:ext>
            </a:extLst>
          </p:cNvPr>
          <p:cNvCxnSpPr>
            <a:cxnSpLocks/>
          </p:cNvCxnSpPr>
          <p:nvPr/>
        </p:nvCxnSpPr>
        <p:spPr>
          <a:xfrm>
            <a:off x="7468330" y="44174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5DF4BD-59C3-4122-87FE-50CE6DB6D8D3}"/>
              </a:ext>
            </a:extLst>
          </p:cNvPr>
          <p:cNvCxnSpPr>
            <a:cxnSpLocks/>
          </p:cNvCxnSpPr>
          <p:nvPr/>
        </p:nvCxnSpPr>
        <p:spPr>
          <a:xfrm>
            <a:off x="7082625" y="5172075"/>
            <a:ext cx="684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5A985F-E66F-44FB-967A-7A5546A56E1E}"/>
              </a:ext>
            </a:extLst>
          </p:cNvPr>
          <p:cNvCxnSpPr>
            <a:cxnSpLocks/>
          </p:cNvCxnSpPr>
          <p:nvPr/>
        </p:nvCxnSpPr>
        <p:spPr>
          <a:xfrm>
            <a:off x="6991350" y="5274975"/>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FDAE24F-8603-471B-8957-3031292D338C}"/>
              </a:ext>
            </a:extLst>
          </p:cNvPr>
          <p:cNvCxnSpPr>
            <a:cxnSpLocks/>
          </p:cNvCxnSpPr>
          <p:nvPr/>
        </p:nvCxnSpPr>
        <p:spPr>
          <a:xfrm>
            <a:off x="6584156" y="5549375"/>
            <a:ext cx="766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CB2D4E-2DE3-4963-99A5-8540DD1FFE02}"/>
              </a:ext>
            </a:extLst>
          </p:cNvPr>
          <p:cNvCxnSpPr>
            <a:cxnSpLocks/>
          </p:cNvCxnSpPr>
          <p:nvPr/>
        </p:nvCxnSpPr>
        <p:spPr>
          <a:xfrm>
            <a:off x="7375325" y="2873975"/>
            <a:ext cx="2750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6D52106-A442-42E8-BCB3-D2BB2B585946}"/>
              </a:ext>
            </a:extLst>
          </p:cNvPr>
          <p:cNvCxnSpPr>
            <a:cxnSpLocks/>
          </p:cNvCxnSpPr>
          <p:nvPr/>
        </p:nvCxnSpPr>
        <p:spPr>
          <a:xfrm>
            <a:off x="7369823" y="34570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DCB12FA-78F6-49B2-B76A-21B72DEB7D97}"/>
              </a:ext>
            </a:extLst>
          </p:cNvPr>
          <p:cNvCxnSpPr>
            <a:cxnSpLocks/>
          </p:cNvCxnSpPr>
          <p:nvPr/>
        </p:nvCxnSpPr>
        <p:spPr>
          <a:xfrm>
            <a:off x="7361864" y="2736775"/>
            <a:ext cx="13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259B71-629E-44FB-A716-9B8F5858D55E}"/>
              </a:ext>
            </a:extLst>
          </p:cNvPr>
          <p:cNvCxnSpPr>
            <a:cxnSpLocks/>
          </p:cNvCxnSpPr>
          <p:nvPr/>
        </p:nvCxnSpPr>
        <p:spPr>
          <a:xfrm>
            <a:off x="7375003" y="2908275"/>
            <a:ext cx="306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3BA3A0-6F12-4A80-BFD6-D585127B326E}"/>
              </a:ext>
            </a:extLst>
          </p:cNvPr>
          <p:cNvCxnSpPr>
            <a:cxnSpLocks/>
          </p:cNvCxnSpPr>
          <p:nvPr/>
        </p:nvCxnSpPr>
        <p:spPr>
          <a:xfrm>
            <a:off x="7359356" y="3079775"/>
            <a:ext cx="464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BA6E1D-038F-41CA-B0F9-B5F039F0277C}"/>
              </a:ext>
            </a:extLst>
          </p:cNvPr>
          <p:cNvCxnSpPr>
            <a:cxnSpLocks/>
          </p:cNvCxnSpPr>
          <p:nvPr/>
        </p:nvCxnSpPr>
        <p:spPr>
          <a:xfrm>
            <a:off x="7296880" y="32855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8E865F5-87CA-4B76-BBFE-C6A5DAB5A345}"/>
              </a:ext>
            </a:extLst>
          </p:cNvPr>
          <p:cNvCxnSpPr>
            <a:cxnSpLocks/>
          </p:cNvCxnSpPr>
          <p:nvPr/>
        </p:nvCxnSpPr>
        <p:spPr>
          <a:xfrm>
            <a:off x="7510510" y="3697175"/>
            <a:ext cx="5952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0A749D-4286-48B9-859E-3FFD2D8E6299}"/>
              </a:ext>
            </a:extLst>
          </p:cNvPr>
          <p:cNvCxnSpPr>
            <a:cxnSpLocks/>
          </p:cNvCxnSpPr>
          <p:nvPr/>
        </p:nvCxnSpPr>
        <p:spPr>
          <a:xfrm>
            <a:off x="7654558" y="4108775"/>
            <a:ext cx="4976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646DA57-73B5-4C18-BCA3-6D771F0BEF6E}"/>
              </a:ext>
            </a:extLst>
          </p:cNvPr>
          <p:cNvCxnSpPr>
            <a:cxnSpLocks/>
          </p:cNvCxnSpPr>
          <p:nvPr/>
        </p:nvCxnSpPr>
        <p:spPr>
          <a:xfrm>
            <a:off x="7407014" y="46232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8A02C0-DBA4-4C46-8F5D-73972DE7F110}"/>
              </a:ext>
            </a:extLst>
          </p:cNvPr>
          <p:cNvCxnSpPr>
            <a:cxnSpLocks/>
          </p:cNvCxnSpPr>
          <p:nvPr/>
        </p:nvCxnSpPr>
        <p:spPr>
          <a:xfrm>
            <a:off x="7357921" y="47604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B0048F-8DC3-46AB-BF6E-38294FEE5CEB}"/>
              </a:ext>
            </a:extLst>
          </p:cNvPr>
          <p:cNvCxnSpPr>
            <a:cxnSpLocks/>
          </p:cNvCxnSpPr>
          <p:nvPr/>
        </p:nvCxnSpPr>
        <p:spPr>
          <a:xfrm>
            <a:off x="6348413" y="5652275"/>
            <a:ext cx="7977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B1F92B3-378C-477A-8FF1-C935F3C71005}"/>
              </a:ext>
            </a:extLst>
          </p:cNvPr>
          <p:cNvCxnSpPr>
            <a:cxnSpLocks/>
          </p:cNvCxnSpPr>
          <p:nvPr/>
        </p:nvCxnSpPr>
        <p:spPr>
          <a:xfrm>
            <a:off x="7363065" y="3045475"/>
            <a:ext cx="4329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D7E223-6C7A-4D29-9D13-67C70CB9F17F}"/>
              </a:ext>
            </a:extLst>
          </p:cNvPr>
          <p:cNvCxnSpPr>
            <a:cxnSpLocks/>
          </p:cNvCxnSpPr>
          <p:nvPr/>
        </p:nvCxnSpPr>
        <p:spPr>
          <a:xfrm>
            <a:off x="7446909" y="36628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944334-2E8C-40DE-B86D-51AF0C446DA0}"/>
              </a:ext>
            </a:extLst>
          </p:cNvPr>
          <p:cNvCxnSpPr>
            <a:cxnSpLocks/>
          </p:cNvCxnSpPr>
          <p:nvPr/>
        </p:nvCxnSpPr>
        <p:spPr>
          <a:xfrm>
            <a:off x="7664227" y="4074475"/>
            <a:ext cx="4878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C56E5F-FC46-4A75-AF33-A528F69B3221}"/>
              </a:ext>
            </a:extLst>
          </p:cNvPr>
          <p:cNvCxnSpPr>
            <a:cxnSpLocks/>
          </p:cNvCxnSpPr>
          <p:nvPr/>
        </p:nvCxnSpPr>
        <p:spPr>
          <a:xfrm>
            <a:off x="7473094" y="43831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94B4AF-8CC0-4E53-A22B-077E5EC497FE}"/>
              </a:ext>
            </a:extLst>
          </p:cNvPr>
          <p:cNvCxnSpPr>
            <a:cxnSpLocks/>
          </p:cNvCxnSpPr>
          <p:nvPr/>
        </p:nvCxnSpPr>
        <p:spPr>
          <a:xfrm>
            <a:off x="7375461" y="47261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0AAEF7-9244-4DAD-BD0E-37C3B3EDCEFF}"/>
              </a:ext>
            </a:extLst>
          </p:cNvPr>
          <p:cNvCxnSpPr>
            <a:cxnSpLocks/>
          </p:cNvCxnSpPr>
          <p:nvPr/>
        </p:nvCxnSpPr>
        <p:spPr>
          <a:xfrm>
            <a:off x="7264144" y="49319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9BB3784-576D-49D7-845E-A16EFACEEC6B}"/>
              </a:ext>
            </a:extLst>
          </p:cNvPr>
          <p:cNvCxnSpPr>
            <a:cxnSpLocks/>
          </p:cNvCxnSpPr>
          <p:nvPr/>
        </p:nvCxnSpPr>
        <p:spPr>
          <a:xfrm>
            <a:off x="7106435" y="5137775"/>
            <a:ext cx="684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D622DF5-B69E-460A-A1BF-C379B6B5C93F}"/>
              </a:ext>
            </a:extLst>
          </p:cNvPr>
          <p:cNvCxnSpPr>
            <a:cxnSpLocks/>
          </p:cNvCxnSpPr>
          <p:nvPr/>
        </p:nvCxnSpPr>
        <p:spPr>
          <a:xfrm>
            <a:off x="7368106" y="3011175"/>
            <a:ext cx="403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E6DC161-8107-415D-990E-40135416C7EA}"/>
              </a:ext>
            </a:extLst>
          </p:cNvPr>
          <p:cNvCxnSpPr>
            <a:cxnSpLocks/>
          </p:cNvCxnSpPr>
          <p:nvPr/>
        </p:nvCxnSpPr>
        <p:spPr>
          <a:xfrm>
            <a:off x="7437376" y="36285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98C33C6-35B1-49A0-8C02-1FB47FAEA01F}"/>
              </a:ext>
            </a:extLst>
          </p:cNvPr>
          <p:cNvCxnSpPr>
            <a:cxnSpLocks/>
          </p:cNvCxnSpPr>
          <p:nvPr/>
        </p:nvCxnSpPr>
        <p:spPr>
          <a:xfrm>
            <a:off x="7566885" y="4245975"/>
            <a:ext cx="5777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03F33A-9A6D-4598-82A2-C4067C6BF962}"/>
              </a:ext>
            </a:extLst>
          </p:cNvPr>
          <p:cNvCxnSpPr>
            <a:cxnSpLocks/>
          </p:cNvCxnSpPr>
          <p:nvPr/>
        </p:nvCxnSpPr>
        <p:spPr>
          <a:xfrm>
            <a:off x="7434992" y="45546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8C693D-DE7A-476E-850D-0785D1AE74F5}"/>
              </a:ext>
            </a:extLst>
          </p:cNvPr>
          <p:cNvCxnSpPr>
            <a:cxnSpLocks/>
          </p:cNvCxnSpPr>
          <p:nvPr/>
        </p:nvCxnSpPr>
        <p:spPr>
          <a:xfrm>
            <a:off x="7285575" y="48976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04B67C3-A154-425D-BC77-EA89A4BDB4A3}"/>
              </a:ext>
            </a:extLst>
          </p:cNvPr>
          <p:cNvCxnSpPr>
            <a:cxnSpLocks/>
          </p:cNvCxnSpPr>
          <p:nvPr/>
        </p:nvCxnSpPr>
        <p:spPr>
          <a:xfrm>
            <a:off x="7355202" y="2668175"/>
            <a:ext cx="50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A0BD380-6010-4442-A56B-5CF2816F60C3}"/>
              </a:ext>
            </a:extLst>
          </p:cNvPr>
          <p:cNvCxnSpPr>
            <a:cxnSpLocks/>
          </p:cNvCxnSpPr>
          <p:nvPr/>
        </p:nvCxnSpPr>
        <p:spPr>
          <a:xfrm>
            <a:off x="7320008" y="3216975"/>
            <a:ext cx="5952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59FCC0C-4D67-41A0-A007-AA83D4DAA448}"/>
              </a:ext>
            </a:extLst>
          </p:cNvPr>
          <p:cNvCxnSpPr>
            <a:cxnSpLocks/>
          </p:cNvCxnSpPr>
          <p:nvPr/>
        </p:nvCxnSpPr>
        <p:spPr>
          <a:xfrm>
            <a:off x="7640409" y="3834375"/>
            <a:ext cx="4878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7FB2D9F-955D-4F7D-82BA-C7A9F5642632}"/>
              </a:ext>
            </a:extLst>
          </p:cNvPr>
          <p:cNvCxnSpPr>
            <a:cxnSpLocks/>
          </p:cNvCxnSpPr>
          <p:nvPr/>
        </p:nvCxnSpPr>
        <p:spPr>
          <a:xfrm>
            <a:off x="7376026" y="2839675"/>
            <a:ext cx="2403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E9813A3-2779-475B-ABA4-FDFA685209A9}"/>
              </a:ext>
            </a:extLst>
          </p:cNvPr>
          <p:cNvCxnSpPr>
            <a:cxnSpLocks/>
          </p:cNvCxnSpPr>
          <p:nvPr/>
        </p:nvCxnSpPr>
        <p:spPr>
          <a:xfrm>
            <a:off x="7357917" y="34227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72E7874-87A8-476A-B2A5-9D6C29CF5ECC}"/>
              </a:ext>
            </a:extLst>
          </p:cNvPr>
          <p:cNvCxnSpPr>
            <a:cxnSpLocks/>
          </p:cNvCxnSpPr>
          <p:nvPr/>
        </p:nvCxnSpPr>
        <p:spPr>
          <a:xfrm>
            <a:off x="7671414" y="4040175"/>
            <a:ext cx="478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73CE8B-0562-4E94-863C-6C1E7E3A03E4}"/>
              </a:ext>
            </a:extLst>
          </p:cNvPr>
          <p:cNvCxnSpPr>
            <a:cxnSpLocks/>
          </p:cNvCxnSpPr>
          <p:nvPr/>
        </p:nvCxnSpPr>
        <p:spPr>
          <a:xfrm>
            <a:off x="7483460" y="4348875"/>
            <a:ext cx="6445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4EF0DFA-5AB0-4C2D-BEFF-0EEC4088488E}"/>
              </a:ext>
            </a:extLst>
          </p:cNvPr>
          <p:cNvCxnSpPr>
            <a:cxnSpLocks/>
          </p:cNvCxnSpPr>
          <p:nvPr/>
        </p:nvCxnSpPr>
        <p:spPr>
          <a:xfrm>
            <a:off x="7387366" y="46918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EFCB8AC-2F30-4DA5-A665-1B125D8687C0}"/>
              </a:ext>
            </a:extLst>
          </p:cNvPr>
          <p:cNvCxnSpPr>
            <a:cxnSpLocks/>
          </p:cNvCxnSpPr>
          <p:nvPr/>
        </p:nvCxnSpPr>
        <p:spPr>
          <a:xfrm>
            <a:off x="7143169" y="5103475"/>
            <a:ext cx="6774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FEED285-F924-4168-A77B-5D754080BD6A}"/>
              </a:ext>
            </a:extLst>
          </p:cNvPr>
          <p:cNvCxnSpPr>
            <a:cxnSpLocks/>
          </p:cNvCxnSpPr>
          <p:nvPr/>
        </p:nvCxnSpPr>
        <p:spPr>
          <a:xfrm>
            <a:off x="7017571" y="5240675"/>
            <a:ext cx="685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8BD610B-3CB2-42ED-9316-A981BC7E00D6}"/>
              </a:ext>
            </a:extLst>
          </p:cNvPr>
          <p:cNvCxnSpPr>
            <a:cxnSpLocks/>
          </p:cNvCxnSpPr>
          <p:nvPr/>
        </p:nvCxnSpPr>
        <p:spPr>
          <a:xfrm>
            <a:off x="7302242" y="48633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1B1161-877C-42EC-9732-BEDE0E02BD5B}"/>
              </a:ext>
            </a:extLst>
          </p:cNvPr>
          <p:cNvCxnSpPr>
            <a:cxnSpLocks/>
          </p:cNvCxnSpPr>
          <p:nvPr/>
        </p:nvCxnSpPr>
        <p:spPr>
          <a:xfrm>
            <a:off x="7051672" y="5206375"/>
            <a:ext cx="684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C9BBB0-BD0A-46E4-85D7-D3C84A0F0107}"/>
              </a:ext>
            </a:extLst>
          </p:cNvPr>
          <p:cNvCxnSpPr>
            <a:cxnSpLocks/>
          </p:cNvCxnSpPr>
          <p:nvPr/>
        </p:nvCxnSpPr>
        <p:spPr>
          <a:xfrm>
            <a:off x="6653213" y="5515075"/>
            <a:ext cx="745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4B48EF5-88D4-4B3E-8FA8-031AC97C2479}"/>
              </a:ext>
            </a:extLst>
          </p:cNvPr>
          <p:cNvCxnSpPr>
            <a:cxnSpLocks/>
          </p:cNvCxnSpPr>
          <p:nvPr/>
        </p:nvCxnSpPr>
        <p:spPr>
          <a:xfrm>
            <a:off x="6238875" y="568657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B75C023-1E4A-4576-8B65-5C679DE576C1}"/>
              </a:ext>
            </a:extLst>
          </p:cNvPr>
          <p:cNvCxnSpPr>
            <a:cxnSpLocks/>
          </p:cNvCxnSpPr>
          <p:nvPr/>
        </p:nvCxnSpPr>
        <p:spPr>
          <a:xfrm>
            <a:off x="7338955" y="3148375"/>
            <a:ext cx="5335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1ED1AB6-1F87-4A3B-9064-E746C0EBA4BF}"/>
              </a:ext>
            </a:extLst>
          </p:cNvPr>
          <p:cNvCxnSpPr>
            <a:cxnSpLocks/>
          </p:cNvCxnSpPr>
          <p:nvPr/>
        </p:nvCxnSpPr>
        <p:spPr>
          <a:xfrm>
            <a:off x="7581556" y="3765775"/>
            <a:ext cx="5388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72ADC22-8065-4111-8AD2-FAE6AC9D8478}"/>
              </a:ext>
            </a:extLst>
          </p:cNvPr>
          <p:cNvCxnSpPr>
            <a:cxnSpLocks/>
          </p:cNvCxnSpPr>
          <p:nvPr/>
        </p:nvCxnSpPr>
        <p:spPr>
          <a:xfrm>
            <a:off x="7516752" y="4280275"/>
            <a:ext cx="62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E92C99F-539E-41B0-8D98-C63449E16BE3}"/>
              </a:ext>
            </a:extLst>
          </p:cNvPr>
          <p:cNvCxnSpPr>
            <a:cxnSpLocks/>
          </p:cNvCxnSpPr>
          <p:nvPr/>
        </p:nvCxnSpPr>
        <p:spPr>
          <a:xfrm>
            <a:off x="7190790" y="5034875"/>
            <a:ext cx="6774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793004D-A6BF-43FE-B0A0-85B66545FC1E}"/>
              </a:ext>
            </a:extLst>
          </p:cNvPr>
          <p:cNvCxnSpPr>
            <a:cxnSpLocks/>
          </p:cNvCxnSpPr>
          <p:nvPr/>
        </p:nvCxnSpPr>
        <p:spPr>
          <a:xfrm>
            <a:off x="7678548" y="4005875"/>
            <a:ext cx="4734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EC9D562-64EE-4721-BDCF-072B318C00DF}"/>
              </a:ext>
            </a:extLst>
          </p:cNvPr>
          <p:cNvCxnSpPr>
            <a:cxnSpLocks/>
          </p:cNvCxnSpPr>
          <p:nvPr/>
        </p:nvCxnSpPr>
        <p:spPr>
          <a:xfrm>
            <a:off x="7485003" y="43145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BB89942-1A6D-46FA-BA1C-A2045AD17DD7}"/>
              </a:ext>
            </a:extLst>
          </p:cNvPr>
          <p:cNvCxnSpPr>
            <a:cxnSpLocks/>
          </p:cNvCxnSpPr>
          <p:nvPr/>
        </p:nvCxnSpPr>
        <p:spPr>
          <a:xfrm>
            <a:off x="7167959" y="5069175"/>
            <a:ext cx="670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DD154BB-94B2-4E08-ACE9-98D65C6E34FE}"/>
              </a:ext>
            </a:extLst>
          </p:cNvPr>
          <p:cNvCxnSpPr>
            <a:cxnSpLocks/>
          </p:cNvCxnSpPr>
          <p:nvPr/>
        </p:nvCxnSpPr>
        <p:spPr>
          <a:xfrm>
            <a:off x="6868016" y="5377875"/>
            <a:ext cx="7014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F810962-B124-44A2-A6AD-64BD017C08C4}"/>
              </a:ext>
            </a:extLst>
          </p:cNvPr>
          <p:cNvCxnSpPr>
            <a:cxnSpLocks/>
          </p:cNvCxnSpPr>
          <p:nvPr/>
        </p:nvCxnSpPr>
        <p:spPr>
          <a:xfrm>
            <a:off x="6429375" y="5617975"/>
            <a:ext cx="7881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2CFAA75-8761-4C73-9C69-6BB995FE34BC}"/>
              </a:ext>
            </a:extLst>
          </p:cNvPr>
          <p:cNvCxnSpPr>
            <a:cxnSpLocks/>
          </p:cNvCxnSpPr>
          <p:nvPr/>
        </p:nvCxnSpPr>
        <p:spPr>
          <a:xfrm>
            <a:off x="6081713" y="5720875"/>
            <a:ext cx="9001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C0FFE43-A575-456B-901F-E26E2DD8F5E2}"/>
              </a:ext>
            </a:extLst>
          </p:cNvPr>
          <p:cNvCxnSpPr>
            <a:cxnSpLocks/>
          </p:cNvCxnSpPr>
          <p:nvPr/>
        </p:nvCxnSpPr>
        <p:spPr>
          <a:xfrm>
            <a:off x="7368824" y="2771075"/>
            <a:ext cx="1713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4198094-905A-4DEA-BC05-781AD729DEE4}"/>
              </a:ext>
            </a:extLst>
          </p:cNvPr>
          <p:cNvCxnSpPr>
            <a:cxnSpLocks/>
          </p:cNvCxnSpPr>
          <p:nvPr/>
        </p:nvCxnSpPr>
        <p:spPr>
          <a:xfrm>
            <a:off x="7318914" y="33541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B4B331-E57B-4D85-9A8A-999CA1C7F4D4}"/>
              </a:ext>
            </a:extLst>
          </p:cNvPr>
          <p:cNvCxnSpPr>
            <a:cxnSpLocks/>
          </p:cNvCxnSpPr>
          <p:nvPr/>
        </p:nvCxnSpPr>
        <p:spPr>
          <a:xfrm>
            <a:off x="7666640" y="3971575"/>
            <a:ext cx="4829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805CF2C-904B-4530-AE7F-6EC206BFD5AC}"/>
              </a:ext>
            </a:extLst>
          </p:cNvPr>
          <p:cNvCxnSpPr>
            <a:cxnSpLocks/>
          </p:cNvCxnSpPr>
          <p:nvPr/>
        </p:nvCxnSpPr>
        <p:spPr>
          <a:xfrm>
            <a:off x="7374917" y="2805375"/>
            <a:ext cx="2020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D82AEE1-B55F-4D8B-A3AE-327E22232DAB}"/>
              </a:ext>
            </a:extLst>
          </p:cNvPr>
          <p:cNvCxnSpPr>
            <a:cxnSpLocks/>
          </p:cNvCxnSpPr>
          <p:nvPr/>
        </p:nvCxnSpPr>
        <p:spPr>
          <a:xfrm>
            <a:off x="7369262" y="2976875"/>
            <a:ext cx="3728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4331811-2B1B-4EC6-8315-620AF3218720}"/>
              </a:ext>
            </a:extLst>
          </p:cNvPr>
          <p:cNvCxnSpPr>
            <a:cxnSpLocks/>
          </p:cNvCxnSpPr>
          <p:nvPr/>
        </p:nvCxnSpPr>
        <p:spPr>
          <a:xfrm>
            <a:off x="7330115" y="3182675"/>
            <a:ext cx="5607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4D883BA-2BBD-45EE-A1C9-5EB719D3F055}"/>
              </a:ext>
            </a:extLst>
          </p:cNvPr>
          <p:cNvCxnSpPr>
            <a:cxnSpLocks/>
          </p:cNvCxnSpPr>
          <p:nvPr/>
        </p:nvCxnSpPr>
        <p:spPr>
          <a:xfrm>
            <a:off x="7335581" y="33884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19D2CF3-D478-4D95-BF48-7A71FA649F84}"/>
              </a:ext>
            </a:extLst>
          </p:cNvPr>
          <p:cNvCxnSpPr>
            <a:cxnSpLocks/>
          </p:cNvCxnSpPr>
          <p:nvPr/>
        </p:nvCxnSpPr>
        <p:spPr>
          <a:xfrm>
            <a:off x="7417454" y="35942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5896504-FBC4-4604-BDFB-29F4D85D85ED}"/>
              </a:ext>
            </a:extLst>
          </p:cNvPr>
          <p:cNvCxnSpPr>
            <a:cxnSpLocks/>
          </p:cNvCxnSpPr>
          <p:nvPr/>
        </p:nvCxnSpPr>
        <p:spPr>
          <a:xfrm>
            <a:off x="7616215" y="3800075"/>
            <a:ext cx="507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96FCF34-DC7F-435F-B3F0-9DA573466B34}"/>
              </a:ext>
            </a:extLst>
          </p:cNvPr>
          <p:cNvCxnSpPr>
            <a:cxnSpLocks/>
          </p:cNvCxnSpPr>
          <p:nvPr/>
        </p:nvCxnSpPr>
        <p:spPr>
          <a:xfrm>
            <a:off x="7597577" y="4211675"/>
            <a:ext cx="5496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F7129F8-581F-4864-A0CC-7D9D042E89F8}"/>
              </a:ext>
            </a:extLst>
          </p:cNvPr>
          <p:cNvCxnSpPr>
            <a:cxnSpLocks/>
          </p:cNvCxnSpPr>
          <p:nvPr/>
        </p:nvCxnSpPr>
        <p:spPr>
          <a:xfrm>
            <a:off x="7444516" y="45203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8FF40FA-582F-4B67-9E77-1A00FA45C575}"/>
              </a:ext>
            </a:extLst>
          </p:cNvPr>
          <p:cNvCxnSpPr>
            <a:cxnSpLocks/>
          </p:cNvCxnSpPr>
          <p:nvPr/>
        </p:nvCxnSpPr>
        <p:spPr>
          <a:xfrm>
            <a:off x="5982965" y="5755175"/>
            <a:ext cx="8856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086BE2F-5DAC-4BE5-8349-CB6EA8DCB13C}"/>
              </a:ext>
            </a:extLst>
          </p:cNvPr>
          <p:cNvCxnSpPr>
            <a:cxnSpLocks/>
          </p:cNvCxnSpPr>
          <p:nvPr/>
        </p:nvCxnSpPr>
        <p:spPr>
          <a:xfrm>
            <a:off x="7368967" y="2942575"/>
            <a:ext cx="344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4A1F05D-703A-45CE-A5D1-8E0DB5F607FE}"/>
              </a:ext>
            </a:extLst>
          </p:cNvPr>
          <p:cNvCxnSpPr>
            <a:cxnSpLocks/>
          </p:cNvCxnSpPr>
          <p:nvPr/>
        </p:nvCxnSpPr>
        <p:spPr>
          <a:xfrm>
            <a:off x="7407927" y="35599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3F7D906-2FCB-4E71-B81F-EDC2DE20F9C5}"/>
              </a:ext>
            </a:extLst>
          </p:cNvPr>
          <p:cNvCxnSpPr>
            <a:cxnSpLocks/>
          </p:cNvCxnSpPr>
          <p:nvPr/>
        </p:nvCxnSpPr>
        <p:spPr>
          <a:xfrm>
            <a:off x="7617572" y="4177375"/>
            <a:ext cx="5335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7AF4920-2572-40B2-A012-7DE797DA8756}"/>
              </a:ext>
            </a:extLst>
          </p:cNvPr>
          <p:cNvCxnSpPr>
            <a:cxnSpLocks/>
          </p:cNvCxnSpPr>
          <p:nvPr/>
        </p:nvCxnSpPr>
        <p:spPr>
          <a:xfrm>
            <a:off x="7451660" y="44860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B5D026D-9238-4FDC-B87C-A57499B6286B}"/>
              </a:ext>
            </a:extLst>
          </p:cNvPr>
          <p:cNvCxnSpPr>
            <a:cxnSpLocks/>
          </p:cNvCxnSpPr>
          <p:nvPr/>
        </p:nvCxnSpPr>
        <p:spPr>
          <a:xfrm>
            <a:off x="7324584" y="48290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E9BC1B8-06CB-4F95-8833-DCD1F11764C5}"/>
              </a:ext>
            </a:extLst>
          </p:cNvPr>
          <p:cNvCxnSpPr>
            <a:cxnSpLocks/>
          </p:cNvCxnSpPr>
          <p:nvPr/>
        </p:nvCxnSpPr>
        <p:spPr>
          <a:xfrm>
            <a:off x="6899693" y="5343575"/>
            <a:ext cx="7072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30AAF3F-0E9A-47E8-92BE-9FC5EA43B89E}"/>
              </a:ext>
            </a:extLst>
          </p:cNvPr>
          <p:cNvCxnSpPr>
            <a:cxnSpLocks/>
          </p:cNvCxnSpPr>
          <p:nvPr/>
        </p:nvCxnSpPr>
        <p:spPr>
          <a:xfrm>
            <a:off x="6715125" y="5480775"/>
            <a:ext cx="7381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6FFD85A-5BFB-443F-B285-4AE54CD0102C}"/>
              </a:ext>
            </a:extLst>
          </p:cNvPr>
          <p:cNvCxnSpPr>
            <a:cxnSpLocks/>
          </p:cNvCxnSpPr>
          <p:nvPr/>
        </p:nvCxnSpPr>
        <p:spPr>
          <a:xfrm>
            <a:off x="7401650" y="35256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9CBF5DC-4834-491B-9EEE-23868157FA11}"/>
              </a:ext>
            </a:extLst>
          </p:cNvPr>
          <p:cNvCxnSpPr>
            <a:cxnSpLocks/>
          </p:cNvCxnSpPr>
          <p:nvPr/>
        </p:nvCxnSpPr>
        <p:spPr>
          <a:xfrm>
            <a:off x="7637499" y="4143075"/>
            <a:ext cx="5127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BDF8F6C-7F91-4F77-B4DB-E031A30DF7F6}"/>
              </a:ext>
            </a:extLst>
          </p:cNvPr>
          <p:cNvCxnSpPr>
            <a:cxnSpLocks/>
          </p:cNvCxnSpPr>
          <p:nvPr/>
        </p:nvCxnSpPr>
        <p:spPr>
          <a:xfrm>
            <a:off x="7398397" y="46575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47D6FD3-E516-4DA9-A1CF-D59B7C6E3736}"/>
              </a:ext>
            </a:extLst>
          </p:cNvPr>
          <p:cNvCxnSpPr>
            <a:cxnSpLocks/>
          </p:cNvCxnSpPr>
          <p:nvPr/>
        </p:nvCxnSpPr>
        <p:spPr>
          <a:xfrm>
            <a:off x="7213198" y="5000575"/>
            <a:ext cx="670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1790FE8-0542-4B1B-BCB8-CB6445B1F9A5}"/>
              </a:ext>
            </a:extLst>
          </p:cNvPr>
          <p:cNvCxnSpPr>
            <a:cxnSpLocks/>
          </p:cNvCxnSpPr>
          <p:nvPr/>
        </p:nvCxnSpPr>
        <p:spPr>
          <a:xfrm>
            <a:off x="7352137" y="3114075"/>
            <a:ext cx="4976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1BD2E61-401B-4669-8CCB-5DC8A75F966E}"/>
              </a:ext>
            </a:extLst>
          </p:cNvPr>
          <p:cNvCxnSpPr>
            <a:cxnSpLocks/>
          </p:cNvCxnSpPr>
          <p:nvPr/>
        </p:nvCxnSpPr>
        <p:spPr>
          <a:xfrm>
            <a:off x="7559108" y="3731475"/>
            <a:ext cx="5551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8272C6A-472F-47A3-9653-DCFDFE297B2E}"/>
              </a:ext>
            </a:extLst>
          </p:cNvPr>
          <p:cNvCxnSpPr>
            <a:cxnSpLocks/>
          </p:cNvCxnSpPr>
          <p:nvPr/>
        </p:nvCxnSpPr>
        <p:spPr>
          <a:xfrm>
            <a:off x="7302246" y="33198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4F8749B-7D21-4433-B82A-01C68D502AF8}"/>
              </a:ext>
            </a:extLst>
          </p:cNvPr>
          <p:cNvCxnSpPr>
            <a:cxnSpLocks/>
          </p:cNvCxnSpPr>
          <p:nvPr/>
        </p:nvCxnSpPr>
        <p:spPr>
          <a:xfrm>
            <a:off x="7666649" y="3937275"/>
            <a:ext cx="4782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30F7CBD-506C-4374-9F84-107163415693}"/>
              </a:ext>
            </a:extLst>
          </p:cNvPr>
          <p:cNvCxnSpPr>
            <a:cxnSpLocks/>
          </p:cNvCxnSpPr>
          <p:nvPr/>
        </p:nvCxnSpPr>
        <p:spPr>
          <a:xfrm>
            <a:off x="7458804" y="44517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F1538C5-256E-4B4D-8016-29B1B567E597}"/>
              </a:ext>
            </a:extLst>
          </p:cNvPr>
          <p:cNvCxnSpPr>
            <a:cxnSpLocks/>
          </p:cNvCxnSpPr>
          <p:nvPr/>
        </p:nvCxnSpPr>
        <p:spPr>
          <a:xfrm>
            <a:off x="7333203" y="47947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D22D4C-3D7A-43C8-BC55-7A6973A7CED7}"/>
              </a:ext>
            </a:extLst>
          </p:cNvPr>
          <p:cNvCxnSpPr>
            <a:cxnSpLocks/>
          </p:cNvCxnSpPr>
          <p:nvPr/>
        </p:nvCxnSpPr>
        <p:spPr>
          <a:xfrm>
            <a:off x="6938963" y="5309275"/>
            <a:ext cx="7087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F3F64A1-D4ED-4D4B-B701-72497F99BB08}"/>
              </a:ext>
            </a:extLst>
          </p:cNvPr>
          <p:cNvCxnSpPr>
            <a:cxnSpLocks/>
          </p:cNvCxnSpPr>
          <p:nvPr/>
        </p:nvCxnSpPr>
        <p:spPr>
          <a:xfrm>
            <a:off x="6767513" y="5446475"/>
            <a:ext cx="7262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FA4D94B-017B-4C66-8856-BD3EE53CC5B3}"/>
              </a:ext>
            </a:extLst>
          </p:cNvPr>
          <p:cNvCxnSpPr>
            <a:cxnSpLocks/>
          </p:cNvCxnSpPr>
          <p:nvPr/>
        </p:nvCxnSpPr>
        <p:spPr>
          <a:xfrm>
            <a:off x="6507956" y="5583675"/>
            <a:ext cx="7691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E06ED367-6ABA-4AE2-8947-40EB5C19ACC9}"/>
              </a:ext>
            </a:extLst>
          </p:cNvPr>
          <p:cNvSpPr txBox="1"/>
          <p:nvPr/>
        </p:nvSpPr>
        <p:spPr>
          <a:xfrm>
            <a:off x="5359457" y="3435255"/>
            <a:ext cx="2131132" cy="1311966"/>
          </a:xfrm>
          <a:prstGeom prst="rect">
            <a:avLst/>
          </a:prstGeom>
          <a:noFill/>
        </p:spPr>
        <p:txBody>
          <a:bodyPr wrap="square" rtlCol="0">
            <a:noAutofit/>
          </a:bodyPr>
          <a:lstStyle/>
          <a:p>
            <a:pPr algn="ctr"/>
            <a:r>
              <a:rPr lang="en-US" sz="2800" dirty="0">
                <a:solidFill>
                  <a:schemeClr val="bg1"/>
                </a:solidFill>
                <a:latin typeface="Georgia" panose="02040502050405020303" pitchFamily="18" charset="0"/>
              </a:rPr>
              <a:t>Health outcome</a:t>
            </a:r>
          </a:p>
        </p:txBody>
      </p:sp>
      <p:sp>
        <p:nvSpPr>
          <p:cNvPr id="28" name="Oval 27">
            <a:extLst>
              <a:ext uri="{FF2B5EF4-FFF2-40B4-BE49-F238E27FC236}">
                <a16:creationId xmlns:a16="http://schemas.microsoft.com/office/drawing/2014/main" id="{8972D7E0-B286-417A-B33B-6E216AC945FB}"/>
              </a:ext>
            </a:extLst>
          </p:cNvPr>
          <p:cNvSpPr>
            <a:spLocks noChangeAspect="1"/>
          </p:cNvSpPr>
          <p:nvPr/>
        </p:nvSpPr>
        <p:spPr>
          <a:xfrm>
            <a:off x="6995651" y="3654141"/>
            <a:ext cx="673416" cy="673416"/>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nvGrpSpPr>
          <p:cNvPr id="136" name="Group 135">
            <a:extLst>
              <a:ext uri="{FF2B5EF4-FFF2-40B4-BE49-F238E27FC236}">
                <a16:creationId xmlns:a16="http://schemas.microsoft.com/office/drawing/2014/main" id="{2E47A07E-9DE8-43AB-A087-A7A1B476DA0B}"/>
              </a:ext>
            </a:extLst>
          </p:cNvPr>
          <p:cNvGrpSpPr/>
          <p:nvPr/>
        </p:nvGrpSpPr>
        <p:grpSpPr>
          <a:xfrm>
            <a:off x="1783908" y="6210662"/>
            <a:ext cx="9893742" cy="457761"/>
            <a:chOff x="1783908" y="6101802"/>
            <a:chExt cx="9893742" cy="457761"/>
          </a:xfrm>
        </p:grpSpPr>
        <p:grpSp>
          <p:nvGrpSpPr>
            <p:cNvPr id="137" name="Group 136">
              <a:extLst>
                <a:ext uri="{FF2B5EF4-FFF2-40B4-BE49-F238E27FC236}">
                  <a16:creationId xmlns:a16="http://schemas.microsoft.com/office/drawing/2014/main" id="{0F02B6BF-0055-46D7-9373-D328FF629BC8}"/>
                </a:ext>
              </a:extLst>
            </p:cNvPr>
            <p:cNvGrpSpPr/>
            <p:nvPr/>
          </p:nvGrpSpPr>
          <p:grpSpPr>
            <a:xfrm>
              <a:off x="1783908" y="6101802"/>
              <a:ext cx="3011454" cy="457761"/>
              <a:chOff x="9044680" y="4928985"/>
              <a:chExt cx="3011454" cy="457761"/>
            </a:xfrm>
          </p:grpSpPr>
          <p:sp>
            <p:nvSpPr>
              <p:cNvPr id="173" name="TextBox 172">
                <a:extLst>
                  <a:ext uri="{FF2B5EF4-FFF2-40B4-BE49-F238E27FC236}">
                    <a16:creationId xmlns:a16="http://schemas.microsoft.com/office/drawing/2014/main" id="{B12F02EC-1A86-4562-8233-59003856182C}"/>
                  </a:ext>
                </a:extLst>
              </p:cNvPr>
              <p:cNvSpPr txBox="1"/>
              <p:nvPr/>
            </p:nvSpPr>
            <p:spPr>
              <a:xfrm>
                <a:off x="9560917" y="4928985"/>
                <a:ext cx="2495217" cy="457761"/>
              </a:xfrm>
              <a:prstGeom prst="rect">
                <a:avLst/>
              </a:prstGeom>
              <a:noFill/>
            </p:spPr>
            <p:txBody>
              <a:bodyPr wrap="square" rtlCol="0">
                <a:noAutofit/>
              </a:bodyPr>
              <a:lstStyle/>
              <a:p>
                <a:r>
                  <a:rPr lang="en-US" sz="2000" dirty="0">
                    <a:solidFill>
                      <a:srgbClr val="FF0000"/>
                    </a:solidFill>
                    <a:latin typeface="Georgia" panose="02040502050405020303" pitchFamily="18" charset="0"/>
                  </a:rPr>
                  <a:t>Filter false positives</a:t>
                </a:r>
              </a:p>
            </p:txBody>
          </p:sp>
          <p:sp>
            <p:nvSpPr>
              <p:cNvPr id="174" name="Rectangle 173">
                <a:extLst>
                  <a:ext uri="{FF2B5EF4-FFF2-40B4-BE49-F238E27FC236}">
                    <a16:creationId xmlns:a16="http://schemas.microsoft.com/office/drawing/2014/main" id="{D92969D9-28AF-47E9-8755-50126112C5B5}"/>
                  </a:ext>
                </a:extLst>
              </p:cNvPr>
              <p:cNvSpPr/>
              <p:nvPr/>
            </p:nvSpPr>
            <p:spPr>
              <a:xfrm>
                <a:off x="9044680" y="4988970"/>
                <a:ext cx="486356" cy="288658"/>
              </a:xfrm>
              <a:prstGeom prst="rect">
                <a:avLst/>
              </a:prstGeom>
              <a:pattFill prst="wdDnDiag">
                <a:fgClr>
                  <a:srgbClr val="FF0000"/>
                </a:fgClr>
                <a:bgClr>
                  <a:schemeClr val="bg1"/>
                </a:bgClr>
              </a:patt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grpSp>
          <p:nvGrpSpPr>
            <p:cNvPr id="138" name="Group 137">
              <a:extLst>
                <a:ext uri="{FF2B5EF4-FFF2-40B4-BE49-F238E27FC236}">
                  <a16:creationId xmlns:a16="http://schemas.microsoft.com/office/drawing/2014/main" id="{41FE4A13-B531-4D1E-9A87-C9C1F17762E7}"/>
                </a:ext>
              </a:extLst>
            </p:cNvPr>
            <p:cNvGrpSpPr/>
            <p:nvPr/>
          </p:nvGrpSpPr>
          <p:grpSpPr>
            <a:xfrm>
              <a:off x="4995194" y="6101802"/>
              <a:ext cx="3011454" cy="457761"/>
              <a:chOff x="9044680" y="5339802"/>
              <a:chExt cx="3011454" cy="457761"/>
            </a:xfrm>
          </p:grpSpPr>
          <p:sp>
            <p:nvSpPr>
              <p:cNvPr id="161" name="Rectangle 160">
                <a:extLst>
                  <a:ext uri="{FF2B5EF4-FFF2-40B4-BE49-F238E27FC236}">
                    <a16:creationId xmlns:a16="http://schemas.microsoft.com/office/drawing/2014/main" id="{36A1CF5B-DD92-40D0-AD26-079CC9768BD9}"/>
                  </a:ext>
                </a:extLst>
              </p:cNvPr>
              <p:cNvSpPr/>
              <p:nvPr/>
            </p:nvSpPr>
            <p:spPr>
              <a:xfrm>
                <a:off x="9044680" y="5383609"/>
                <a:ext cx="486356" cy="288658"/>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62" name="TextBox 161">
                <a:extLst>
                  <a:ext uri="{FF2B5EF4-FFF2-40B4-BE49-F238E27FC236}">
                    <a16:creationId xmlns:a16="http://schemas.microsoft.com/office/drawing/2014/main" id="{3A03AFD6-55C6-49AE-864C-511AE96457FD}"/>
                  </a:ext>
                </a:extLst>
              </p:cNvPr>
              <p:cNvSpPr txBox="1"/>
              <p:nvPr/>
            </p:nvSpPr>
            <p:spPr>
              <a:xfrm>
                <a:off x="9560917" y="5339802"/>
                <a:ext cx="2495217" cy="457761"/>
              </a:xfrm>
              <a:prstGeom prst="rect">
                <a:avLst/>
              </a:prstGeom>
              <a:noFill/>
            </p:spPr>
            <p:txBody>
              <a:bodyPr wrap="square" rtlCol="0">
                <a:noAutofit/>
              </a:bodyPr>
              <a:lstStyle/>
              <a:p>
                <a:r>
                  <a:rPr lang="en-US" sz="2000" dirty="0">
                    <a:solidFill>
                      <a:srgbClr val="0070C0"/>
                    </a:solidFill>
                    <a:latin typeface="Georgia" panose="02040502050405020303" pitchFamily="18" charset="0"/>
                  </a:rPr>
                  <a:t>Filter true positives</a:t>
                </a:r>
              </a:p>
            </p:txBody>
          </p:sp>
        </p:grpSp>
        <p:grpSp>
          <p:nvGrpSpPr>
            <p:cNvPr id="139" name="Group 138">
              <a:extLst>
                <a:ext uri="{FF2B5EF4-FFF2-40B4-BE49-F238E27FC236}">
                  <a16:creationId xmlns:a16="http://schemas.microsoft.com/office/drawing/2014/main" id="{BED8A430-7BF8-4B90-BD74-28294B550B61}"/>
                </a:ext>
              </a:extLst>
            </p:cNvPr>
            <p:cNvGrpSpPr/>
            <p:nvPr/>
          </p:nvGrpSpPr>
          <p:grpSpPr>
            <a:xfrm>
              <a:off x="8075851" y="6101802"/>
              <a:ext cx="3601799" cy="457761"/>
              <a:chOff x="9044680" y="5727428"/>
              <a:chExt cx="3601799" cy="457761"/>
            </a:xfrm>
          </p:grpSpPr>
          <p:grpSp>
            <p:nvGrpSpPr>
              <p:cNvPr id="141" name="Group 140">
                <a:extLst>
                  <a:ext uri="{FF2B5EF4-FFF2-40B4-BE49-F238E27FC236}">
                    <a16:creationId xmlns:a16="http://schemas.microsoft.com/office/drawing/2014/main" id="{1D1ED0A9-E91B-4982-9D3B-2E0F7427949A}"/>
                  </a:ext>
                </a:extLst>
              </p:cNvPr>
              <p:cNvGrpSpPr/>
              <p:nvPr/>
            </p:nvGrpSpPr>
            <p:grpSpPr>
              <a:xfrm>
                <a:off x="9044680" y="5769333"/>
                <a:ext cx="496929" cy="297574"/>
                <a:chOff x="7972198" y="4955796"/>
                <a:chExt cx="457200" cy="297574"/>
              </a:xfrm>
            </p:grpSpPr>
            <p:sp>
              <p:nvSpPr>
                <p:cNvPr id="151" name="Rectangle 150">
                  <a:extLst>
                    <a:ext uri="{FF2B5EF4-FFF2-40B4-BE49-F238E27FC236}">
                      <a16:creationId xmlns:a16="http://schemas.microsoft.com/office/drawing/2014/main" id="{79A6D278-6919-459F-B65F-2152727BD5EF}"/>
                    </a:ext>
                  </a:extLst>
                </p:cNvPr>
                <p:cNvSpPr/>
                <p:nvPr/>
              </p:nvSpPr>
              <p:spPr>
                <a:xfrm>
                  <a:off x="7978588" y="4955796"/>
                  <a:ext cx="447472" cy="288658"/>
                </a:xfrm>
                <a:prstGeom prst="rec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152" name="Straight Connector 151">
                  <a:extLst>
                    <a:ext uri="{FF2B5EF4-FFF2-40B4-BE49-F238E27FC236}">
                      <a16:creationId xmlns:a16="http://schemas.microsoft.com/office/drawing/2014/main" id="{2DBACF32-57F9-4F52-93E1-09AB9D43C707}"/>
                    </a:ext>
                  </a:extLst>
                </p:cNvPr>
                <p:cNvCxnSpPr>
                  <a:cxnSpLocks/>
                </p:cNvCxnSpPr>
                <p:nvPr/>
              </p:nvCxnSpPr>
              <p:spPr>
                <a:xfrm>
                  <a:off x="7972198" y="49789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B26213-4109-41EE-BC2D-C1E56509565C}"/>
                    </a:ext>
                  </a:extLst>
                </p:cNvPr>
                <p:cNvCxnSpPr>
                  <a:cxnSpLocks/>
                </p:cNvCxnSpPr>
                <p:nvPr/>
              </p:nvCxnSpPr>
              <p:spPr>
                <a:xfrm>
                  <a:off x="7972198" y="51847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2BCCAAF-BFF9-4B81-9E4F-EA6452B5AC29}"/>
                    </a:ext>
                  </a:extLst>
                </p:cNvPr>
                <p:cNvCxnSpPr>
                  <a:cxnSpLocks/>
                </p:cNvCxnSpPr>
                <p:nvPr/>
              </p:nvCxnSpPr>
              <p:spPr>
                <a:xfrm>
                  <a:off x="7972198" y="51504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FC54F66-8295-4ED2-811A-2DEDCA4FF327}"/>
                    </a:ext>
                  </a:extLst>
                </p:cNvPr>
                <p:cNvCxnSpPr>
                  <a:cxnSpLocks/>
                </p:cNvCxnSpPr>
                <p:nvPr/>
              </p:nvCxnSpPr>
              <p:spPr>
                <a:xfrm>
                  <a:off x="7972198" y="51161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65808D5-3401-4AE2-8C6A-8D000EDD3FA9}"/>
                    </a:ext>
                  </a:extLst>
                </p:cNvPr>
                <p:cNvCxnSpPr>
                  <a:cxnSpLocks/>
                </p:cNvCxnSpPr>
                <p:nvPr/>
              </p:nvCxnSpPr>
              <p:spPr>
                <a:xfrm>
                  <a:off x="7972198" y="52533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860227B-07E8-44C4-A847-E61465D945DB}"/>
                    </a:ext>
                  </a:extLst>
                </p:cNvPr>
                <p:cNvCxnSpPr>
                  <a:cxnSpLocks/>
                </p:cNvCxnSpPr>
                <p:nvPr/>
              </p:nvCxnSpPr>
              <p:spPr>
                <a:xfrm>
                  <a:off x="7972198" y="52190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4B6AF09-E968-4656-9DEC-081F71F79724}"/>
                    </a:ext>
                  </a:extLst>
                </p:cNvPr>
                <p:cNvCxnSpPr>
                  <a:cxnSpLocks/>
                </p:cNvCxnSpPr>
                <p:nvPr/>
              </p:nvCxnSpPr>
              <p:spPr>
                <a:xfrm>
                  <a:off x="7972198" y="50475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DC4D452-548E-4A19-BE8D-567DA47F5465}"/>
                    </a:ext>
                  </a:extLst>
                </p:cNvPr>
                <p:cNvCxnSpPr>
                  <a:cxnSpLocks/>
                </p:cNvCxnSpPr>
                <p:nvPr/>
              </p:nvCxnSpPr>
              <p:spPr>
                <a:xfrm>
                  <a:off x="7972198" y="50818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E7EDDF1-9D2F-4F65-A9BD-A362C930C590}"/>
                    </a:ext>
                  </a:extLst>
                </p:cNvPr>
                <p:cNvCxnSpPr>
                  <a:cxnSpLocks/>
                </p:cNvCxnSpPr>
                <p:nvPr/>
              </p:nvCxnSpPr>
              <p:spPr>
                <a:xfrm>
                  <a:off x="7972198" y="50132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0" name="TextBox 149">
                <a:extLst>
                  <a:ext uri="{FF2B5EF4-FFF2-40B4-BE49-F238E27FC236}">
                    <a16:creationId xmlns:a16="http://schemas.microsoft.com/office/drawing/2014/main" id="{7C77794A-A18D-43D5-A226-953170166AE6}"/>
                  </a:ext>
                </a:extLst>
              </p:cNvPr>
              <p:cNvSpPr txBox="1"/>
              <p:nvPr/>
            </p:nvSpPr>
            <p:spPr>
              <a:xfrm>
                <a:off x="9560917" y="5727428"/>
                <a:ext cx="3085562" cy="457761"/>
              </a:xfrm>
              <a:prstGeom prst="rect">
                <a:avLst/>
              </a:prstGeom>
              <a:noFill/>
            </p:spPr>
            <p:txBody>
              <a:bodyPr wrap="square" rtlCol="0">
                <a:noAutofit/>
              </a:bodyPr>
              <a:lstStyle/>
              <a:p>
                <a:r>
                  <a:rPr lang="en-US" sz="2000" dirty="0">
                    <a:latin typeface="Georgia" panose="02040502050405020303" pitchFamily="18" charset="0"/>
                  </a:rPr>
                  <a:t>Filter overlooked (lost)</a:t>
                </a:r>
              </a:p>
            </p:txBody>
          </p:sp>
        </p:grpSp>
      </p:grpSp>
      <p:sp>
        <p:nvSpPr>
          <p:cNvPr id="142" name="Title 1">
            <a:extLst>
              <a:ext uri="{FF2B5EF4-FFF2-40B4-BE49-F238E27FC236}">
                <a16:creationId xmlns:a16="http://schemas.microsoft.com/office/drawing/2014/main" id="{FE18463C-265E-4417-B1C9-1BE2E9482DFD}"/>
              </a:ext>
            </a:extLst>
          </p:cNvPr>
          <p:cNvSpPr>
            <a:spLocks noGrp="1"/>
          </p:cNvSpPr>
          <p:nvPr>
            <p:ph type="title"/>
          </p:nvPr>
        </p:nvSpPr>
        <p:spPr>
          <a:xfrm>
            <a:off x="514350" y="265813"/>
            <a:ext cx="11163300" cy="638433"/>
          </a:xfrm>
        </p:spPr>
        <p:txBody>
          <a:bodyPr>
            <a:normAutofit/>
          </a:bodyPr>
          <a:lstStyle/>
          <a:p>
            <a:r>
              <a:rPr lang="en-US" sz="2800" dirty="0">
                <a:latin typeface="Georgia" panose="02040502050405020303" pitchFamily="18" charset="0"/>
              </a:rPr>
              <a:t>Filters: Data-driven, high-sensitivity filtering (HSF)</a:t>
            </a:r>
          </a:p>
        </p:txBody>
      </p:sp>
      <p:sp>
        <p:nvSpPr>
          <p:cNvPr id="143" name="TextBox 142">
            <a:extLst>
              <a:ext uri="{FF2B5EF4-FFF2-40B4-BE49-F238E27FC236}">
                <a16:creationId xmlns:a16="http://schemas.microsoft.com/office/drawing/2014/main" id="{05F05EC5-4DB7-4AB1-A743-03D8EBCC689A}"/>
              </a:ext>
            </a:extLst>
          </p:cNvPr>
          <p:cNvSpPr txBox="1"/>
          <p:nvPr/>
        </p:nvSpPr>
        <p:spPr>
          <a:xfrm>
            <a:off x="125889" y="1797260"/>
            <a:ext cx="5628867" cy="1480926"/>
          </a:xfrm>
          <a:prstGeom prst="rect">
            <a:avLst/>
          </a:prstGeom>
          <a:noFill/>
        </p:spPr>
        <p:txBody>
          <a:bodyPr wrap="square" rtlCol="0">
            <a:noAutofit/>
          </a:bodyPr>
          <a:lstStyle/>
          <a:p>
            <a:r>
              <a:rPr lang="en-US" sz="2000" b="1" dirty="0">
                <a:latin typeface="Georgia" panose="02040502050405020303" pitchFamily="18" charset="0"/>
              </a:rPr>
              <a:t>COVID-19-specific dxs</a:t>
            </a:r>
            <a:r>
              <a:rPr lang="en-US" sz="2000" dirty="0">
                <a:latin typeface="Georgia" panose="02040502050405020303" pitchFamily="18" charset="0"/>
              </a:rPr>
              <a:t> </a:t>
            </a:r>
            <a:r>
              <a:rPr lang="en-US" sz="2000" baseline="30000" dirty="0">
                <a:latin typeface="Georgia" panose="02040502050405020303" pitchFamily="18" charset="0"/>
              </a:rPr>
              <a:t>1</a:t>
            </a:r>
            <a:r>
              <a:rPr lang="en-US" sz="2000" dirty="0">
                <a:latin typeface="Georgia" panose="02040502050405020303" pitchFamily="18" charset="0"/>
              </a:rPr>
              <a:t> (</a:t>
            </a:r>
            <a:r>
              <a:rPr lang="en-US" sz="2000" i="1" dirty="0">
                <a:latin typeface="Georgia" panose="02040502050405020303" pitchFamily="18" charset="0"/>
              </a:rPr>
              <a:t>traditional filter</a:t>
            </a:r>
            <a:r>
              <a:rPr lang="en-US" sz="2000" dirty="0">
                <a:latin typeface="Georgia" panose="02040502050405020303" pitchFamily="18" charset="0"/>
              </a:rPr>
              <a:t>)</a:t>
            </a:r>
          </a:p>
          <a:p>
            <a:pPr marL="347663" lvl="1" indent="-169863">
              <a:buFont typeface="Arial" panose="020B0604020202020204" pitchFamily="34" charset="0"/>
              <a:buChar char="•"/>
            </a:pPr>
            <a:r>
              <a:rPr lang="en-US" sz="2000" dirty="0">
                <a:latin typeface="Georgia" panose="02040502050405020303" pitchFamily="18" charset="0"/>
              </a:rPr>
              <a:t>B9729, COVID-19, pre 4/1/2020 </a:t>
            </a:r>
          </a:p>
          <a:p>
            <a:pPr marL="347663" lvl="1" indent="-169863">
              <a:buFont typeface="Arial" panose="020B0604020202020204" pitchFamily="34" charset="0"/>
              <a:buChar char="•"/>
            </a:pPr>
            <a:r>
              <a:rPr lang="en-US" sz="2000" dirty="0">
                <a:latin typeface="Georgia" panose="02040502050405020303" pitchFamily="18" charset="0"/>
              </a:rPr>
              <a:t>U07.1, COVID-19, post 4/1/2020</a:t>
            </a:r>
          </a:p>
          <a:p>
            <a:pPr marL="347663" lvl="1" indent="-169863">
              <a:buFont typeface="Arial" panose="020B0604020202020204" pitchFamily="34" charset="0"/>
              <a:buChar char="•"/>
            </a:pPr>
            <a:r>
              <a:rPr lang="en-US" sz="2000" dirty="0">
                <a:latin typeface="Georgia" panose="02040502050405020303" pitchFamily="18" charset="0"/>
              </a:rPr>
              <a:t>Z8616, Hx of COVID-19</a:t>
            </a:r>
          </a:p>
        </p:txBody>
      </p:sp>
      <p:grpSp>
        <p:nvGrpSpPr>
          <p:cNvPr id="144" name="Group 143">
            <a:extLst>
              <a:ext uri="{FF2B5EF4-FFF2-40B4-BE49-F238E27FC236}">
                <a16:creationId xmlns:a16="http://schemas.microsoft.com/office/drawing/2014/main" id="{59AB2A8E-E65E-4335-BFCD-9349926A28A6}"/>
              </a:ext>
            </a:extLst>
          </p:cNvPr>
          <p:cNvGrpSpPr/>
          <p:nvPr/>
        </p:nvGrpSpPr>
        <p:grpSpPr>
          <a:xfrm>
            <a:off x="866353" y="3637141"/>
            <a:ext cx="2358585" cy="1826066"/>
            <a:chOff x="1040524" y="4006104"/>
            <a:chExt cx="2358585" cy="1826066"/>
          </a:xfrm>
        </p:grpSpPr>
        <p:sp>
          <p:nvSpPr>
            <p:cNvPr id="145" name="TextBox 144">
              <a:extLst>
                <a:ext uri="{FF2B5EF4-FFF2-40B4-BE49-F238E27FC236}">
                  <a16:creationId xmlns:a16="http://schemas.microsoft.com/office/drawing/2014/main" id="{3408A099-F87B-4CD9-B2EB-599F1C1ECD64}"/>
                </a:ext>
              </a:extLst>
            </p:cNvPr>
            <p:cNvSpPr txBox="1"/>
            <p:nvPr/>
          </p:nvSpPr>
          <p:spPr>
            <a:xfrm>
              <a:off x="1040524" y="4006104"/>
              <a:ext cx="2358585" cy="1107996"/>
            </a:xfrm>
            <a:prstGeom prst="rect">
              <a:avLst/>
            </a:prstGeom>
            <a:noFill/>
            <a:ln w="15875">
              <a:solidFill>
                <a:schemeClr val="accent1"/>
              </a:solidFill>
            </a:ln>
          </p:spPr>
          <p:txBody>
            <a:bodyPr wrap="square" rtlCol="0">
              <a:spAutoFit/>
            </a:bodyPr>
            <a:lstStyle/>
            <a:p>
              <a:pPr algn="ctr"/>
              <a:r>
                <a:rPr lang="en-US" sz="2200" dirty="0">
                  <a:latin typeface="Georgia" panose="02040502050405020303" pitchFamily="18" charset="0"/>
                </a:rPr>
                <a:t>Algorithm to distinguish</a:t>
              </a:r>
              <a:br>
                <a:rPr lang="en-US" sz="2200" dirty="0">
                  <a:latin typeface="Georgia" panose="02040502050405020303" pitchFamily="18" charset="0"/>
                </a:rPr>
              </a:br>
              <a:r>
                <a:rPr lang="en-US" sz="2200" dirty="0">
                  <a:latin typeface="Georgia" panose="02040502050405020303" pitchFamily="18" charset="0"/>
                </a:rPr>
                <a:t>non-cases/cases</a:t>
              </a:r>
            </a:p>
          </p:txBody>
        </p:sp>
        <p:sp>
          <p:nvSpPr>
            <p:cNvPr id="146" name="Rectangle 145">
              <a:extLst>
                <a:ext uri="{FF2B5EF4-FFF2-40B4-BE49-F238E27FC236}">
                  <a16:creationId xmlns:a16="http://schemas.microsoft.com/office/drawing/2014/main" id="{8EBF94C5-8A64-4AB0-BA18-3D804FDA9E50}"/>
                </a:ext>
              </a:extLst>
            </p:cNvPr>
            <p:cNvSpPr/>
            <p:nvPr/>
          </p:nvSpPr>
          <p:spPr>
            <a:xfrm>
              <a:off x="1040524" y="5432562"/>
              <a:ext cx="665376" cy="398008"/>
            </a:xfrm>
            <a:prstGeom prst="rect">
              <a:avLst/>
            </a:prstGeom>
            <a:pattFill prst="wdDnDiag">
              <a:fgClr>
                <a:srgbClr val="FF0000"/>
              </a:fgClr>
              <a:bgClr>
                <a:schemeClr val="bg1"/>
              </a:bgClr>
            </a:patt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47" name="Rectangle 146">
              <a:extLst>
                <a:ext uri="{FF2B5EF4-FFF2-40B4-BE49-F238E27FC236}">
                  <a16:creationId xmlns:a16="http://schemas.microsoft.com/office/drawing/2014/main" id="{B8BA0C85-22F6-4406-8850-3B63C5BD566E}"/>
                </a:ext>
              </a:extLst>
            </p:cNvPr>
            <p:cNvSpPr/>
            <p:nvPr/>
          </p:nvSpPr>
          <p:spPr>
            <a:xfrm>
              <a:off x="2733741" y="5432562"/>
              <a:ext cx="640080" cy="399608"/>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148" name="Straight Connector 147">
              <a:extLst>
                <a:ext uri="{FF2B5EF4-FFF2-40B4-BE49-F238E27FC236}">
                  <a16:creationId xmlns:a16="http://schemas.microsoft.com/office/drawing/2014/main" id="{4F1AEB3A-A2BD-4D81-8495-E116A22B7F9E}"/>
                </a:ext>
              </a:extLst>
            </p:cNvPr>
            <p:cNvCxnSpPr/>
            <p:nvPr/>
          </p:nvCxnSpPr>
          <p:spPr>
            <a:xfrm>
              <a:off x="2106930" y="5113020"/>
              <a:ext cx="0" cy="518160"/>
            </a:xfrm>
            <a:prstGeom prst="line">
              <a:avLst/>
            </a:prstGeom>
            <a:noFill/>
            <a:ln w="15875">
              <a:solidFill>
                <a:schemeClr val="accent1"/>
              </a:solidFill>
            </a:ln>
          </p:spPr>
        </p:cxnSp>
        <p:cxnSp>
          <p:nvCxnSpPr>
            <p:cNvPr id="149" name="Straight Connector 148">
              <a:extLst>
                <a:ext uri="{FF2B5EF4-FFF2-40B4-BE49-F238E27FC236}">
                  <a16:creationId xmlns:a16="http://schemas.microsoft.com/office/drawing/2014/main" id="{4310FBA8-9F36-4F63-9899-EAAD43899DCD}"/>
                </a:ext>
              </a:extLst>
            </p:cNvPr>
            <p:cNvCxnSpPr/>
            <p:nvPr/>
          </p:nvCxnSpPr>
          <p:spPr>
            <a:xfrm>
              <a:off x="2339340" y="5113020"/>
              <a:ext cx="0" cy="518160"/>
            </a:xfrm>
            <a:prstGeom prst="line">
              <a:avLst/>
            </a:prstGeom>
            <a:noFill/>
            <a:ln w="15875">
              <a:solidFill>
                <a:schemeClr val="accent1"/>
              </a:solidFill>
            </a:ln>
          </p:spPr>
        </p:cxnSp>
        <p:cxnSp>
          <p:nvCxnSpPr>
            <p:cNvPr id="165" name="Straight Connector 164">
              <a:extLst>
                <a:ext uri="{FF2B5EF4-FFF2-40B4-BE49-F238E27FC236}">
                  <a16:creationId xmlns:a16="http://schemas.microsoft.com/office/drawing/2014/main" id="{30A537E4-DFFA-4EA1-86B6-888A354FC475}"/>
                </a:ext>
              </a:extLst>
            </p:cNvPr>
            <p:cNvCxnSpPr>
              <a:cxnSpLocks/>
            </p:cNvCxnSpPr>
            <p:nvPr/>
          </p:nvCxnSpPr>
          <p:spPr>
            <a:xfrm>
              <a:off x="2336800" y="5627370"/>
              <a:ext cx="386080" cy="0"/>
            </a:xfrm>
            <a:prstGeom prst="line">
              <a:avLst/>
            </a:prstGeom>
            <a:noFill/>
            <a:ln w="15875">
              <a:solidFill>
                <a:schemeClr val="accent1"/>
              </a:solidFill>
              <a:tailEnd type="arrow" w="lg" len="lg"/>
            </a:ln>
          </p:spPr>
        </p:cxnSp>
        <p:cxnSp>
          <p:nvCxnSpPr>
            <p:cNvPr id="166" name="Straight Connector 165">
              <a:extLst>
                <a:ext uri="{FF2B5EF4-FFF2-40B4-BE49-F238E27FC236}">
                  <a16:creationId xmlns:a16="http://schemas.microsoft.com/office/drawing/2014/main" id="{ECDCC617-D39A-4E94-B47B-A4201D3B9526}"/>
                </a:ext>
              </a:extLst>
            </p:cNvPr>
            <p:cNvCxnSpPr>
              <a:cxnSpLocks/>
            </p:cNvCxnSpPr>
            <p:nvPr/>
          </p:nvCxnSpPr>
          <p:spPr>
            <a:xfrm flipH="1">
              <a:off x="1725930" y="5627370"/>
              <a:ext cx="378460" cy="0"/>
            </a:xfrm>
            <a:prstGeom prst="line">
              <a:avLst/>
            </a:prstGeom>
            <a:noFill/>
            <a:ln w="15875">
              <a:solidFill>
                <a:schemeClr val="accent1"/>
              </a:solidFill>
              <a:tailEnd type="arrow" w="lg" len="lg"/>
            </a:ln>
          </p:spPr>
        </p:cxnSp>
      </p:grpSp>
      <p:sp>
        <p:nvSpPr>
          <p:cNvPr id="167" name="TextBox 166">
            <a:extLst>
              <a:ext uri="{FF2B5EF4-FFF2-40B4-BE49-F238E27FC236}">
                <a16:creationId xmlns:a16="http://schemas.microsoft.com/office/drawing/2014/main" id="{F760B768-9FFB-40DB-A580-11E0CD378EC0}"/>
              </a:ext>
            </a:extLst>
          </p:cNvPr>
          <p:cNvSpPr txBox="1"/>
          <p:nvPr/>
        </p:nvSpPr>
        <p:spPr>
          <a:xfrm>
            <a:off x="8969359" y="2989669"/>
            <a:ext cx="2913613" cy="1713139"/>
          </a:xfrm>
          <a:prstGeom prst="rect">
            <a:avLst/>
          </a:prstGeom>
          <a:noFill/>
        </p:spPr>
        <p:txBody>
          <a:bodyPr wrap="square" rtlCol="0">
            <a:noAutofit/>
          </a:bodyPr>
          <a:lstStyle/>
          <a:p>
            <a:pPr marL="228600" indent="-168275">
              <a:spcAft>
                <a:spcPts val="600"/>
              </a:spcAft>
              <a:buFont typeface="Arial" panose="020B0604020202020204" pitchFamily="34" charset="0"/>
              <a:buChar char="•"/>
            </a:pPr>
            <a:r>
              <a:rPr lang="en-US" sz="2400" dirty="0">
                <a:latin typeface="Georgia" panose="02040502050405020303" pitchFamily="18" charset="0"/>
              </a:rPr>
              <a:t>Other diagnoses?</a:t>
            </a:r>
          </a:p>
          <a:p>
            <a:pPr marL="228600" indent="-168275">
              <a:spcAft>
                <a:spcPts val="600"/>
              </a:spcAft>
              <a:buFont typeface="Arial" panose="020B0604020202020204" pitchFamily="34" charset="0"/>
              <a:buChar char="•"/>
            </a:pPr>
            <a:r>
              <a:rPr lang="en-US" sz="2400" dirty="0">
                <a:latin typeface="Georgia" panose="02040502050405020303" pitchFamily="18" charset="0"/>
              </a:rPr>
              <a:t>Procedures?</a:t>
            </a:r>
          </a:p>
          <a:p>
            <a:pPr marL="228600" indent="-168275">
              <a:spcAft>
                <a:spcPts val="600"/>
              </a:spcAft>
              <a:buFont typeface="Arial" panose="020B0604020202020204" pitchFamily="34" charset="0"/>
              <a:buChar char="•"/>
            </a:pPr>
            <a:r>
              <a:rPr lang="en-US" sz="2400" dirty="0">
                <a:latin typeface="Georgia" panose="02040502050405020303" pitchFamily="18" charset="0"/>
              </a:rPr>
              <a:t>Medications?</a:t>
            </a:r>
          </a:p>
          <a:p>
            <a:pPr marL="228600" indent="-168275">
              <a:spcAft>
                <a:spcPts val="600"/>
              </a:spcAft>
              <a:buFont typeface="Arial" panose="020B0604020202020204" pitchFamily="34" charset="0"/>
              <a:buChar char="•"/>
            </a:pPr>
            <a:r>
              <a:rPr lang="en-US" sz="2400" dirty="0">
                <a:latin typeface="Georgia" panose="02040502050405020303" pitchFamily="18" charset="0"/>
              </a:rPr>
              <a:t>Labs? …</a:t>
            </a:r>
          </a:p>
        </p:txBody>
      </p:sp>
      <p:sp>
        <p:nvSpPr>
          <p:cNvPr id="168" name="TextBox 167">
            <a:extLst>
              <a:ext uri="{FF2B5EF4-FFF2-40B4-BE49-F238E27FC236}">
                <a16:creationId xmlns:a16="http://schemas.microsoft.com/office/drawing/2014/main" id="{399FF0C4-F3D1-493D-9734-D3751473CF18}"/>
              </a:ext>
            </a:extLst>
          </p:cNvPr>
          <p:cNvSpPr txBox="1"/>
          <p:nvPr/>
        </p:nvSpPr>
        <p:spPr>
          <a:xfrm>
            <a:off x="8798560" y="1798989"/>
            <a:ext cx="3260090" cy="1309971"/>
          </a:xfrm>
          <a:prstGeom prst="rect">
            <a:avLst/>
          </a:prstGeom>
          <a:noFill/>
        </p:spPr>
        <p:txBody>
          <a:bodyPr wrap="square" rtlCol="0">
            <a:noAutofit/>
          </a:bodyPr>
          <a:lstStyle/>
          <a:p>
            <a:r>
              <a:rPr lang="en-US" sz="2400" b="1" dirty="0">
                <a:latin typeface="Georgia" panose="02040502050405020303" pitchFamily="18" charset="0"/>
              </a:rPr>
              <a:t>Can HSFs capture overlooked patients?</a:t>
            </a:r>
            <a:endParaRPr lang="en-US" sz="2400" dirty="0">
              <a:latin typeface="Georgia" panose="02040502050405020303" pitchFamily="18" charset="0"/>
            </a:endParaRPr>
          </a:p>
        </p:txBody>
      </p:sp>
    </p:spTree>
    <p:extLst>
      <p:ext uri="{BB962C8B-B14F-4D97-AF65-F5344CB8AC3E}">
        <p14:creationId xmlns:p14="http://schemas.microsoft.com/office/powerpoint/2010/main" val="2091019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D1F27CE-1E1F-492D-9ADB-E129CB559723}"/>
              </a:ext>
            </a:extLst>
          </p:cNvPr>
          <p:cNvGrpSpPr/>
          <p:nvPr/>
        </p:nvGrpSpPr>
        <p:grpSpPr>
          <a:xfrm>
            <a:off x="866353" y="3637141"/>
            <a:ext cx="2358585" cy="1826066"/>
            <a:chOff x="1040524" y="4006104"/>
            <a:chExt cx="2358585" cy="1826066"/>
          </a:xfrm>
        </p:grpSpPr>
        <p:sp>
          <p:nvSpPr>
            <p:cNvPr id="3" name="TextBox 2">
              <a:extLst>
                <a:ext uri="{FF2B5EF4-FFF2-40B4-BE49-F238E27FC236}">
                  <a16:creationId xmlns:a16="http://schemas.microsoft.com/office/drawing/2014/main" id="{EE2BB4B2-02EC-42D9-BC3D-4CB17727E47A}"/>
                </a:ext>
              </a:extLst>
            </p:cNvPr>
            <p:cNvSpPr txBox="1"/>
            <p:nvPr/>
          </p:nvSpPr>
          <p:spPr>
            <a:xfrm>
              <a:off x="1040524" y="4006104"/>
              <a:ext cx="2358585" cy="1107996"/>
            </a:xfrm>
            <a:prstGeom prst="rect">
              <a:avLst/>
            </a:prstGeom>
            <a:noFill/>
            <a:ln w="15875">
              <a:solidFill>
                <a:schemeClr val="accent1"/>
              </a:solidFill>
            </a:ln>
          </p:spPr>
          <p:txBody>
            <a:bodyPr wrap="square" rtlCol="0">
              <a:spAutoFit/>
            </a:bodyPr>
            <a:lstStyle/>
            <a:p>
              <a:pPr algn="ctr"/>
              <a:r>
                <a:rPr lang="en-US" sz="2200" dirty="0">
                  <a:latin typeface="Georgia" panose="02040502050405020303" pitchFamily="18" charset="0"/>
                </a:rPr>
                <a:t>Algorithm to distinguish</a:t>
              </a:r>
              <a:br>
                <a:rPr lang="en-US" sz="2200" dirty="0">
                  <a:latin typeface="Georgia" panose="02040502050405020303" pitchFamily="18" charset="0"/>
                </a:rPr>
              </a:br>
              <a:r>
                <a:rPr lang="en-US" sz="2200" dirty="0">
                  <a:latin typeface="Georgia" panose="02040502050405020303" pitchFamily="18" charset="0"/>
                </a:rPr>
                <a:t>non-cases/cases</a:t>
              </a:r>
            </a:p>
          </p:txBody>
        </p:sp>
        <p:sp>
          <p:nvSpPr>
            <p:cNvPr id="128" name="Rectangle 127">
              <a:extLst>
                <a:ext uri="{FF2B5EF4-FFF2-40B4-BE49-F238E27FC236}">
                  <a16:creationId xmlns:a16="http://schemas.microsoft.com/office/drawing/2014/main" id="{892853E4-0DA9-4EBF-B9C4-AF6F3369B759}"/>
                </a:ext>
              </a:extLst>
            </p:cNvPr>
            <p:cNvSpPr/>
            <p:nvPr/>
          </p:nvSpPr>
          <p:spPr>
            <a:xfrm>
              <a:off x="1040524" y="5432562"/>
              <a:ext cx="665376" cy="398008"/>
            </a:xfrm>
            <a:prstGeom prst="rect">
              <a:avLst/>
            </a:prstGeom>
            <a:pattFill prst="wdDnDiag">
              <a:fgClr>
                <a:srgbClr val="FF0000"/>
              </a:fgClr>
              <a:bgClr>
                <a:schemeClr val="bg1"/>
              </a:bgClr>
            </a:patt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29" name="Rectangle 128">
              <a:extLst>
                <a:ext uri="{FF2B5EF4-FFF2-40B4-BE49-F238E27FC236}">
                  <a16:creationId xmlns:a16="http://schemas.microsoft.com/office/drawing/2014/main" id="{87490103-FA28-45A0-8223-ECAFAC63EB4D}"/>
                </a:ext>
              </a:extLst>
            </p:cNvPr>
            <p:cNvSpPr/>
            <p:nvPr/>
          </p:nvSpPr>
          <p:spPr>
            <a:xfrm>
              <a:off x="2733741" y="5432562"/>
              <a:ext cx="640080" cy="399608"/>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6" name="Straight Connector 5">
              <a:extLst>
                <a:ext uri="{FF2B5EF4-FFF2-40B4-BE49-F238E27FC236}">
                  <a16:creationId xmlns:a16="http://schemas.microsoft.com/office/drawing/2014/main" id="{2FA9E690-DC87-453E-A435-6AE53AB83117}"/>
                </a:ext>
              </a:extLst>
            </p:cNvPr>
            <p:cNvCxnSpPr/>
            <p:nvPr/>
          </p:nvCxnSpPr>
          <p:spPr>
            <a:xfrm>
              <a:off x="2106930" y="5113020"/>
              <a:ext cx="0" cy="518160"/>
            </a:xfrm>
            <a:prstGeom prst="line">
              <a:avLst/>
            </a:prstGeom>
            <a:noFill/>
            <a:ln w="15875">
              <a:solidFill>
                <a:schemeClr val="accent1"/>
              </a:solidFill>
            </a:ln>
          </p:spPr>
        </p:cxnSp>
        <p:cxnSp>
          <p:nvCxnSpPr>
            <p:cNvPr id="133" name="Straight Connector 132">
              <a:extLst>
                <a:ext uri="{FF2B5EF4-FFF2-40B4-BE49-F238E27FC236}">
                  <a16:creationId xmlns:a16="http://schemas.microsoft.com/office/drawing/2014/main" id="{2D78C1AD-E4B3-418E-9D76-31A2D327EC7F}"/>
                </a:ext>
              </a:extLst>
            </p:cNvPr>
            <p:cNvCxnSpPr/>
            <p:nvPr/>
          </p:nvCxnSpPr>
          <p:spPr>
            <a:xfrm>
              <a:off x="2339340" y="5113020"/>
              <a:ext cx="0" cy="518160"/>
            </a:xfrm>
            <a:prstGeom prst="line">
              <a:avLst/>
            </a:prstGeom>
            <a:noFill/>
            <a:ln w="15875">
              <a:solidFill>
                <a:schemeClr val="accent1"/>
              </a:solidFill>
            </a:ln>
          </p:spPr>
        </p:cxnSp>
        <p:cxnSp>
          <p:nvCxnSpPr>
            <p:cNvPr id="134" name="Straight Connector 133">
              <a:extLst>
                <a:ext uri="{FF2B5EF4-FFF2-40B4-BE49-F238E27FC236}">
                  <a16:creationId xmlns:a16="http://schemas.microsoft.com/office/drawing/2014/main" id="{2E986351-3A26-4221-B0AE-C0760E016161}"/>
                </a:ext>
              </a:extLst>
            </p:cNvPr>
            <p:cNvCxnSpPr>
              <a:cxnSpLocks/>
            </p:cNvCxnSpPr>
            <p:nvPr/>
          </p:nvCxnSpPr>
          <p:spPr>
            <a:xfrm>
              <a:off x="2336800" y="5627370"/>
              <a:ext cx="386080" cy="0"/>
            </a:xfrm>
            <a:prstGeom prst="line">
              <a:avLst/>
            </a:prstGeom>
            <a:noFill/>
            <a:ln w="15875">
              <a:solidFill>
                <a:schemeClr val="accent1"/>
              </a:solidFill>
              <a:tailEnd type="arrow" w="lg" len="lg"/>
            </a:ln>
          </p:spPr>
        </p:cxnSp>
        <p:cxnSp>
          <p:nvCxnSpPr>
            <p:cNvPr id="135" name="Straight Connector 134">
              <a:extLst>
                <a:ext uri="{FF2B5EF4-FFF2-40B4-BE49-F238E27FC236}">
                  <a16:creationId xmlns:a16="http://schemas.microsoft.com/office/drawing/2014/main" id="{E2D926C1-B11F-4C65-A216-6A9FB61A8099}"/>
                </a:ext>
              </a:extLst>
            </p:cNvPr>
            <p:cNvCxnSpPr>
              <a:cxnSpLocks/>
            </p:cNvCxnSpPr>
            <p:nvPr/>
          </p:nvCxnSpPr>
          <p:spPr>
            <a:xfrm flipH="1">
              <a:off x="1725930" y="5627370"/>
              <a:ext cx="378460" cy="0"/>
            </a:xfrm>
            <a:prstGeom prst="line">
              <a:avLst/>
            </a:prstGeom>
            <a:noFill/>
            <a:ln w="15875">
              <a:solidFill>
                <a:schemeClr val="accent1"/>
              </a:solidFill>
              <a:tailEnd type="arrow" w="lg" len="lg"/>
            </a:ln>
          </p:spPr>
        </p:cxnSp>
      </p:grpSp>
      <p:grpSp>
        <p:nvGrpSpPr>
          <p:cNvPr id="136" name="Group 135">
            <a:extLst>
              <a:ext uri="{FF2B5EF4-FFF2-40B4-BE49-F238E27FC236}">
                <a16:creationId xmlns:a16="http://schemas.microsoft.com/office/drawing/2014/main" id="{7D947BE2-1F30-4C60-934F-C3E19EE95212}"/>
              </a:ext>
            </a:extLst>
          </p:cNvPr>
          <p:cNvGrpSpPr/>
          <p:nvPr/>
        </p:nvGrpSpPr>
        <p:grpSpPr>
          <a:xfrm>
            <a:off x="4037807" y="1766464"/>
            <a:ext cx="4506409" cy="4505698"/>
            <a:chOff x="4037807" y="1766464"/>
            <a:chExt cx="4506409" cy="4505698"/>
          </a:xfrm>
        </p:grpSpPr>
        <p:sp>
          <p:nvSpPr>
            <p:cNvPr id="137" name="Oval 136">
              <a:extLst>
                <a:ext uri="{FF2B5EF4-FFF2-40B4-BE49-F238E27FC236}">
                  <a16:creationId xmlns:a16="http://schemas.microsoft.com/office/drawing/2014/main" id="{4B7D7766-B85A-4BAC-B4EA-71CDD8BDCB70}"/>
                </a:ext>
              </a:extLst>
            </p:cNvPr>
            <p:cNvSpPr>
              <a:spLocks noChangeAspect="1"/>
            </p:cNvSpPr>
            <p:nvPr/>
          </p:nvSpPr>
          <p:spPr>
            <a:xfrm>
              <a:off x="7974015" y="4375931"/>
              <a:ext cx="400858" cy="400858"/>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38" name="Oval 137">
              <a:extLst>
                <a:ext uri="{FF2B5EF4-FFF2-40B4-BE49-F238E27FC236}">
                  <a16:creationId xmlns:a16="http://schemas.microsoft.com/office/drawing/2014/main" id="{F310A64B-2AA8-4A33-87C8-3E6E1DAAE870}"/>
                </a:ext>
              </a:extLst>
            </p:cNvPr>
            <p:cNvSpPr>
              <a:spLocks noChangeAspect="1"/>
            </p:cNvSpPr>
            <p:nvPr/>
          </p:nvSpPr>
          <p:spPr>
            <a:xfrm>
              <a:off x="7431817" y="4988051"/>
              <a:ext cx="571989" cy="571989"/>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39" name="Oval 138">
              <a:extLst>
                <a:ext uri="{FF2B5EF4-FFF2-40B4-BE49-F238E27FC236}">
                  <a16:creationId xmlns:a16="http://schemas.microsoft.com/office/drawing/2014/main" id="{27B19998-229A-400F-B4D2-BF66156E9D4C}"/>
                </a:ext>
              </a:extLst>
            </p:cNvPr>
            <p:cNvSpPr>
              <a:spLocks noChangeAspect="1"/>
            </p:cNvSpPr>
            <p:nvPr/>
          </p:nvSpPr>
          <p:spPr>
            <a:xfrm>
              <a:off x="7977845" y="4092662"/>
              <a:ext cx="312420" cy="31242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41" name="Oval 140">
              <a:extLst>
                <a:ext uri="{FF2B5EF4-FFF2-40B4-BE49-F238E27FC236}">
                  <a16:creationId xmlns:a16="http://schemas.microsoft.com/office/drawing/2014/main" id="{7C0EB630-0D46-49FE-A828-952194D6BA5A}"/>
                </a:ext>
              </a:extLst>
            </p:cNvPr>
            <p:cNvSpPr>
              <a:spLocks noChangeAspect="1"/>
            </p:cNvSpPr>
            <p:nvPr/>
          </p:nvSpPr>
          <p:spPr>
            <a:xfrm>
              <a:off x="8052542" y="3693209"/>
              <a:ext cx="491674" cy="491674"/>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0" name="Oval 149">
              <a:extLst>
                <a:ext uri="{FF2B5EF4-FFF2-40B4-BE49-F238E27FC236}">
                  <a16:creationId xmlns:a16="http://schemas.microsoft.com/office/drawing/2014/main" id="{A755FDD4-0899-4D1C-8F75-E01F5C01CECA}"/>
                </a:ext>
              </a:extLst>
            </p:cNvPr>
            <p:cNvSpPr>
              <a:spLocks noChangeAspect="1"/>
            </p:cNvSpPr>
            <p:nvPr/>
          </p:nvSpPr>
          <p:spPr>
            <a:xfrm>
              <a:off x="6719570" y="4949970"/>
              <a:ext cx="968230" cy="96823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1" name="Oval 150">
              <a:extLst>
                <a:ext uri="{FF2B5EF4-FFF2-40B4-BE49-F238E27FC236}">
                  <a16:creationId xmlns:a16="http://schemas.microsoft.com/office/drawing/2014/main" id="{0200A463-9B8D-41ED-AB27-9A622E3162FD}"/>
                </a:ext>
              </a:extLst>
            </p:cNvPr>
            <p:cNvSpPr>
              <a:spLocks noChangeAspect="1"/>
            </p:cNvSpPr>
            <p:nvPr/>
          </p:nvSpPr>
          <p:spPr>
            <a:xfrm>
              <a:off x="7706065" y="2583290"/>
              <a:ext cx="304800" cy="30480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2" name="Oval 151">
              <a:extLst>
                <a:ext uri="{FF2B5EF4-FFF2-40B4-BE49-F238E27FC236}">
                  <a16:creationId xmlns:a16="http://schemas.microsoft.com/office/drawing/2014/main" id="{9AF1133A-7836-4EDF-A492-9FE12B9B1024}"/>
                </a:ext>
              </a:extLst>
            </p:cNvPr>
            <p:cNvSpPr>
              <a:spLocks noChangeAspect="1"/>
            </p:cNvSpPr>
            <p:nvPr/>
          </p:nvSpPr>
          <p:spPr>
            <a:xfrm>
              <a:off x="5548630" y="4736592"/>
              <a:ext cx="1535570" cy="153557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3" name="Oval 152">
              <a:extLst>
                <a:ext uri="{FF2B5EF4-FFF2-40B4-BE49-F238E27FC236}">
                  <a16:creationId xmlns:a16="http://schemas.microsoft.com/office/drawing/2014/main" id="{536ECECD-596B-4121-B7D7-5A5ACDF64C93}"/>
                </a:ext>
              </a:extLst>
            </p:cNvPr>
            <p:cNvSpPr>
              <a:spLocks noChangeAspect="1"/>
            </p:cNvSpPr>
            <p:nvPr/>
          </p:nvSpPr>
          <p:spPr>
            <a:xfrm>
              <a:off x="7655410" y="4628195"/>
              <a:ext cx="449579" cy="449579"/>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4" name="Oval 153">
              <a:extLst>
                <a:ext uri="{FF2B5EF4-FFF2-40B4-BE49-F238E27FC236}">
                  <a16:creationId xmlns:a16="http://schemas.microsoft.com/office/drawing/2014/main" id="{E19370AB-C224-4305-A507-C4797A2FBFB5}"/>
                </a:ext>
              </a:extLst>
            </p:cNvPr>
            <p:cNvSpPr>
              <a:spLocks noChangeAspect="1"/>
            </p:cNvSpPr>
            <p:nvPr/>
          </p:nvSpPr>
          <p:spPr>
            <a:xfrm>
              <a:off x="6782290" y="2412080"/>
              <a:ext cx="978819" cy="978819"/>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5" name="Oval 154">
              <a:extLst>
                <a:ext uri="{FF2B5EF4-FFF2-40B4-BE49-F238E27FC236}">
                  <a16:creationId xmlns:a16="http://schemas.microsoft.com/office/drawing/2014/main" id="{05C4359C-6B15-46E1-9098-914E753D9660}"/>
                </a:ext>
              </a:extLst>
            </p:cNvPr>
            <p:cNvSpPr>
              <a:spLocks noChangeAspect="1"/>
            </p:cNvSpPr>
            <p:nvPr/>
          </p:nvSpPr>
          <p:spPr>
            <a:xfrm>
              <a:off x="5171376" y="1766464"/>
              <a:ext cx="2201811" cy="2201811"/>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6" name="Oval 155">
              <a:extLst>
                <a:ext uri="{FF2B5EF4-FFF2-40B4-BE49-F238E27FC236}">
                  <a16:creationId xmlns:a16="http://schemas.microsoft.com/office/drawing/2014/main" id="{9D779A2C-C26E-4879-AF92-EC81D8AD6BFB}"/>
                </a:ext>
              </a:extLst>
            </p:cNvPr>
            <p:cNvSpPr/>
            <p:nvPr/>
          </p:nvSpPr>
          <p:spPr>
            <a:xfrm>
              <a:off x="4037807" y="2438919"/>
              <a:ext cx="3461223" cy="329407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7" name="Oval 156">
              <a:extLst>
                <a:ext uri="{FF2B5EF4-FFF2-40B4-BE49-F238E27FC236}">
                  <a16:creationId xmlns:a16="http://schemas.microsoft.com/office/drawing/2014/main" id="{E0ECBACD-D1C4-4632-8440-D02139F96488}"/>
                </a:ext>
              </a:extLst>
            </p:cNvPr>
            <p:cNvSpPr>
              <a:spLocks noChangeAspect="1"/>
            </p:cNvSpPr>
            <p:nvPr/>
          </p:nvSpPr>
          <p:spPr>
            <a:xfrm>
              <a:off x="4695853" y="2362067"/>
              <a:ext cx="3458341" cy="3458342"/>
            </a:xfrm>
            <a:prstGeom prst="ellipse">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8" name="Oval 157">
              <a:extLst>
                <a:ext uri="{FF2B5EF4-FFF2-40B4-BE49-F238E27FC236}">
                  <a16:creationId xmlns:a16="http://schemas.microsoft.com/office/drawing/2014/main" id="{EB571D78-5968-4C43-B5E4-7A2DA7198A46}"/>
                </a:ext>
              </a:extLst>
            </p:cNvPr>
            <p:cNvSpPr/>
            <p:nvPr/>
          </p:nvSpPr>
          <p:spPr>
            <a:xfrm>
              <a:off x="4037807" y="2438919"/>
              <a:ext cx="3461223" cy="3294070"/>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59" name="Oval 158">
              <a:extLst>
                <a:ext uri="{FF2B5EF4-FFF2-40B4-BE49-F238E27FC236}">
                  <a16:creationId xmlns:a16="http://schemas.microsoft.com/office/drawing/2014/main" id="{8A30DA79-E955-4631-89D0-55B6686B7DD4}"/>
                </a:ext>
              </a:extLst>
            </p:cNvPr>
            <p:cNvSpPr>
              <a:spLocks noChangeAspect="1"/>
            </p:cNvSpPr>
            <p:nvPr/>
          </p:nvSpPr>
          <p:spPr>
            <a:xfrm>
              <a:off x="6995651" y="3654141"/>
              <a:ext cx="673416" cy="673416"/>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60" name="Oval 159">
              <a:extLst>
                <a:ext uri="{FF2B5EF4-FFF2-40B4-BE49-F238E27FC236}">
                  <a16:creationId xmlns:a16="http://schemas.microsoft.com/office/drawing/2014/main" id="{A940AF22-F835-4868-B0BA-94720ECEAA99}"/>
                </a:ext>
              </a:extLst>
            </p:cNvPr>
            <p:cNvSpPr>
              <a:spLocks noChangeAspect="1"/>
            </p:cNvSpPr>
            <p:nvPr/>
          </p:nvSpPr>
          <p:spPr>
            <a:xfrm>
              <a:off x="5171376" y="1766464"/>
              <a:ext cx="2201811" cy="2201811"/>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nvGrpSpPr>
            <p:cNvPr id="161" name="Group 160">
              <a:extLst>
                <a:ext uri="{FF2B5EF4-FFF2-40B4-BE49-F238E27FC236}">
                  <a16:creationId xmlns:a16="http://schemas.microsoft.com/office/drawing/2014/main" id="{F602AD9E-3AED-4014-93D4-BEA3A4915EB0}"/>
                </a:ext>
              </a:extLst>
            </p:cNvPr>
            <p:cNvGrpSpPr/>
            <p:nvPr/>
          </p:nvGrpSpPr>
          <p:grpSpPr>
            <a:xfrm>
              <a:off x="5982965" y="2668175"/>
              <a:ext cx="2169224" cy="3121263"/>
              <a:chOff x="5982965" y="2668175"/>
              <a:chExt cx="2169224" cy="3121263"/>
            </a:xfrm>
          </p:grpSpPr>
          <p:cxnSp>
            <p:nvCxnSpPr>
              <p:cNvPr id="187" name="Straight Connector 186">
                <a:extLst>
                  <a:ext uri="{FF2B5EF4-FFF2-40B4-BE49-F238E27FC236}">
                    <a16:creationId xmlns:a16="http://schemas.microsoft.com/office/drawing/2014/main" id="{E3F1CB85-B521-4F60-9373-26AEB368774E}"/>
                  </a:ext>
                </a:extLst>
              </p:cNvPr>
              <p:cNvCxnSpPr>
                <a:cxnSpLocks/>
              </p:cNvCxnSpPr>
              <p:nvPr/>
            </p:nvCxnSpPr>
            <p:spPr>
              <a:xfrm>
                <a:off x="7234633" y="4966275"/>
                <a:ext cx="670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8DCBEF0-936E-416A-9F9F-F18150598FF0}"/>
                  </a:ext>
                </a:extLst>
              </p:cNvPr>
              <p:cNvCxnSpPr>
                <a:cxnSpLocks/>
              </p:cNvCxnSpPr>
              <p:nvPr/>
            </p:nvCxnSpPr>
            <p:spPr>
              <a:xfrm>
                <a:off x="6812756" y="5412175"/>
                <a:ext cx="7191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2B80128D-AD2C-48E0-B2FA-4C9157DF8C4B}"/>
                  </a:ext>
                </a:extLst>
              </p:cNvPr>
              <p:cNvCxnSpPr>
                <a:cxnSpLocks/>
              </p:cNvCxnSpPr>
              <p:nvPr/>
            </p:nvCxnSpPr>
            <p:spPr>
              <a:xfrm>
                <a:off x="6132216" y="5789438"/>
                <a:ext cx="584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9395229-3AD8-4DA3-8529-41310282F448}"/>
                  </a:ext>
                </a:extLst>
              </p:cNvPr>
              <p:cNvCxnSpPr>
                <a:cxnSpLocks/>
              </p:cNvCxnSpPr>
              <p:nvPr/>
            </p:nvCxnSpPr>
            <p:spPr>
              <a:xfrm>
                <a:off x="7362281" y="2702475"/>
                <a:ext cx="892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042E2DB-29E6-47E2-9B31-5D3845729044}"/>
                  </a:ext>
                </a:extLst>
              </p:cNvPr>
              <p:cNvCxnSpPr>
                <a:cxnSpLocks/>
              </p:cNvCxnSpPr>
              <p:nvPr/>
            </p:nvCxnSpPr>
            <p:spPr>
              <a:xfrm>
                <a:off x="7312683" y="3251275"/>
                <a:ext cx="6194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F90F5C4-0526-47BC-A5E1-2C7C09DB7D37}"/>
                  </a:ext>
                </a:extLst>
              </p:cNvPr>
              <p:cNvCxnSpPr>
                <a:cxnSpLocks/>
              </p:cNvCxnSpPr>
              <p:nvPr/>
            </p:nvCxnSpPr>
            <p:spPr>
              <a:xfrm>
                <a:off x="7654728" y="3868675"/>
                <a:ext cx="4829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458D697-B1E8-43E6-B09D-CC3203DD87C3}"/>
                  </a:ext>
                </a:extLst>
              </p:cNvPr>
              <p:cNvCxnSpPr>
                <a:cxnSpLocks/>
              </p:cNvCxnSpPr>
              <p:nvPr/>
            </p:nvCxnSpPr>
            <p:spPr>
              <a:xfrm>
                <a:off x="7417445" y="45889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EC91BDD-C560-4E24-85B3-79DD1BD88833}"/>
                  </a:ext>
                </a:extLst>
              </p:cNvPr>
              <p:cNvCxnSpPr>
                <a:cxnSpLocks/>
              </p:cNvCxnSpPr>
              <p:nvPr/>
            </p:nvCxnSpPr>
            <p:spPr>
              <a:xfrm>
                <a:off x="7389753" y="34913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F69E6D46-C80D-4681-ABA2-74866E3BAF32}"/>
                  </a:ext>
                </a:extLst>
              </p:cNvPr>
              <p:cNvCxnSpPr>
                <a:cxnSpLocks/>
              </p:cNvCxnSpPr>
              <p:nvPr/>
            </p:nvCxnSpPr>
            <p:spPr>
              <a:xfrm>
                <a:off x="7664255" y="3902975"/>
                <a:ext cx="473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C0AD70D-F069-4BBC-8AF1-9A364150081A}"/>
                  </a:ext>
                </a:extLst>
              </p:cNvPr>
              <p:cNvCxnSpPr>
                <a:cxnSpLocks/>
              </p:cNvCxnSpPr>
              <p:nvPr/>
            </p:nvCxnSpPr>
            <p:spPr>
              <a:xfrm>
                <a:off x="7468330" y="44174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0CF3615-7C98-4FC7-BA4C-D1B678D5BA83}"/>
                  </a:ext>
                </a:extLst>
              </p:cNvPr>
              <p:cNvCxnSpPr>
                <a:cxnSpLocks/>
              </p:cNvCxnSpPr>
              <p:nvPr/>
            </p:nvCxnSpPr>
            <p:spPr>
              <a:xfrm>
                <a:off x="7082625" y="5172075"/>
                <a:ext cx="684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6C66DF09-D639-4DCE-8DDE-34EF142C2ABE}"/>
                  </a:ext>
                </a:extLst>
              </p:cNvPr>
              <p:cNvCxnSpPr>
                <a:cxnSpLocks/>
              </p:cNvCxnSpPr>
              <p:nvPr/>
            </p:nvCxnSpPr>
            <p:spPr>
              <a:xfrm>
                <a:off x="6991350" y="5274975"/>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6CCEFDD-CCA4-4F75-8D4A-604EB5D1BA00}"/>
                  </a:ext>
                </a:extLst>
              </p:cNvPr>
              <p:cNvCxnSpPr>
                <a:cxnSpLocks/>
              </p:cNvCxnSpPr>
              <p:nvPr/>
            </p:nvCxnSpPr>
            <p:spPr>
              <a:xfrm>
                <a:off x="6584156" y="5549375"/>
                <a:ext cx="766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604C30D-C189-4AA9-9494-0BC88A9F5AD6}"/>
                  </a:ext>
                </a:extLst>
              </p:cNvPr>
              <p:cNvCxnSpPr>
                <a:cxnSpLocks/>
              </p:cNvCxnSpPr>
              <p:nvPr/>
            </p:nvCxnSpPr>
            <p:spPr>
              <a:xfrm>
                <a:off x="7375325" y="2873975"/>
                <a:ext cx="2750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23CA52-0F62-4BCB-AC27-9177B9807703}"/>
                  </a:ext>
                </a:extLst>
              </p:cNvPr>
              <p:cNvCxnSpPr>
                <a:cxnSpLocks/>
              </p:cNvCxnSpPr>
              <p:nvPr/>
            </p:nvCxnSpPr>
            <p:spPr>
              <a:xfrm>
                <a:off x="7369823" y="34570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5CE4CD4-99D0-4E81-91FB-4F0F2C0193A7}"/>
                  </a:ext>
                </a:extLst>
              </p:cNvPr>
              <p:cNvCxnSpPr>
                <a:cxnSpLocks/>
              </p:cNvCxnSpPr>
              <p:nvPr/>
            </p:nvCxnSpPr>
            <p:spPr>
              <a:xfrm>
                <a:off x="7361864" y="2736775"/>
                <a:ext cx="13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CB2BEEEE-3D67-4D55-85C1-3E23E588DD75}"/>
                  </a:ext>
                </a:extLst>
              </p:cNvPr>
              <p:cNvCxnSpPr>
                <a:cxnSpLocks/>
              </p:cNvCxnSpPr>
              <p:nvPr/>
            </p:nvCxnSpPr>
            <p:spPr>
              <a:xfrm>
                <a:off x="7375003" y="2908275"/>
                <a:ext cx="306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19C34EAE-853F-4B2A-9DCE-BA01B758EDB7}"/>
                  </a:ext>
                </a:extLst>
              </p:cNvPr>
              <p:cNvCxnSpPr>
                <a:cxnSpLocks/>
              </p:cNvCxnSpPr>
              <p:nvPr/>
            </p:nvCxnSpPr>
            <p:spPr>
              <a:xfrm>
                <a:off x="7359356" y="3079775"/>
                <a:ext cx="464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5D4E9F41-778E-41E3-A875-0D2B57844E19}"/>
                  </a:ext>
                </a:extLst>
              </p:cNvPr>
              <p:cNvCxnSpPr>
                <a:cxnSpLocks/>
              </p:cNvCxnSpPr>
              <p:nvPr/>
            </p:nvCxnSpPr>
            <p:spPr>
              <a:xfrm>
                <a:off x="7296880" y="32855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7BFD7B1-78F5-4F60-A77B-FAEDB15F5D0F}"/>
                  </a:ext>
                </a:extLst>
              </p:cNvPr>
              <p:cNvCxnSpPr>
                <a:cxnSpLocks/>
              </p:cNvCxnSpPr>
              <p:nvPr/>
            </p:nvCxnSpPr>
            <p:spPr>
              <a:xfrm>
                <a:off x="7510510" y="3697175"/>
                <a:ext cx="5952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AB7D63E9-2A30-4632-B988-9386EFE024C1}"/>
                  </a:ext>
                </a:extLst>
              </p:cNvPr>
              <p:cNvCxnSpPr>
                <a:cxnSpLocks/>
              </p:cNvCxnSpPr>
              <p:nvPr/>
            </p:nvCxnSpPr>
            <p:spPr>
              <a:xfrm>
                <a:off x="7654558" y="4108775"/>
                <a:ext cx="4976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303F3A1-AEC1-4C0E-8296-388F9B776FE1}"/>
                  </a:ext>
                </a:extLst>
              </p:cNvPr>
              <p:cNvCxnSpPr>
                <a:cxnSpLocks/>
              </p:cNvCxnSpPr>
              <p:nvPr/>
            </p:nvCxnSpPr>
            <p:spPr>
              <a:xfrm>
                <a:off x="7407014" y="46232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4874F34-36C6-4FEB-B469-87CA8F3D971C}"/>
                  </a:ext>
                </a:extLst>
              </p:cNvPr>
              <p:cNvCxnSpPr>
                <a:cxnSpLocks/>
              </p:cNvCxnSpPr>
              <p:nvPr/>
            </p:nvCxnSpPr>
            <p:spPr>
              <a:xfrm>
                <a:off x="7357921" y="47604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5C507AC9-1A5D-41C8-AB99-E9C84279A970}"/>
                  </a:ext>
                </a:extLst>
              </p:cNvPr>
              <p:cNvCxnSpPr>
                <a:cxnSpLocks/>
              </p:cNvCxnSpPr>
              <p:nvPr/>
            </p:nvCxnSpPr>
            <p:spPr>
              <a:xfrm>
                <a:off x="6348413" y="5652275"/>
                <a:ext cx="7977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6469D6A2-A885-45F3-9B77-19B433FD221C}"/>
                  </a:ext>
                </a:extLst>
              </p:cNvPr>
              <p:cNvCxnSpPr>
                <a:cxnSpLocks/>
              </p:cNvCxnSpPr>
              <p:nvPr/>
            </p:nvCxnSpPr>
            <p:spPr>
              <a:xfrm>
                <a:off x="7363065" y="3045475"/>
                <a:ext cx="4329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7B68A1F-5A80-4ECE-ABEC-82409D239929}"/>
                  </a:ext>
                </a:extLst>
              </p:cNvPr>
              <p:cNvCxnSpPr>
                <a:cxnSpLocks/>
              </p:cNvCxnSpPr>
              <p:nvPr/>
            </p:nvCxnSpPr>
            <p:spPr>
              <a:xfrm>
                <a:off x="7446909" y="36628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74D64E70-2309-40F1-B758-C892F1B21362}"/>
                  </a:ext>
                </a:extLst>
              </p:cNvPr>
              <p:cNvCxnSpPr>
                <a:cxnSpLocks/>
              </p:cNvCxnSpPr>
              <p:nvPr/>
            </p:nvCxnSpPr>
            <p:spPr>
              <a:xfrm>
                <a:off x="7664227" y="4074475"/>
                <a:ext cx="4878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C07CCD3A-AEF0-4936-89BB-B86A1DB185CA}"/>
                  </a:ext>
                </a:extLst>
              </p:cNvPr>
              <p:cNvCxnSpPr>
                <a:cxnSpLocks/>
              </p:cNvCxnSpPr>
              <p:nvPr/>
            </p:nvCxnSpPr>
            <p:spPr>
              <a:xfrm>
                <a:off x="7473094" y="43831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17336ADC-791A-4221-9201-BE50F2226C0A}"/>
                  </a:ext>
                </a:extLst>
              </p:cNvPr>
              <p:cNvCxnSpPr>
                <a:cxnSpLocks/>
              </p:cNvCxnSpPr>
              <p:nvPr/>
            </p:nvCxnSpPr>
            <p:spPr>
              <a:xfrm>
                <a:off x="7375461" y="47261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2648E54-9AA7-4C84-992A-9325A96E9168}"/>
                  </a:ext>
                </a:extLst>
              </p:cNvPr>
              <p:cNvCxnSpPr>
                <a:cxnSpLocks/>
              </p:cNvCxnSpPr>
              <p:nvPr/>
            </p:nvCxnSpPr>
            <p:spPr>
              <a:xfrm>
                <a:off x="7264144" y="49319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3A8F9AA-933D-4680-96DB-5C9D4E4200E5}"/>
                  </a:ext>
                </a:extLst>
              </p:cNvPr>
              <p:cNvCxnSpPr>
                <a:cxnSpLocks/>
              </p:cNvCxnSpPr>
              <p:nvPr/>
            </p:nvCxnSpPr>
            <p:spPr>
              <a:xfrm>
                <a:off x="7106435" y="5137775"/>
                <a:ext cx="684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ADC9D40-0541-456E-8F56-A53CE1569C26}"/>
                  </a:ext>
                </a:extLst>
              </p:cNvPr>
              <p:cNvCxnSpPr>
                <a:cxnSpLocks/>
              </p:cNvCxnSpPr>
              <p:nvPr/>
            </p:nvCxnSpPr>
            <p:spPr>
              <a:xfrm>
                <a:off x="7368106" y="3011175"/>
                <a:ext cx="403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E91E1F73-CEF4-4B5F-935F-5432581400D8}"/>
                  </a:ext>
                </a:extLst>
              </p:cNvPr>
              <p:cNvCxnSpPr>
                <a:cxnSpLocks/>
              </p:cNvCxnSpPr>
              <p:nvPr/>
            </p:nvCxnSpPr>
            <p:spPr>
              <a:xfrm>
                <a:off x="7437376" y="36285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F31527D4-EB5B-4EB1-AB5D-9CEF41B952D3}"/>
                  </a:ext>
                </a:extLst>
              </p:cNvPr>
              <p:cNvCxnSpPr>
                <a:cxnSpLocks/>
              </p:cNvCxnSpPr>
              <p:nvPr/>
            </p:nvCxnSpPr>
            <p:spPr>
              <a:xfrm>
                <a:off x="7566885" y="4245975"/>
                <a:ext cx="5777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82FC72D-2225-4B27-9F3B-A8D7963AF987}"/>
                  </a:ext>
                </a:extLst>
              </p:cNvPr>
              <p:cNvCxnSpPr>
                <a:cxnSpLocks/>
              </p:cNvCxnSpPr>
              <p:nvPr/>
            </p:nvCxnSpPr>
            <p:spPr>
              <a:xfrm>
                <a:off x="7434992" y="45546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C66491F9-6CA3-49D2-B79E-9FA3C5BFFB24}"/>
                  </a:ext>
                </a:extLst>
              </p:cNvPr>
              <p:cNvCxnSpPr>
                <a:cxnSpLocks/>
              </p:cNvCxnSpPr>
              <p:nvPr/>
            </p:nvCxnSpPr>
            <p:spPr>
              <a:xfrm>
                <a:off x="7285575" y="48976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BEC0A95-4261-4329-B9C2-30FF12629D9F}"/>
                  </a:ext>
                </a:extLst>
              </p:cNvPr>
              <p:cNvCxnSpPr>
                <a:cxnSpLocks/>
              </p:cNvCxnSpPr>
              <p:nvPr/>
            </p:nvCxnSpPr>
            <p:spPr>
              <a:xfrm>
                <a:off x="7355202" y="2668175"/>
                <a:ext cx="50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206D042D-57AF-4B47-B7E5-D38CC745B0C0}"/>
                  </a:ext>
                </a:extLst>
              </p:cNvPr>
              <p:cNvCxnSpPr>
                <a:cxnSpLocks/>
              </p:cNvCxnSpPr>
              <p:nvPr/>
            </p:nvCxnSpPr>
            <p:spPr>
              <a:xfrm>
                <a:off x="7320008" y="3216975"/>
                <a:ext cx="5952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743C8C08-C235-45A4-A204-3E37714B6DA0}"/>
                  </a:ext>
                </a:extLst>
              </p:cNvPr>
              <p:cNvCxnSpPr>
                <a:cxnSpLocks/>
              </p:cNvCxnSpPr>
              <p:nvPr/>
            </p:nvCxnSpPr>
            <p:spPr>
              <a:xfrm>
                <a:off x="7640409" y="3834375"/>
                <a:ext cx="4878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B89D4714-40C7-489A-B55F-3B67EE8DA284}"/>
                  </a:ext>
                </a:extLst>
              </p:cNvPr>
              <p:cNvCxnSpPr>
                <a:cxnSpLocks/>
              </p:cNvCxnSpPr>
              <p:nvPr/>
            </p:nvCxnSpPr>
            <p:spPr>
              <a:xfrm>
                <a:off x="7376026" y="2839675"/>
                <a:ext cx="2403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1D3C6A2-4459-42E9-93BF-BA3458F9D561}"/>
                  </a:ext>
                </a:extLst>
              </p:cNvPr>
              <p:cNvCxnSpPr>
                <a:cxnSpLocks/>
              </p:cNvCxnSpPr>
              <p:nvPr/>
            </p:nvCxnSpPr>
            <p:spPr>
              <a:xfrm>
                <a:off x="7357917" y="34227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2AD57E55-4516-4DDA-8FDF-1B525AAAEBB2}"/>
                  </a:ext>
                </a:extLst>
              </p:cNvPr>
              <p:cNvCxnSpPr>
                <a:cxnSpLocks/>
              </p:cNvCxnSpPr>
              <p:nvPr/>
            </p:nvCxnSpPr>
            <p:spPr>
              <a:xfrm>
                <a:off x="7671414" y="4040175"/>
                <a:ext cx="478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AB587927-0DFD-428D-9DB0-B39E8F0ED4FB}"/>
                  </a:ext>
                </a:extLst>
              </p:cNvPr>
              <p:cNvCxnSpPr>
                <a:cxnSpLocks/>
              </p:cNvCxnSpPr>
              <p:nvPr/>
            </p:nvCxnSpPr>
            <p:spPr>
              <a:xfrm>
                <a:off x="7483460" y="4348875"/>
                <a:ext cx="6445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66B55455-F381-460B-86CF-D6EEAD809B82}"/>
                  </a:ext>
                </a:extLst>
              </p:cNvPr>
              <p:cNvCxnSpPr>
                <a:cxnSpLocks/>
              </p:cNvCxnSpPr>
              <p:nvPr/>
            </p:nvCxnSpPr>
            <p:spPr>
              <a:xfrm>
                <a:off x="7387366" y="46918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65F8AF38-C17C-46C1-860F-2AAF8D105E38}"/>
                  </a:ext>
                </a:extLst>
              </p:cNvPr>
              <p:cNvCxnSpPr>
                <a:cxnSpLocks/>
              </p:cNvCxnSpPr>
              <p:nvPr/>
            </p:nvCxnSpPr>
            <p:spPr>
              <a:xfrm>
                <a:off x="7143169" y="5103475"/>
                <a:ext cx="6774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30A3648-4186-4DE8-8772-B0496307356F}"/>
                  </a:ext>
                </a:extLst>
              </p:cNvPr>
              <p:cNvCxnSpPr>
                <a:cxnSpLocks/>
              </p:cNvCxnSpPr>
              <p:nvPr/>
            </p:nvCxnSpPr>
            <p:spPr>
              <a:xfrm>
                <a:off x="7017571" y="5240675"/>
                <a:ext cx="685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058F32C5-1BA8-450E-A5BB-79B58C06BB39}"/>
                  </a:ext>
                </a:extLst>
              </p:cNvPr>
              <p:cNvCxnSpPr>
                <a:cxnSpLocks/>
              </p:cNvCxnSpPr>
              <p:nvPr/>
            </p:nvCxnSpPr>
            <p:spPr>
              <a:xfrm>
                <a:off x="7302242" y="48633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441DE4A-D557-4D48-A37B-934D89E2780D}"/>
                  </a:ext>
                </a:extLst>
              </p:cNvPr>
              <p:cNvCxnSpPr>
                <a:cxnSpLocks/>
              </p:cNvCxnSpPr>
              <p:nvPr/>
            </p:nvCxnSpPr>
            <p:spPr>
              <a:xfrm>
                <a:off x="7051672" y="5206375"/>
                <a:ext cx="684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D51A0E6C-E7A0-4D73-B1E1-2E8F5A8159F0}"/>
                  </a:ext>
                </a:extLst>
              </p:cNvPr>
              <p:cNvCxnSpPr>
                <a:cxnSpLocks/>
              </p:cNvCxnSpPr>
              <p:nvPr/>
            </p:nvCxnSpPr>
            <p:spPr>
              <a:xfrm>
                <a:off x="6653213" y="5515075"/>
                <a:ext cx="745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9879EEF-7EF7-4CB9-A383-80A730105DEF}"/>
                  </a:ext>
                </a:extLst>
              </p:cNvPr>
              <p:cNvCxnSpPr>
                <a:cxnSpLocks/>
              </p:cNvCxnSpPr>
              <p:nvPr/>
            </p:nvCxnSpPr>
            <p:spPr>
              <a:xfrm>
                <a:off x="6238875" y="568657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58D6574-AFD5-472F-B07D-C00946438FA4}"/>
                  </a:ext>
                </a:extLst>
              </p:cNvPr>
              <p:cNvCxnSpPr>
                <a:cxnSpLocks/>
              </p:cNvCxnSpPr>
              <p:nvPr/>
            </p:nvCxnSpPr>
            <p:spPr>
              <a:xfrm>
                <a:off x="7338955" y="3148375"/>
                <a:ext cx="5335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27D6FAC-48C3-4DFA-836B-DAB2EABE209F}"/>
                  </a:ext>
                </a:extLst>
              </p:cNvPr>
              <p:cNvCxnSpPr>
                <a:cxnSpLocks/>
              </p:cNvCxnSpPr>
              <p:nvPr/>
            </p:nvCxnSpPr>
            <p:spPr>
              <a:xfrm>
                <a:off x="7581556" y="3765775"/>
                <a:ext cx="5388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F7C808F1-895C-469E-9F3D-39621D0BF2C7}"/>
                  </a:ext>
                </a:extLst>
              </p:cNvPr>
              <p:cNvCxnSpPr>
                <a:cxnSpLocks/>
              </p:cNvCxnSpPr>
              <p:nvPr/>
            </p:nvCxnSpPr>
            <p:spPr>
              <a:xfrm>
                <a:off x="7516752" y="4280275"/>
                <a:ext cx="62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5966D5B-B576-4411-8082-F4437466D087}"/>
                  </a:ext>
                </a:extLst>
              </p:cNvPr>
              <p:cNvCxnSpPr>
                <a:cxnSpLocks/>
              </p:cNvCxnSpPr>
              <p:nvPr/>
            </p:nvCxnSpPr>
            <p:spPr>
              <a:xfrm>
                <a:off x="7190790" y="5034875"/>
                <a:ext cx="6774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D4018EC1-8E2E-4CF5-81A0-A85209B1CF97}"/>
                  </a:ext>
                </a:extLst>
              </p:cNvPr>
              <p:cNvCxnSpPr>
                <a:cxnSpLocks/>
              </p:cNvCxnSpPr>
              <p:nvPr/>
            </p:nvCxnSpPr>
            <p:spPr>
              <a:xfrm>
                <a:off x="7678548" y="4005875"/>
                <a:ext cx="4734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0E343A48-71A1-43ED-B532-6D1640B66A47}"/>
                  </a:ext>
                </a:extLst>
              </p:cNvPr>
              <p:cNvCxnSpPr>
                <a:cxnSpLocks/>
              </p:cNvCxnSpPr>
              <p:nvPr/>
            </p:nvCxnSpPr>
            <p:spPr>
              <a:xfrm>
                <a:off x="7485003" y="43145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4CD01B0-B537-4E50-B793-84B232B24D0E}"/>
                  </a:ext>
                </a:extLst>
              </p:cNvPr>
              <p:cNvCxnSpPr>
                <a:cxnSpLocks/>
              </p:cNvCxnSpPr>
              <p:nvPr/>
            </p:nvCxnSpPr>
            <p:spPr>
              <a:xfrm>
                <a:off x="7167959" y="5069175"/>
                <a:ext cx="670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3469AC7F-43D2-4526-8ACF-60AAB1AF1622}"/>
                  </a:ext>
                </a:extLst>
              </p:cNvPr>
              <p:cNvCxnSpPr>
                <a:cxnSpLocks/>
              </p:cNvCxnSpPr>
              <p:nvPr/>
            </p:nvCxnSpPr>
            <p:spPr>
              <a:xfrm>
                <a:off x="6868016" y="5377875"/>
                <a:ext cx="7014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239AF4C0-3DF7-4E28-B01F-185BAAEA54E2}"/>
                  </a:ext>
                </a:extLst>
              </p:cNvPr>
              <p:cNvCxnSpPr>
                <a:cxnSpLocks/>
              </p:cNvCxnSpPr>
              <p:nvPr/>
            </p:nvCxnSpPr>
            <p:spPr>
              <a:xfrm>
                <a:off x="6429375" y="5617975"/>
                <a:ext cx="7881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D64197C-E691-4EA8-A46E-91D197348389}"/>
                  </a:ext>
                </a:extLst>
              </p:cNvPr>
              <p:cNvCxnSpPr>
                <a:cxnSpLocks/>
              </p:cNvCxnSpPr>
              <p:nvPr/>
            </p:nvCxnSpPr>
            <p:spPr>
              <a:xfrm>
                <a:off x="6081713" y="5720875"/>
                <a:ext cx="9001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03AC28F9-1413-46C2-AB62-03B487345BAA}"/>
                  </a:ext>
                </a:extLst>
              </p:cNvPr>
              <p:cNvCxnSpPr>
                <a:cxnSpLocks/>
              </p:cNvCxnSpPr>
              <p:nvPr/>
            </p:nvCxnSpPr>
            <p:spPr>
              <a:xfrm>
                <a:off x="7368824" y="2771075"/>
                <a:ext cx="1713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8BFF930-34EF-40D4-A540-3A990C42D5C3}"/>
                  </a:ext>
                </a:extLst>
              </p:cNvPr>
              <p:cNvCxnSpPr>
                <a:cxnSpLocks/>
              </p:cNvCxnSpPr>
              <p:nvPr/>
            </p:nvCxnSpPr>
            <p:spPr>
              <a:xfrm>
                <a:off x="7318914" y="33541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F691C57-F36F-4167-B4A8-7F5A011D492E}"/>
                  </a:ext>
                </a:extLst>
              </p:cNvPr>
              <p:cNvCxnSpPr>
                <a:cxnSpLocks/>
              </p:cNvCxnSpPr>
              <p:nvPr/>
            </p:nvCxnSpPr>
            <p:spPr>
              <a:xfrm>
                <a:off x="7666640" y="3971575"/>
                <a:ext cx="4829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3292B892-D2FC-426B-8EC6-60C6229F6B8D}"/>
                  </a:ext>
                </a:extLst>
              </p:cNvPr>
              <p:cNvCxnSpPr>
                <a:cxnSpLocks/>
              </p:cNvCxnSpPr>
              <p:nvPr/>
            </p:nvCxnSpPr>
            <p:spPr>
              <a:xfrm>
                <a:off x="7374917" y="2805375"/>
                <a:ext cx="2020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2CA84B7-BAED-469E-8AFE-288EF4819442}"/>
                  </a:ext>
                </a:extLst>
              </p:cNvPr>
              <p:cNvCxnSpPr>
                <a:cxnSpLocks/>
              </p:cNvCxnSpPr>
              <p:nvPr/>
            </p:nvCxnSpPr>
            <p:spPr>
              <a:xfrm>
                <a:off x="7369262" y="2976875"/>
                <a:ext cx="3728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6C478D0-312C-4E2A-81C2-EE70DD618D47}"/>
                  </a:ext>
                </a:extLst>
              </p:cNvPr>
              <p:cNvCxnSpPr>
                <a:cxnSpLocks/>
              </p:cNvCxnSpPr>
              <p:nvPr/>
            </p:nvCxnSpPr>
            <p:spPr>
              <a:xfrm>
                <a:off x="7330115" y="3182675"/>
                <a:ext cx="5607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E4FF1B3A-F5C5-42B2-8D90-31D00928209E}"/>
                  </a:ext>
                </a:extLst>
              </p:cNvPr>
              <p:cNvCxnSpPr>
                <a:cxnSpLocks/>
              </p:cNvCxnSpPr>
              <p:nvPr/>
            </p:nvCxnSpPr>
            <p:spPr>
              <a:xfrm>
                <a:off x="7335581" y="33884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5F842064-4055-44B3-BB48-57651E0A4DC1}"/>
                  </a:ext>
                </a:extLst>
              </p:cNvPr>
              <p:cNvCxnSpPr>
                <a:cxnSpLocks/>
              </p:cNvCxnSpPr>
              <p:nvPr/>
            </p:nvCxnSpPr>
            <p:spPr>
              <a:xfrm>
                <a:off x="7417454" y="35942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6A581E31-8F2A-4DCB-9718-783E648F6C5A}"/>
                  </a:ext>
                </a:extLst>
              </p:cNvPr>
              <p:cNvCxnSpPr>
                <a:cxnSpLocks/>
              </p:cNvCxnSpPr>
              <p:nvPr/>
            </p:nvCxnSpPr>
            <p:spPr>
              <a:xfrm>
                <a:off x="7616215" y="3800075"/>
                <a:ext cx="507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22EC797-2A2A-4C9E-8D60-4501DC5ECB20}"/>
                  </a:ext>
                </a:extLst>
              </p:cNvPr>
              <p:cNvCxnSpPr>
                <a:cxnSpLocks/>
              </p:cNvCxnSpPr>
              <p:nvPr/>
            </p:nvCxnSpPr>
            <p:spPr>
              <a:xfrm>
                <a:off x="7597577" y="4211675"/>
                <a:ext cx="5496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A7BBCF42-0DE6-4123-9464-73F254B33585}"/>
                  </a:ext>
                </a:extLst>
              </p:cNvPr>
              <p:cNvCxnSpPr>
                <a:cxnSpLocks/>
              </p:cNvCxnSpPr>
              <p:nvPr/>
            </p:nvCxnSpPr>
            <p:spPr>
              <a:xfrm>
                <a:off x="7444516" y="45203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D79772D-16BB-4EA8-ADB7-7494A9E7EA92}"/>
                  </a:ext>
                </a:extLst>
              </p:cNvPr>
              <p:cNvCxnSpPr>
                <a:cxnSpLocks/>
              </p:cNvCxnSpPr>
              <p:nvPr/>
            </p:nvCxnSpPr>
            <p:spPr>
              <a:xfrm>
                <a:off x="5982965" y="5755175"/>
                <a:ext cx="8856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915ED-EE47-49AF-96C6-8C02FF4BA2A1}"/>
                  </a:ext>
                </a:extLst>
              </p:cNvPr>
              <p:cNvCxnSpPr>
                <a:cxnSpLocks/>
              </p:cNvCxnSpPr>
              <p:nvPr/>
            </p:nvCxnSpPr>
            <p:spPr>
              <a:xfrm>
                <a:off x="7368967" y="2942575"/>
                <a:ext cx="344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B6BD6FDB-897A-4A3E-8D24-C3FA8D02EDDD}"/>
                  </a:ext>
                </a:extLst>
              </p:cNvPr>
              <p:cNvCxnSpPr>
                <a:cxnSpLocks/>
              </p:cNvCxnSpPr>
              <p:nvPr/>
            </p:nvCxnSpPr>
            <p:spPr>
              <a:xfrm>
                <a:off x="7407927" y="35599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DDC0ABB2-B6A1-4A6B-8036-D505CB748AEE}"/>
                  </a:ext>
                </a:extLst>
              </p:cNvPr>
              <p:cNvCxnSpPr>
                <a:cxnSpLocks/>
              </p:cNvCxnSpPr>
              <p:nvPr/>
            </p:nvCxnSpPr>
            <p:spPr>
              <a:xfrm>
                <a:off x="7617572" y="4177375"/>
                <a:ext cx="5335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481AF954-4414-4220-9508-1D575760C8F4}"/>
                  </a:ext>
                </a:extLst>
              </p:cNvPr>
              <p:cNvCxnSpPr>
                <a:cxnSpLocks/>
              </p:cNvCxnSpPr>
              <p:nvPr/>
            </p:nvCxnSpPr>
            <p:spPr>
              <a:xfrm>
                <a:off x="7451660" y="44860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3D0CB0FA-8A09-4FC7-A25C-CE88CB9DAABF}"/>
                  </a:ext>
                </a:extLst>
              </p:cNvPr>
              <p:cNvCxnSpPr>
                <a:cxnSpLocks/>
              </p:cNvCxnSpPr>
              <p:nvPr/>
            </p:nvCxnSpPr>
            <p:spPr>
              <a:xfrm>
                <a:off x="7324584" y="48290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D5568112-988B-4BCD-A220-C6C884496A9B}"/>
                  </a:ext>
                </a:extLst>
              </p:cNvPr>
              <p:cNvCxnSpPr>
                <a:cxnSpLocks/>
              </p:cNvCxnSpPr>
              <p:nvPr/>
            </p:nvCxnSpPr>
            <p:spPr>
              <a:xfrm>
                <a:off x="6899693" y="5343575"/>
                <a:ext cx="7072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E8ADF33F-FA16-40EF-833D-B77784822401}"/>
                  </a:ext>
                </a:extLst>
              </p:cNvPr>
              <p:cNvCxnSpPr>
                <a:cxnSpLocks/>
              </p:cNvCxnSpPr>
              <p:nvPr/>
            </p:nvCxnSpPr>
            <p:spPr>
              <a:xfrm>
                <a:off x="6715125" y="5480775"/>
                <a:ext cx="7381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D2DC0E2B-40D2-488E-A9F8-F129011B1ABB}"/>
                  </a:ext>
                </a:extLst>
              </p:cNvPr>
              <p:cNvCxnSpPr>
                <a:cxnSpLocks/>
              </p:cNvCxnSpPr>
              <p:nvPr/>
            </p:nvCxnSpPr>
            <p:spPr>
              <a:xfrm>
                <a:off x="7401650" y="35256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6E1B84FB-5BBD-45C8-BD55-E838F4E899CD}"/>
                  </a:ext>
                </a:extLst>
              </p:cNvPr>
              <p:cNvCxnSpPr>
                <a:cxnSpLocks/>
              </p:cNvCxnSpPr>
              <p:nvPr/>
            </p:nvCxnSpPr>
            <p:spPr>
              <a:xfrm>
                <a:off x="7637499" y="4143075"/>
                <a:ext cx="5127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4973D9A2-D3E6-4C5A-B2C9-E8C762042410}"/>
                  </a:ext>
                </a:extLst>
              </p:cNvPr>
              <p:cNvCxnSpPr>
                <a:cxnSpLocks/>
              </p:cNvCxnSpPr>
              <p:nvPr/>
            </p:nvCxnSpPr>
            <p:spPr>
              <a:xfrm>
                <a:off x="7398397" y="4657575"/>
                <a:ext cx="65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F3883C69-A05F-4C56-8A57-8101DE9C5053}"/>
                  </a:ext>
                </a:extLst>
              </p:cNvPr>
              <p:cNvCxnSpPr>
                <a:cxnSpLocks/>
              </p:cNvCxnSpPr>
              <p:nvPr/>
            </p:nvCxnSpPr>
            <p:spPr>
              <a:xfrm>
                <a:off x="7213198" y="5000575"/>
                <a:ext cx="670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9EB09E4-FA49-4054-91CD-65FB682B0F65}"/>
                  </a:ext>
                </a:extLst>
              </p:cNvPr>
              <p:cNvCxnSpPr>
                <a:cxnSpLocks/>
              </p:cNvCxnSpPr>
              <p:nvPr/>
            </p:nvCxnSpPr>
            <p:spPr>
              <a:xfrm>
                <a:off x="7352137" y="3114075"/>
                <a:ext cx="4976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3D0C4FB2-5608-4E32-B061-27792756CA33}"/>
                  </a:ext>
                </a:extLst>
              </p:cNvPr>
              <p:cNvCxnSpPr>
                <a:cxnSpLocks/>
              </p:cNvCxnSpPr>
              <p:nvPr/>
            </p:nvCxnSpPr>
            <p:spPr>
              <a:xfrm>
                <a:off x="7559108" y="3731475"/>
                <a:ext cx="5551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5E862E8-7AC7-42BF-A24A-3E06A3F261D3}"/>
                  </a:ext>
                </a:extLst>
              </p:cNvPr>
              <p:cNvCxnSpPr>
                <a:cxnSpLocks/>
              </p:cNvCxnSpPr>
              <p:nvPr/>
            </p:nvCxnSpPr>
            <p:spPr>
              <a:xfrm>
                <a:off x="7302246" y="33198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94EE50AC-98E2-4C7F-A2DD-5FD4C484D857}"/>
                  </a:ext>
                </a:extLst>
              </p:cNvPr>
              <p:cNvCxnSpPr>
                <a:cxnSpLocks/>
              </p:cNvCxnSpPr>
              <p:nvPr/>
            </p:nvCxnSpPr>
            <p:spPr>
              <a:xfrm>
                <a:off x="7666649" y="3937275"/>
                <a:ext cx="4782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54A4792D-0173-4CEE-90AF-3A4734990075}"/>
                  </a:ext>
                </a:extLst>
              </p:cNvPr>
              <p:cNvCxnSpPr>
                <a:cxnSpLocks/>
              </p:cNvCxnSpPr>
              <p:nvPr/>
            </p:nvCxnSpPr>
            <p:spPr>
              <a:xfrm>
                <a:off x="7458804" y="4451775"/>
                <a:ext cx="651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A424324B-384B-4734-AFE9-71E349C39E4E}"/>
                  </a:ext>
                </a:extLst>
              </p:cNvPr>
              <p:cNvCxnSpPr>
                <a:cxnSpLocks/>
              </p:cNvCxnSpPr>
              <p:nvPr/>
            </p:nvCxnSpPr>
            <p:spPr>
              <a:xfrm>
                <a:off x="7333203" y="4794775"/>
                <a:ext cx="664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66DFECBE-569D-43F5-B905-D2671C70718D}"/>
                  </a:ext>
                </a:extLst>
              </p:cNvPr>
              <p:cNvCxnSpPr>
                <a:cxnSpLocks/>
              </p:cNvCxnSpPr>
              <p:nvPr/>
            </p:nvCxnSpPr>
            <p:spPr>
              <a:xfrm>
                <a:off x="6938963" y="5309275"/>
                <a:ext cx="7087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32B044E9-8A90-4347-831B-F8CE0006C2ED}"/>
                  </a:ext>
                </a:extLst>
              </p:cNvPr>
              <p:cNvCxnSpPr>
                <a:cxnSpLocks/>
              </p:cNvCxnSpPr>
              <p:nvPr/>
            </p:nvCxnSpPr>
            <p:spPr>
              <a:xfrm>
                <a:off x="6767513" y="5446475"/>
                <a:ext cx="7262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CE7FC3A6-3C19-4109-9EA1-B15D710F2EDB}"/>
                  </a:ext>
                </a:extLst>
              </p:cNvPr>
              <p:cNvCxnSpPr>
                <a:cxnSpLocks/>
              </p:cNvCxnSpPr>
              <p:nvPr/>
            </p:nvCxnSpPr>
            <p:spPr>
              <a:xfrm>
                <a:off x="6507956" y="5583675"/>
                <a:ext cx="7691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2" name="Oval 161">
              <a:extLst>
                <a:ext uri="{FF2B5EF4-FFF2-40B4-BE49-F238E27FC236}">
                  <a16:creationId xmlns:a16="http://schemas.microsoft.com/office/drawing/2014/main" id="{A8434947-2064-497B-9A93-9EE161749A80}"/>
                </a:ext>
              </a:extLst>
            </p:cNvPr>
            <p:cNvSpPr>
              <a:spLocks noChangeAspect="1"/>
            </p:cNvSpPr>
            <p:nvPr/>
          </p:nvSpPr>
          <p:spPr>
            <a:xfrm>
              <a:off x="6782290" y="2412080"/>
              <a:ext cx="978819" cy="978819"/>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3" name="Oval 172">
              <a:extLst>
                <a:ext uri="{FF2B5EF4-FFF2-40B4-BE49-F238E27FC236}">
                  <a16:creationId xmlns:a16="http://schemas.microsoft.com/office/drawing/2014/main" id="{9650874D-0919-4A01-809A-FF6A68342704}"/>
                </a:ext>
              </a:extLst>
            </p:cNvPr>
            <p:cNvSpPr>
              <a:spLocks noChangeAspect="1"/>
            </p:cNvSpPr>
            <p:nvPr/>
          </p:nvSpPr>
          <p:spPr>
            <a:xfrm>
              <a:off x="7655410" y="4628195"/>
              <a:ext cx="449579" cy="449579"/>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4" name="Oval 173">
              <a:extLst>
                <a:ext uri="{FF2B5EF4-FFF2-40B4-BE49-F238E27FC236}">
                  <a16:creationId xmlns:a16="http://schemas.microsoft.com/office/drawing/2014/main" id="{01FBE889-C772-428C-8CF5-142D46791F13}"/>
                </a:ext>
              </a:extLst>
            </p:cNvPr>
            <p:cNvSpPr>
              <a:spLocks noChangeAspect="1"/>
            </p:cNvSpPr>
            <p:nvPr/>
          </p:nvSpPr>
          <p:spPr>
            <a:xfrm>
              <a:off x="7974015" y="4375931"/>
              <a:ext cx="400858" cy="400858"/>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5" name="Oval 174">
              <a:extLst>
                <a:ext uri="{FF2B5EF4-FFF2-40B4-BE49-F238E27FC236}">
                  <a16:creationId xmlns:a16="http://schemas.microsoft.com/office/drawing/2014/main" id="{5A395E3C-F87E-4542-9DE1-9FA55248F581}"/>
                </a:ext>
              </a:extLst>
            </p:cNvPr>
            <p:cNvSpPr>
              <a:spLocks noChangeAspect="1"/>
            </p:cNvSpPr>
            <p:nvPr/>
          </p:nvSpPr>
          <p:spPr>
            <a:xfrm>
              <a:off x="5548630" y="4736592"/>
              <a:ext cx="1535570" cy="1535570"/>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6" name="Oval 175">
              <a:extLst>
                <a:ext uri="{FF2B5EF4-FFF2-40B4-BE49-F238E27FC236}">
                  <a16:creationId xmlns:a16="http://schemas.microsoft.com/office/drawing/2014/main" id="{4A27843B-B3B0-4796-9168-EFE0EF667849}"/>
                </a:ext>
              </a:extLst>
            </p:cNvPr>
            <p:cNvSpPr>
              <a:spLocks noChangeAspect="1"/>
            </p:cNvSpPr>
            <p:nvPr/>
          </p:nvSpPr>
          <p:spPr>
            <a:xfrm>
              <a:off x="7732080" y="3600450"/>
              <a:ext cx="176214" cy="176214"/>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7" name="Oval 176">
              <a:extLst>
                <a:ext uri="{FF2B5EF4-FFF2-40B4-BE49-F238E27FC236}">
                  <a16:creationId xmlns:a16="http://schemas.microsoft.com/office/drawing/2014/main" id="{C540D3D8-9D78-4F96-8ACE-E951BF30AFF1}"/>
                </a:ext>
              </a:extLst>
            </p:cNvPr>
            <p:cNvSpPr>
              <a:spLocks noChangeAspect="1"/>
            </p:cNvSpPr>
            <p:nvPr/>
          </p:nvSpPr>
          <p:spPr>
            <a:xfrm>
              <a:off x="7706065" y="2583290"/>
              <a:ext cx="304800" cy="304800"/>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8" name="Oval 177">
              <a:extLst>
                <a:ext uri="{FF2B5EF4-FFF2-40B4-BE49-F238E27FC236}">
                  <a16:creationId xmlns:a16="http://schemas.microsoft.com/office/drawing/2014/main" id="{A9B2165C-4877-4302-B03F-563BCBF94B3D}"/>
                </a:ext>
              </a:extLst>
            </p:cNvPr>
            <p:cNvSpPr>
              <a:spLocks noChangeAspect="1"/>
            </p:cNvSpPr>
            <p:nvPr/>
          </p:nvSpPr>
          <p:spPr>
            <a:xfrm>
              <a:off x="6858000" y="4318427"/>
              <a:ext cx="479984" cy="479984"/>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9" name="Oval 178">
              <a:extLst>
                <a:ext uri="{FF2B5EF4-FFF2-40B4-BE49-F238E27FC236}">
                  <a16:creationId xmlns:a16="http://schemas.microsoft.com/office/drawing/2014/main" id="{B3CC2FD0-519A-46E9-AD5B-19497B97C89A}"/>
                </a:ext>
              </a:extLst>
            </p:cNvPr>
            <p:cNvSpPr>
              <a:spLocks noChangeAspect="1"/>
            </p:cNvSpPr>
            <p:nvPr/>
          </p:nvSpPr>
          <p:spPr>
            <a:xfrm>
              <a:off x="6719570" y="4949970"/>
              <a:ext cx="968230" cy="968230"/>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80" name="Oval 179">
              <a:extLst>
                <a:ext uri="{FF2B5EF4-FFF2-40B4-BE49-F238E27FC236}">
                  <a16:creationId xmlns:a16="http://schemas.microsoft.com/office/drawing/2014/main" id="{945F587B-F87B-4478-9324-267D8FF66D89}"/>
                </a:ext>
              </a:extLst>
            </p:cNvPr>
            <p:cNvSpPr>
              <a:spLocks noChangeAspect="1"/>
            </p:cNvSpPr>
            <p:nvPr/>
          </p:nvSpPr>
          <p:spPr>
            <a:xfrm>
              <a:off x="8052542" y="3693209"/>
              <a:ext cx="491674" cy="491674"/>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81" name="Oval 180">
              <a:extLst>
                <a:ext uri="{FF2B5EF4-FFF2-40B4-BE49-F238E27FC236}">
                  <a16:creationId xmlns:a16="http://schemas.microsoft.com/office/drawing/2014/main" id="{CC74EEEF-F934-49FC-8378-4D7E5DB9BF04}"/>
                </a:ext>
              </a:extLst>
            </p:cNvPr>
            <p:cNvSpPr>
              <a:spLocks noChangeAspect="1"/>
            </p:cNvSpPr>
            <p:nvPr/>
          </p:nvSpPr>
          <p:spPr>
            <a:xfrm>
              <a:off x="7262593" y="3166047"/>
              <a:ext cx="424809" cy="424809"/>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82" name="Oval 181">
              <a:extLst>
                <a:ext uri="{FF2B5EF4-FFF2-40B4-BE49-F238E27FC236}">
                  <a16:creationId xmlns:a16="http://schemas.microsoft.com/office/drawing/2014/main" id="{3B86B11D-2CEC-49EC-8932-BBA7CE37BCF4}"/>
                </a:ext>
              </a:extLst>
            </p:cNvPr>
            <p:cNvSpPr>
              <a:spLocks noChangeAspect="1"/>
            </p:cNvSpPr>
            <p:nvPr/>
          </p:nvSpPr>
          <p:spPr>
            <a:xfrm>
              <a:off x="7977845" y="4092662"/>
              <a:ext cx="312420" cy="312420"/>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83" name="Oval 182">
              <a:extLst>
                <a:ext uri="{FF2B5EF4-FFF2-40B4-BE49-F238E27FC236}">
                  <a16:creationId xmlns:a16="http://schemas.microsoft.com/office/drawing/2014/main" id="{53C1CA67-9F1D-41B4-81B6-678824B8D615}"/>
                </a:ext>
              </a:extLst>
            </p:cNvPr>
            <p:cNvSpPr>
              <a:spLocks noChangeAspect="1"/>
            </p:cNvSpPr>
            <p:nvPr/>
          </p:nvSpPr>
          <p:spPr>
            <a:xfrm>
              <a:off x="7431817" y="4988051"/>
              <a:ext cx="571989" cy="571989"/>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84" name="Oval 183">
              <a:extLst>
                <a:ext uri="{FF2B5EF4-FFF2-40B4-BE49-F238E27FC236}">
                  <a16:creationId xmlns:a16="http://schemas.microsoft.com/office/drawing/2014/main" id="{A4E2C6C6-EF8F-4C4E-AD17-60F1F1C4D729}"/>
                </a:ext>
              </a:extLst>
            </p:cNvPr>
            <p:cNvSpPr>
              <a:spLocks noChangeAspect="1"/>
            </p:cNvSpPr>
            <p:nvPr/>
          </p:nvSpPr>
          <p:spPr>
            <a:xfrm>
              <a:off x="7360603" y="4457699"/>
              <a:ext cx="245109" cy="245109"/>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85" name="Oval 184">
              <a:extLst>
                <a:ext uri="{FF2B5EF4-FFF2-40B4-BE49-F238E27FC236}">
                  <a16:creationId xmlns:a16="http://schemas.microsoft.com/office/drawing/2014/main" id="{188D7E53-79AC-467B-9E77-96DFF3733AA5}"/>
                </a:ext>
              </a:extLst>
            </p:cNvPr>
            <p:cNvSpPr>
              <a:spLocks noChangeAspect="1"/>
            </p:cNvSpPr>
            <p:nvPr/>
          </p:nvSpPr>
          <p:spPr>
            <a:xfrm>
              <a:off x="6715310" y="3305175"/>
              <a:ext cx="828676" cy="828676"/>
            </a:xfrm>
            <a:prstGeom prst="ellipse">
              <a:avLst/>
            </a:prstGeom>
            <a:solidFill>
              <a:srgbClr val="FFFF00">
                <a:alpha val="25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86" name="TextBox 185">
              <a:extLst>
                <a:ext uri="{FF2B5EF4-FFF2-40B4-BE49-F238E27FC236}">
                  <a16:creationId xmlns:a16="http://schemas.microsoft.com/office/drawing/2014/main" id="{5A1D0CB7-86C4-48A6-AF38-3668124CCAE1}"/>
                </a:ext>
              </a:extLst>
            </p:cNvPr>
            <p:cNvSpPr txBox="1"/>
            <p:nvPr/>
          </p:nvSpPr>
          <p:spPr>
            <a:xfrm>
              <a:off x="5359457" y="3435255"/>
              <a:ext cx="2131132" cy="1311966"/>
            </a:xfrm>
            <a:prstGeom prst="rect">
              <a:avLst/>
            </a:prstGeom>
            <a:noFill/>
          </p:spPr>
          <p:txBody>
            <a:bodyPr wrap="square" rtlCol="0">
              <a:noAutofit/>
            </a:bodyPr>
            <a:lstStyle/>
            <a:p>
              <a:pPr algn="ctr"/>
              <a:r>
                <a:rPr lang="en-US" sz="2800" dirty="0">
                  <a:solidFill>
                    <a:schemeClr val="bg1"/>
                  </a:solidFill>
                  <a:latin typeface="Georgia" panose="02040502050405020303" pitchFamily="18" charset="0"/>
                </a:rPr>
                <a:t>Health outcome</a:t>
              </a:r>
            </a:p>
          </p:txBody>
        </p:sp>
      </p:grpSp>
      <p:grpSp>
        <p:nvGrpSpPr>
          <p:cNvPr id="279" name="Group 278">
            <a:extLst>
              <a:ext uri="{FF2B5EF4-FFF2-40B4-BE49-F238E27FC236}">
                <a16:creationId xmlns:a16="http://schemas.microsoft.com/office/drawing/2014/main" id="{2821FF19-D70B-4E98-B91F-A2F0EA3F9F38}"/>
              </a:ext>
            </a:extLst>
          </p:cNvPr>
          <p:cNvGrpSpPr/>
          <p:nvPr/>
        </p:nvGrpSpPr>
        <p:grpSpPr>
          <a:xfrm>
            <a:off x="1783908" y="6210662"/>
            <a:ext cx="9893742" cy="457761"/>
            <a:chOff x="1783908" y="6101802"/>
            <a:chExt cx="9893742" cy="457761"/>
          </a:xfrm>
        </p:grpSpPr>
        <p:grpSp>
          <p:nvGrpSpPr>
            <p:cNvPr id="280" name="Group 279">
              <a:extLst>
                <a:ext uri="{FF2B5EF4-FFF2-40B4-BE49-F238E27FC236}">
                  <a16:creationId xmlns:a16="http://schemas.microsoft.com/office/drawing/2014/main" id="{D17C5082-729C-418A-954C-7CF4DF8DD60D}"/>
                </a:ext>
              </a:extLst>
            </p:cNvPr>
            <p:cNvGrpSpPr/>
            <p:nvPr/>
          </p:nvGrpSpPr>
          <p:grpSpPr>
            <a:xfrm>
              <a:off x="1783908" y="6101802"/>
              <a:ext cx="3011454" cy="457761"/>
              <a:chOff x="9044680" y="4928985"/>
              <a:chExt cx="3011454" cy="457761"/>
            </a:xfrm>
          </p:grpSpPr>
          <p:sp>
            <p:nvSpPr>
              <p:cNvPr id="297" name="TextBox 296">
                <a:extLst>
                  <a:ext uri="{FF2B5EF4-FFF2-40B4-BE49-F238E27FC236}">
                    <a16:creationId xmlns:a16="http://schemas.microsoft.com/office/drawing/2014/main" id="{FD55DA1F-6262-4921-85E9-F1744F899456}"/>
                  </a:ext>
                </a:extLst>
              </p:cNvPr>
              <p:cNvSpPr txBox="1"/>
              <p:nvPr/>
            </p:nvSpPr>
            <p:spPr>
              <a:xfrm>
                <a:off x="9560917" y="4928985"/>
                <a:ext cx="2495217" cy="457761"/>
              </a:xfrm>
              <a:prstGeom prst="rect">
                <a:avLst/>
              </a:prstGeom>
              <a:noFill/>
            </p:spPr>
            <p:txBody>
              <a:bodyPr wrap="square" rtlCol="0">
                <a:noAutofit/>
              </a:bodyPr>
              <a:lstStyle/>
              <a:p>
                <a:r>
                  <a:rPr lang="en-US" sz="2000" dirty="0">
                    <a:solidFill>
                      <a:srgbClr val="FF0000"/>
                    </a:solidFill>
                    <a:latin typeface="Georgia" panose="02040502050405020303" pitchFamily="18" charset="0"/>
                  </a:rPr>
                  <a:t>Filter false positives</a:t>
                </a:r>
              </a:p>
            </p:txBody>
          </p:sp>
          <p:sp>
            <p:nvSpPr>
              <p:cNvPr id="298" name="Rectangle 297">
                <a:extLst>
                  <a:ext uri="{FF2B5EF4-FFF2-40B4-BE49-F238E27FC236}">
                    <a16:creationId xmlns:a16="http://schemas.microsoft.com/office/drawing/2014/main" id="{E180DD84-D26D-40E5-9820-AC5A781EAACA}"/>
                  </a:ext>
                </a:extLst>
              </p:cNvPr>
              <p:cNvSpPr/>
              <p:nvPr/>
            </p:nvSpPr>
            <p:spPr>
              <a:xfrm>
                <a:off x="9044680" y="4988970"/>
                <a:ext cx="486356" cy="288658"/>
              </a:xfrm>
              <a:prstGeom prst="rect">
                <a:avLst/>
              </a:prstGeom>
              <a:pattFill prst="wdDnDiag">
                <a:fgClr>
                  <a:srgbClr val="FF0000"/>
                </a:fgClr>
                <a:bgClr>
                  <a:schemeClr val="bg1"/>
                </a:bgClr>
              </a:patt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grpSp>
          <p:nvGrpSpPr>
            <p:cNvPr id="281" name="Group 280">
              <a:extLst>
                <a:ext uri="{FF2B5EF4-FFF2-40B4-BE49-F238E27FC236}">
                  <a16:creationId xmlns:a16="http://schemas.microsoft.com/office/drawing/2014/main" id="{D55F4018-6D40-460E-A8C7-2046F3DF1B7F}"/>
                </a:ext>
              </a:extLst>
            </p:cNvPr>
            <p:cNvGrpSpPr/>
            <p:nvPr/>
          </p:nvGrpSpPr>
          <p:grpSpPr>
            <a:xfrm>
              <a:off x="4995194" y="6101802"/>
              <a:ext cx="3011454" cy="457761"/>
              <a:chOff x="9044680" y="5339802"/>
              <a:chExt cx="3011454" cy="457761"/>
            </a:xfrm>
          </p:grpSpPr>
          <p:sp>
            <p:nvSpPr>
              <p:cNvPr id="295" name="Rectangle 294">
                <a:extLst>
                  <a:ext uri="{FF2B5EF4-FFF2-40B4-BE49-F238E27FC236}">
                    <a16:creationId xmlns:a16="http://schemas.microsoft.com/office/drawing/2014/main" id="{087C4CD3-C1E4-4AD3-B3DB-9BDC73C8B063}"/>
                  </a:ext>
                </a:extLst>
              </p:cNvPr>
              <p:cNvSpPr/>
              <p:nvPr/>
            </p:nvSpPr>
            <p:spPr>
              <a:xfrm>
                <a:off x="9044680" y="5383609"/>
                <a:ext cx="486356" cy="288658"/>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296" name="TextBox 295">
                <a:extLst>
                  <a:ext uri="{FF2B5EF4-FFF2-40B4-BE49-F238E27FC236}">
                    <a16:creationId xmlns:a16="http://schemas.microsoft.com/office/drawing/2014/main" id="{1E50DE04-8425-451E-B7AC-EBE12DE6B01F}"/>
                  </a:ext>
                </a:extLst>
              </p:cNvPr>
              <p:cNvSpPr txBox="1"/>
              <p:nvPr/>
            </p:nvSpPr>
            <p:spPr>
              <a:xfrm>
                <a:off x="9560917" y="5339802"/>
                <a:ext cx="2495217" cy="457761"/>
              </a:xfrm>
              <a:prstGeom prst="rect">
                <a:avLst/>
              </a:prstGeom>
              <a:noFill/>
            </p:spPr>
            <p:txBody>
              <a:bodyPr wrap="square" rtlCol="0">
                <a:noAutofit/>
              </a:bodyPr>
              <a:lstStyle/>
              <a:p>
                <a:r>
                  <a:rPr lang="en-US" sz="2000" dirty="0">
                    <a:solidFill>
                      <a:srgbClr val="0070C0"/>
                    </a:solidFill>
                    <a:latin typeface="Georgia" panose="02040502050405020303" pitchFamily="18" charset="0"/>
                  </a:rPr>
                  <a:t>Filter true positives</a:t>
                </a:r>
              </a:p>
            </p:txBody>
          </p:sp>
        </p:grpSp>
        <p:grpSp>
          <p:nvGrpSpPr>
            <p:cNvPr id="282" name="Group 281">
              <a:extLst>
                <a:ext uri="{FF2B5EF4-FFF2-40B4-BE49-F238E27FC236}">
                  <a16:creationId xmlns:a16="http://schemas.microsoft.com/office/drawing/2014/main" id="{8786B36B-8104-40D8-8807-05949BCD25C1}"/>
                </a:ext>
              </a:extLst>
            </p:cNvPr>
            <p:cNvGrpSpPr/>
            <p:nvPr/>
          </p:nvGrpSpPr>
          <p:grpSpPr>
            <a:xfrm>
              <a:off x="8075851" y="6101803"/>
              <a:ext cx="3601799" cy="439520"/>
              <a:chOff x="9044680" y="5727429"/>
              <a:chExt cx="3601799" cy="439520"/>
            </a:xfrm>
          </p:grpSpPr>
          <p:grpSp>
            <p:nvGrpSpPr>
              <p:cNvPr id="283" name="Group 282">
                <a:extLst>
                  <a:ext uri="{FF2B5EF4-FFF2-40B4-BE49-F238E27FC236}">
                    <a16:creationId xmlns:a16="http://schemas.microsoft.com/office/drawing/2014/main" id="{B0C31955-225D-4795-B9CD-DE8AB0489B76}"/>
                  </a:ext>
                </a:extLst>
              </p:cNvPr>
              <p:cNvGrpSpPr/>
              <p:nvPr/>
            </p:nvGrpSpPr>
            <p:grpSpPr>
              <a:xfrm>
                <a:off x="9044680" y="5769333"/>
                <a:ext cx="496929" cy="297574"/>
                <a:chOff x="7972198" y="4955796"/>
                <a:chExt cx="457200" cy="297574"/>
              </a:xfrm>
            </p:grpSpPr>
            <p:sp>
              <p:nvSpPr>
                <p:cNvPr id="285" name="Rectangle 284">
                  <a:extLst>
                    <a:ext uri="{FF2B5EF4-FFF2-40B4-BE49-F238E27FC236}">
                      <a16:creationId xmlns:a16="http://schemas.microsoft.com/office/drawing/2014/main" id="{7F69430A-9DC6-4053-A32C-3ED374D7B4CE}"/>
                    </a:ext>
                  </a:extLst>
                </p:cNvPr>
                <p:cNvSpPr/>
                <p:nvPr/>
              </p:nvSpPr>
              <p:spPr>
                <a:xfrm>
                  <a:off x="7978588" y="4955796"/>
                  <a:ext cx="447472" cy="288658"/>
                </a:xfrm>
                <a:prstGeom prst="rec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286" name="Straight Connector 285">
                  <a:extLst>
                    <a:ext uri="{FF2B5EF4-FFF2-40B4-BE49-F238E27FC236}">
                      <a16:creationId xmlns:a16="http://schemas.microsoft.com/office/drawing/2014/main" id="{2497F40C-663B-4FA1-AEFD-8E9C652FB5EE}"/>
                    </a:ext>
                  </a:extLst>
                </p:cNvPr>
                <p:cNvCxnSpPr>
                  <a:cxnSpLocks/>
                </p:cNvCxnSpPr>
                <p:nvPr/>
              </p:nvCxnSpPr>
              <p:spPr>
                <a:xfrm>
                  <a:off x="7972198" y="49789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AC961C7E-118A-4A5A-AE8A-603FF2C85F86}"/>
                    </a:ext>
                  </a:extLst>
                </p:cNvPr>
                <p:cNvCxnSpPr>
                  <a:cxnSpLocks/>
                </p:cNvCxnSpPr>
                <p:nvPr/>
              </p:nvCxnSpPr>
              <p:spPr>
                <a:xfrm>
                  <a:off x="7972198" y="51847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80F0C2A-EF5F-4A39-BCF7-794D4330ABFA}"/>
                    </a:ext>
                  </a:extLst>
                </p:cNvPr>
                <p:cNvCxnSpPr>
                  <a:cxnSpLocks/>
                </p:cNvCxnSpPr>
                <p:nvPr/>
              </p:nvCxnSpPr>
              <p:spPr>
                <a:xfrm>
                  <a:off x="7972198" y="51504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B7B2802-0799-4535-A551-F46E9D5528D1}"/>
                    </a:ext>
                  </a:extLst>
                </p:cNvPr>
                <p:cNvCxnSpPr>
                  <a:cxnSpLocks/>
                </p:cNvCxnSpPr>
                <p:nvPr/>
              </p:nvCxnSpPr>
              <p:spPr>
                <a:xfrm>
                  <a:off x="7972198" y="51161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E8557D73-02DE-4820-90A2-7CA4C187C642}"/>
                    </a:ext>
                  </a:extLst>
                </p:cNvPr>
                <p:cNvCxnSpPr>
                  <a:cxnSpLocks/>
                </p:cNvCxnSpPr>
                <p:nvPr/>
              </p:nvCxnSpPr>
              <p:spPr>
                <a:xfrm>
                  <a:off x="7972198" y="52533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D3741A29-112E-4CE6-84CE-E6FF7EAA1C7F}"/>
                    </a:ext>
                  </a:extLst>
                </p:cNvPr>
                <p:cNvCxnSpPr>
                  <a:cxnSpLocks/>
                </p:cNvCxnSpPr>
                <p:nvPr/>
              </p:nvCxnSpPr>
              <p:spPr>
                <a:xfrm>
                  <a:off x="7972198" y="52190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0EAA1CD0-1474-4C31-84EC-46F43452F5B9}"/>
                    </a:ext>
                  </a:extLst>
                </p:cNvPr>
                <p:cNvCxnSpPr>
                  <a:cxnSpLocks/>
                </p:cNvCxnSpPr>
                <p:nvPr/>
              </p:nvCxnSpPr>
              <p:spPr>
                <a:xfrm>
                  <a:off x="7972198" y="50475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A543F118-8850-4969-BB87-D47147A66C7B}"/>
                    </a:ext>
                  </a:extLst>
                </p:cNvPr>
                <p:cNvCxnSpPr>
                  <a:cxnSpLocks/>
                </p:cNvCxnSpPr>
                <p:nvPr/>
              </p:nvCxnSpPr>
              <p:spPr>
                <a:xfrm>
                  <a:off x="7972198" y="50818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9987D4E-C372-4623-BCB5-0377CBF36F99}"/>
                    </a:ext>
                  </a:extLst>
                </p:cNvPr>
                <p:cNvCxnSpPr>
                  <a:cxnSpLocks/>
                </p:cNvCxnSpPr>
                <p:nvPr/>
              </p:nvCxnSpPr>
              <p:spPr>
                <a:xfrm>
                  <a:off x="7972198" y="50132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4" name="TextBox 283">
                <a:extLst>
                  <a:ext uri="{FF2B5EF4-FFF2-40B4-BE49-F238E27FC236}">
                    <a16:creationId xmlns:a16="http://schemas.microsoft.com/office/drawing/2014/main" id="{AD77E3C3-BCCA-490F-81B8-785A5481D5B7}"/>
                  </a:ext>
                </a:extLst>
              </p:cNvPr>
              <p:cNvSpPr txBox="1"/>
              <p:nvPr/>
            </p:nvSpPr>
            <p:spPr>
              <a:xfrm>
                <a:off x="9545142" y="5727429"/>
                <a:ext cx="3101337" cy="439520"/>
              </a:xfrm>
              <a:prstGeom prst="rect">
                <a:avLst/>
              </a:prstGeom>
              <a:noFill/>
            </p:spPr>
            <p:txBody>
              <a:bodyPr wrap="square" rtlCol="0">
                <a:noAutofit/>
              </a:bodyPr>
              <a:lstStyle/>
              <a:p>
                <a:r>
                  <a:rPr lang="en-US" sz="2000" dirty="0">
                    <a:latin typeface="Georgia" panose="02040502050405020303" pitchFamily="18" charset="0"/>
                  </a:rPr>
                  <a:t>Filter overlooked (lost)</a:t>
                </a:r>
              </a:p>
            </p:txBody>
          </p:sp>
        </p:grpSp>
      </p:grpSp>
      <p:sp>
        <p:nvSpPr>
          <p:cNvPr id="163" name="Title 1">
            <a:extLst>
              <a:ext uri="{FF2B5EF4-FFF2-40B4-BE49-F238E27FC236}">
                <a16:creationId xmlns:a16="http://schemas.microsoft.com/office/drawing/2014/main" id="{B7D72C54-8857-4E30-9C0A-4C62E5CAAD66}"/>
              </a:ext>
            </a:extLst>
          </p:cNvPr>
          <p:cNvSpPr>
            <a:spLocks noGrp="1"/>
          </p:cNvSpPr>
          <p:nvPr>
            <p:ph type="title"/>
          </p:nvPr>
        </p:nvSpPr>
        <p:spPr>
          <a:xfrm>
            <a:off x="514350" y="265813"/>
            <a:ext cx="11163300" cy="638433"/>
          </a:xfrm>
        </p:spPr>
        <p:txBody>
          <a:bodyPr>
            <a:normAutofit/>
          </a:bodyPr>
          <a:lstStyle/>
          <a:p>
            <a:r>
              <a:rPr lang="en-US" sz="2800" dirty="0">
                <a:latin typeface="Georgia" panose="02040502050405020303" pitchFamily="18" charset="0"/>
              </a:rPr>
              <a:t>Filters: Data-driven, high-sensitivity filtering (HSF)</a:t>
            </a:r>
          </a:p>
        </p:txBody>
      </p:sp>
      <p:sp>
        <p:nvSpPr>
          <p:cNvPr id="165" name="TextBox 164">
            <a:extLst>
              <a:ext uri="{FF2B5EF4-FFF2-40B4-BE49-F238E27FC236}">
                <a16:creationId xmlns:a16="http://schemas.microsoft.com/office/drawing/2014/main" id="{E97E7D6F-0D80-454B-A676-85EDD18B731D}"/>
              </a:ext>
            </a:extLst>
          </p:cNvPr>
          <p:cNvSpPr txBox="1"/>
          <p:nvPr/>
        </p:nvSpPr>
        <p:spPr>
          <a:xfrm>
            <a:off x="125889" y="1797260"/>
            <a:ext cx="5628867" cy="1480926"/>
          </a:xfrm>
          <a:prstGeom prst="rect">
            <a:avLst/>
          </a:prstGeom>
          <a:noFill/>
        </p:spPr>
        <p:txBody>
          <a:bodyPr wrap="square" rtlCol="0">
            <a:noAutofit/>
          </a:bodyPr>
          <a:lstStyle/>
          <a:p>
            <a:r>
              <a:rPr lang="en-US" sz="2000" b="1" dirty="0">
                <a:latin typeface="Georgia" panose="02040502050405020303" pitchFamily="18" charset="0"/>
              </a:rPr>
              <a:t>COVID-19-specific dxs</a:t>
            </a:r>
            <a:r>
              <a:rPr lang="en-US" sz="2000" dirty="0">
                <a:latin typeface="Georgia" panose="02040502050405020303" pitchFamily="18" charset="0"/>
              </a:rPr>
              <a:t> </a:t>
            </a:r>
            <a:r>
              <a:rPr lang="en-US" sz="2000" baseline="30000" dirty="0">
                <a:latin typeface="Georgia" panose="02040502050405020303" pitchFamily="18" charset="0"/>
              </a:rPr>
              <a:t>1</a:t>
            </a:r>
            <a:r>
              <a:rPr lang="en-US" sz="2000" dirty="0">
                <a:latin typeface="Georgia" panose="02040502050405020303" pitchFamily="18" charset="0"/>
              </a:rPr>
              <a:t> (</a:t>
            </a:r>
            <a:r>
              <a:rPr lang="en-US" sz="2000" i="1" dirty="0">
                <a:latin typeface="Georgia" panose="02040502050405020303" pitchFamily="18" charset="0"/>
              </a:rPr>
              <a:t>traditional filter</a:t>
            </a:r>
            <a:r>
              <a:rPr lang="en-US" sz="2000" dirty="0">
                <a:latin typeface="Georgia" panose="02040502050405020303" pitchFamily="18" charset="0"/>
              </a:rPr>
              <a:t>)</a:t>
            </a:r>
          </a:p>
          <a:p>
            <a:pPr marL="347663" lvl="1" indent="-169863">
              <a:buFont typeface="Arial" panose="020B0604020202020204" pitchFamily="34" charset="0"/>
              <a:buChar char="•"/>
            </a:pPr>
            <a:r>
              <a:rPr lang="en-US" sz="2000" dirty="0">
                <a:latin typeface="Georgia" panose="02040502050405020303" pitchFamily="18" charset="0"/>
              </a:rPr>
              <a:t>B9729, COVID-19, pre 4/1/2020 </a:t>
            </a:r>
          </a:p>
          <a:p>
            <a:pPr marL="347663" lvl="1" indent="-169863">
              <a:buFont typeface="Arial" panose="020B0604020202020204" pitchFamily="34" charset="0"/>
              <a:buChar char="•"/>
            </a:pPr>
            <a:r>
              <a:rPr lang="en-US" sz="2000" dirty="0">
                <a:latin typeface="Georgia" panose="02040502050405020303" pitchFamily="18" charset="0"/>
              </a:rPr>
              <a:t>U07.1, COVID-19, post 4/1/2020</a:t>
            </a:r>
          </a:p>
          <a:p>
            <a:pPr marL="347663" lvl="1" indent="-169863">
              <a:buFont typeface="Arial" panose="020B0604020202020204" pitchFamily="34" charset="0"/>
              <a:buChar char="•"/>
            </a:pPr>
            <a:r>
              <a:rPr lang="en-US" sz="2000" dirty="0">
                <a:latin typeface="Georgia" panose="02040502050405020303" pitchFamily="18" charset="0"/>
              </a:rPr>
              <a:t>Z8616, Hx of COVID-19</a:t>
            </a:r>
          </a:p>
        </p:txBody>
      </p:sp>
      <p:sp>
        <p:nvSpPr>
          <p:cNvPr id="166" name="TextBox 165">
            <a:extLst>
              <a:ext uri="{FF2B5EF4-FFF2-40B4-BE49-F238E27FC236}">
                <a16:creationId xmlns:a16="http://schemas.microsoft.com/office/drawing/2014/main" id="{64529BCA-6748-4D0D-ABA5-E55E5CF2D28B}"/>
              </a:ext>
            </a:extLst>
          </p:cNvPr>
          <p:cNvSpPr txBox="1"/>
          <p:nvPr/>
        </p:nvSpPr>
        <p:spPr>
          <a:xfrm>
            <a:off x="8969359" y="2989669"/>
            <a:ext cx="2913613" cy="1713139"/>
          </a:xfrm>
          <a:prstGeom prst="rect">
            <a:avLst/>
          </a:prstGeom>
          <a:noFill/>
        </p:spPr>
        <p:txBody>
          <a:bodyPr wrap="square" rtlCol="0">
            <a:noAutofit/>
          </a:bodyPr>
          <a:lstStyle/>
          <a:p>
            <a:pPr marL="228600" indent="-168275">
              <a:spcAft>
                <a:spcPts val="600"/>
              </a:spcAft>
              <a:buFont typeface="Arial" panose="020B0604020202020204" pitchFamily="34" charset="0"/>
              <a:buChar char="•"/>
            </a:pPr>
            <a:r>
              <a:rPr lang="en-US" sz="2400" dirty="0">
                <a:latin typeface="Georgia" panose="02040502050405020303" pitchFamily="18" charset="0"/>
              </a:rPr>
              <a:t>Other diagnoses?</a:t>
            </a:r>
          </a:p>
          <a:p>
            <a:pPr marL="228600" indent="-168275">
              <a:spcAft>
                <a:spcPts val="600"/>
              </a:spcAft>
              <a:buFont typeface="Arial" panose="020B0604020202020204" pitchFamily="34" charset="0"/>
              <a:buChar char="•"/>
            </a:pPr>
            <a:r>
              <a:rPr lang="en-US" sz="2400" dirty="0">
                <a:latin typeface="Georgia" panose="02040502050405020303" pitchFamily="18" charset="0"/>
              </a:rPr>
              <a:t>Procedures?</a:t>
            </a:r>
          </a:p>
          <a:p>
            <a:pPr marL="228600" indent="-168275">
              <a:spcAft>
                <a:spcPts val="600"/>
              </a:spcAft>
              <a:buFont typeface="Arial" panose="020B0604020202020204" pitchFamily="34" charset="0"/>
              <a:buChar char="•"/>
            </a:pPr>
            <a:r>
              <a:rPr lang="en-US" sz="2400" dirty="0">
                <a:latin typeface="Georgia" panose="02040502050405020303" pitchFamily="18" charset="0"/>
              </a:rPr>
              <a:t>Medications?</a:t>
            </a:r>
          </a:p>
          <a:p>
            <a:pPr marL="228600" indent="-168275">
              <a:spcAft>
                <a:spcPts val="600"/>
              </a:spcAft>
              <a:buFont typeface="Arial" panose="020B0604020202020204" pitchFamily="34" charset="0"/>
              <a:buChar char="•"/>
            </a:pPr>
            <a:r>
              <a:rPr lang="en-US" sz="2400" dirty="0">
                <a:latin typeface="Georgia" panose="02040502050405020303" pitchFamily="18" charset="0"/>
              </a:rPr>
              <a:t>Labs? …</a:t>
            </a:r>
          </a:p>
        </p:txBody>
      </p:sp>
      <p:sp>
        <p:nvSpPr>
          <p:cNvPr id="167" name="TextBox 166">
            <a:extLst>
              <a:ext uri="{FF2B5EF4-FFF2-40B4-BE49-F238E27FC236}">
                <a16:creationId xmlns:a16="http://schemas.microsoft.com/office/drawing/2014/main" id="{40BD9A87-3693-48C6-AF16-21161DC092E0}"/>
              </a:ext>
            </a:extLst>
          </p:cNvPr>
          <p:cNvSpPr txBox="1"/>
          <p:nvPr/>
        </p:nvSpPr>
        <p:spPr>
          <a:xfrm>
            <a:off x="8798560" y="1798989"/>
            <a:ext cx="3260090" cy="1309971"/>
          </a:xfrm>
          <a:prstGeom prst="rect">
            <a:avLst/>
          </a:prstGeom>
          <a:noFill/>
        </p:spPr>
        <p:txBody>
          <a:bodyPr wrap="square" rtlCol="0">
            <a:noAutofit/>
          </a:bodyPr>
          <a:lstStyle/>
          <a:p>
            <a:r>
              <a:rPr lang="en-US" sz="2400" b="1" dirty="0">
                <a:latin typeface="Georgia" panose="02040502050405020303" pitchFamily="18" charset="0"/>
              </a:rPr>
              <a:t>Can HSFs capture overlooked patients?</a:t>
            </a:r>
            <a:endParaRPr lang="en-US" sz="2400" dirty="0">
              <a:latin typeface="Georgia" panose="02040502050405020303" pitchFamily="18" charset="0"/>
            </a:endParaRPr>
          </a:p>
        </p:txBody>
      </p:sp>
    </p:spTree>
    <p:extLst>
      <p:ext uri="{BB962C8B-B14F-4D97-AF65-F5344CB8AC3E}">
        <p14:creationId xmlns:p14="http://schemas.microsoft.com/office/powerpoint/2010/main" val="2298234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9" name="Group 278">
            <a:extLst>
              <a:ext uri="{FF2B5EF4-FFF2-40B4-BE49-F238E27FC236}">
                <a16:creationId xmlns:a16="http://schemas.microsoft.com/office/drawing/2014/main" id="{2821FF19-D70B-4E98-B91F-A2F0EA3F9F38}"/>
              </a:ext>
            </a:extLst>
          </p:cNvPr>
          <p:cNvGrpSpPr/>
          <p:nvPr/>
        </p:nvGrpSpPr>
        <p:grpSpPr>
          <a:xfrm>
            <a:off x="1783908" y="6210662"/>
            <a:ext cx="9893742" cy="457761"/>
            <a:chOff x="1783908" y="6101802"/>
            <a:chExt cx="9893742" cy="457761"/>
          </a:xfrm>
        </p:grpSpPr>
        <p:grpSp>
          <p:nvGrpSpPr>
            <p:cNvPr id="280" name="Group 279">
              <a:extLst>
                <a:ext uri="{FF2B5EF4-FFF2-40B4-BE49-F238E27FC236}">
                  <a16:creationId xmlns:a16="http://schemas.microsoft.com/office/drawing/2014/main" id="{D17C5082-729C-418A-954C-7CF4DF8DD60D}"/>
                </a:ext>
              </a:extLst>
            </p:cNvPr>
            <p:cNvGrpSpPr/>
            <p:nvPr/>
          </p:nvGrpSpPr>
          <p:grpSpPr>
            <a:xfrm>
              <a:off x="1783908" y="6101802"/>
              <a:ext cx="3011454" cy="457761"/>
              <a:chOff x="9044680" y="4928985"/>
              <a:chExt cx="3011454" cy="457761"/>
            </a:xfrm>
          </p:grpSpPr>
          <p:sp>
            <p:nvSpPr>
              <p:cNvPr id="297" name="TextBox 296">
                <a:extLst>
                  <a:ext uri="{FF2B5EF4-FFF2-40B4-BE49-F238E27FC236}">
                    <a16:creationId xmlns:a16="http://schemas.microsoft.com/office/drawing/2014/main" id="{FD55DA1F-6262-4921-85E9-F1744F899456}"/>
                  </a:ext>
                </a:extLst>
              </p:cNvPr>
              <p:cNvSpPr txBox="1"/>
              <p:nvPr/>
            </p:nvSpPr>
            <p:spPr>
              <a:xfrm>
                <a:off x="9560917" y="4928985"/>
                <a:ext cx="2495217" cy="457761"/>
              </a:xfrm>
              <a:prstGeom prst="rect">
                <a:avLst/>
              </a:prstGeom>
              <a:noFill/>
            </p:spPr>
            <p:txBody>
              <a:bodyPr wrap="square" rtlCol="0">
                <a:noAutofit/>
              </a:bodyPr>
              <a:lstStyle/>
              <a:p>
                <a:r>
                  <a:rPr lang="en-US" sz="2000" dirty="0">
                    <a:solidFill>
                      <a:srgbClr val="FF0000"/>
                    </a:solidFill>
                    <a:latin typeface="Georgia" panose="02040502050405020303" pitchFamily="18" charset="0"/>
                  </a:rPr>
                  <a:t>Filter false positives</a:t>
                </a:r>
              </a:p>
            </p:txBody>
          </p:sp>
          <p:sp>
            <p:nvSpPr>
              <p:cNvPr id="298" name="Rectangle 297">
                <a:extLst>
                  <a:ext uri="{FF2B5EF4-FFF2-40B4-BE49-F238E27FC236}">
                    <a16:creationId xmlns:a16="http://schemas.microsoft.com/office/drawing/2014/main" id="{E180DD84-D26D-40E5-9820-AC5A781EAACA}"/>
                  </a:ext>
                </a:extLst>
              </p:cNvPr>
              <p:cNvSpPr/>
              <p:nvPr/>
            </p:nvSpPr>
            <p:spPr>
              <a:xfrm>
                <a:off x="9044680" y="4988970"/>
                <a:ext cx="486356" cy="288658"/>
              </a:xfrm>
              <a:prstGeom prst="rect">
                <a:avLst/>
              </a:prstGeom>
              <a:pattFill prst="wdDnDiag">
                <a:fgClr>
                  <a:srgbClr val="FF0000"/>
                </a:fgClr>
                <a:bgClr>
                  <a:schemeClr val="bg1"/>
                </a:bgClr>
              </a:patt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grpSp>
          <p:nvGrpSpPr>
            <p:cNvPr id="281" name="Group 280">
              <a:extLst>
                <a:ext uri="{FF2B5EF4-FFF2-40B4-BE49-F238E27FC236}">
                  <a16:creationId xmlns:a16="http://schemas.microsoft.com/office/drawing/2014/main" id="{D55F4018-6D40-460E-A8C7-2046F3DF1B7F}"/>
                </a:ext>
              </a:extLst>
            </p:cNvPr>
            <p:cNvGrpSpPr/>
            <p:nvPr/>
          </p:nvGrpSpPr>
          <p:grpSpPr>
            <a:xfrm>
              <a:off x="4995194" y="6101802"/>
              <a:ext cx="3011454" cy="457761"/>
              <a:chOff x="9044680" y="5339802"/>
              <a:chExt cx="3011454" cy="457761"/>
            </a:xfrm>
          </p:grpSpPr>
          <p:sp>
            <p:nvSpPr>
              <p:cNvPr id="295" name="Rectangle 294">
                <a:extLst>
                  <a:ext uri="{FF2B5EF4-FFF2-40B4-BE49-F238E27FC236}">
                    <a16:creationId xmlns:a16="http://schemas.microsoft.com/office/drawing/2014/main" id="{087C4CD3-C1E4-4AD3-B3DB-9BDC73C8B063}"/>
                  </a:ext>
                </a:extLst>
              </p:cNvPr>
              <p:cNvSpPr/>
              <p:nvPr/>
            </p:nvSpPr>
            <p:spPr>
              <a:xfrm>
                <a:off x="9044680" y="5383609"/>
                <a:ext cx="486356" cy="288658"/>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296" name="TextBox 295">
                <a:extLst>
                  <a:ext uri="{FF2B5EF4-FFF2-40B4-BE49-F238E27FC236}">
                    <a16:creationId xmlns:a16="http://schemas.microsoft.com/office/drawing/2014/main" id="{1E50DE04-8425-451E-B7AC-EBE12DE6B01F}"/>
                  </a:ext>
                </a:extLst>
              </p:cNvPr>
              <p:cNvSpPr txBox="1"/>
              <p:nvPr/>
            </p:nvSpPr>
            <p:spPr>
              <a:xfrm>
                <a:off x="9560917" y="5339802"/>
                <a:ext cx="2495217" cy="457761"/>
              </a:xfrm>
              <a:prstGeom prst="rect">
                <a:avLst/>
              </a:prstGeom>
              <a:noFill/>
            </p:spPr>
            <p:txBody>
              <a:bodyPr wrap="square" rtlCol="0">
                <a:noAutofit/>
              </a:bodyPr>
              <a:lstStyle/>
              <a:p>
                <a:r>
                  <a:rPr lang="en-US" sz="2000" dirty="0">
                    <a:solidFill>
                      <a:srgbClr val="0070C0"/>
                    </a:solidFill>
                    <a:latin typeface="Georgia" panose="02040502050405020303" pitchFamily="18" charset="0"/>
                  </a:rPr>
                  <a:t>Filter true positives</a:t>
                </a:r>
              </a:p>
            </p:txBody>
          </p:sp>
        </p:grpSp>
        <p:grpSp>
          <p:nvGrpSpPr>
            <p:cNvPr id="282" name="Group 281">
              <a:extLst>
                <a:ext uri="{FF2B5EF4-FFF2-40B4-BE49-F238E27FC236}">
                  <a16:creationId xmlns:a16="http://schemas.microsoft.com/office/drawing/2014/main" id="{8786B36B-8104-40D8-8807-05949BCD25C1}"/>
                </a:ext>
              </a:extLst>
            </p:cNvPr>
            <p:cNvGrpSpPr/>
            <p:nvPr/>
          </p:nvGrpSpPr>
          <p:grpSpPr>
            <a:xfrm>
              <a:off x="8075851" y="6101803"/>
              <a:ext cx="3601799" cy="457760"/>
              <a:chOff x="9044680" y="5727429"/>
              <a:chExt cx="3601799" cy="457760"/>
            </a:xfrm>
          </p:grpSpPr>
          <p:grpSp>
            <p:nvGrpSpPr>
              <p:cNvPr id="283" name="Group 282">
                <a:extLst>
                  <a:ext uri="{FF2B5EF4-FFF2-40B4-BE49-F238E27FC236}">
                    <a16:creationId xmlns:a16="http://schemas.microsoft.com/office/drawing/2014/main" id="{B0C31955-225D-4795-B9CD-DE8AB0489B76}"/>
                  </a:ext>
                </a:extLst>
              </p:cNvPr>
              <p:cNvGrpSpPr/>
              <p:nvPr/>
            </p:nvGrpSpPr>
            <p:grpSpPr>
              <a:xfrm>
                <a:off x="9044680" y="5769333"/>
                <a:ext cx="496929" cy="297574"/>
                <a:chOff x="7972198" y="4955796"/>
                <a:chExt cx="457200" cy="297574"/>
              </a:xfrm>
            </p:grpSpPr>
            <p:sp>
              <p:nvSpPr>
                <p:cNvPr id="285" name="Rectangle 284">
                  <a:extLst>
                    <a:ext uri="{FF2B5EF4-FFF2-40B4-BE49-F238E27FC236}">
                      <a16:creationId xmlns:a16="http://schemas.microsoft.com/office/drawing/2014/main" id="{7F69430A-9DC6-4053-A32C-3ED374D7B4CE}"/>
                    </a:ext>
                  </a:extLst>
                </p:cNvPr>
                <p:cNvSpPr/>
                <p:nvPr/>
              </p:nvSpPr>
              <p:spPr>
                <a:xfrm>
                  <a:off x="7978588" y="4955796"/>
                  <a:ext cx="447472" cy="288658"/>
                </a:xfrm>
                <a:prstGeom prst="rec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286" name="Straight Connector 285">
                  <a:extLst>
                    <a:ext uri="{FF2B5EF4-FFF2-40B4-BE49-F238E27FC236}">
                      <a16:creationId xmlns:a16="http://schemas.microsoft.com/office/drawing/2014/main" id="{2497F40C-663B-4FA1-AEFD-8E9C652FB5EE}"/>
                    </a:ext>
                  </a:extLst>
                </p:cNvPr>
                <p:cNvCxnSpPr>
                  <a:cxnSpLocks/>
                </p:cNvCxnSpPr>
                <p:nvPr/>
              </p:nvCxnSpPr>
              <p:spPr>
                <a:xfrm>
                  <a:off x="7972198" y="49789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AC961C7E-118A-4A5A-AE8A-603FF2C85F86}"/>
                    </a:ext>
                  </a:extLst>
                </p:cNvPr>
                <p:cNvCxnSpPr>
                  <a:cxnSpLocks/>
                </p:cNvCxnSpPr>
                <p:nvPr/>
              </p:nvCxnSpPr>
              <p:spPr>
                <a:xfrm>
                  <a:off x="7972198" y="51847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80F0C2A-EF5F-4A39-BCF7-794D4330ABFA}"/>
                    </a:ext>
                  </a:extLst>
                </p:cNvPr>
                <p:cNvCxnSpPr>
                  <a:cxnSpLocks/>
                </p:cNvCxnSpPr>
                <p:nvPr/>
              </p:nvCxnSpPr>
              <p:spPr>
                <a:xfrm>
                  <a:off x="7972198" y="51504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B7B2802-0799-4535-A551-F46E9D5528D1}"/>
                    </a:ext>
                  </a:extLst>
                </p:cNvPr>
                <p:cNvCxnSpPr>
                  <a:cxnSpLocks/>
                </p:cNvCxnSpPr>
                <p:nvPr/>
              </p:nvCxnSpPr>
              <p:spPr>
                <a:xfrm>
                  <a:off x="7972198" y="51161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E8557D73-02DE-4820-90A2-7CA4C187C642}"/>
                    </a:ext>
                  </a:extLst>
                </p:cNvPr>
                <p:cNvCxnSpPr>
                  <a:cxnSpLocks/>
                </p:cNvCxnSpPr>
                <p:nvPr/>
              </p:nvCxnSpPr>
              <p:spPr>
                <a:xfrm>
                  <a:off x="7972198" y="52533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D3741A29-112E-4CE6-84CE-E6FF7EAA1C7F}"/>
                    </a:ext>
                  </a:extLst>
                </p:cNvPr>
                <p:cNvCxnSpPr>
                  <a:cxnSpLocks/>
                </p:cNvCxnSpPr>
                <p:nvPr/>
              </p:nvCxnSpPr>
              <p:spPr>
                <a:xfrm>
                  <a:off x="7972198" y="52190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0EAA1CD0-1474-4C31-84EC-46F43452F5B9}"/>
                    </a:ext>
                  </a:extLst>
                </p:cNvPr>
                <p:cNvCxnSpPr>
                  <a:cxnSpLocks/>
                </p:cNvCxnSpPr>
                <p:nvPr/>
              </p:nvCxnSpPr>
              <p:spPr>
                <a:xfrm>
                  <a:off x="7972198" y="50475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A543F118-8850-4969-BB87-D47147A66C7B}"/>
                    </a:ext>
                  </a:extLst>
                </p:cNvPr>
                <p:cNvCxnSpPr>
                  <a:cxnSpLocks/>
                </p:cNvCxnSpPr>
                <p:nvPr/>
              </p:nvCxnSpPr>
              <p:spPr>
                <a:xfrm>
                  <a:off x="7972198" y="50818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9987D4E-C372-4623-BCB5-0377CBF36F99}"/>
                    </a:ext>
                  </a:extLst>
                </p:cNvPr>
                <p:cNvCxnSpPr>
                  <a:cxnSpLocks/>
                </p:cNvCxnSpPr>
                <p:nvPr/>
              </p:nvCxnSpPr>
              <p:spPr>
                <a:xfrm>
                  <a:off x="7972198" y="501327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4" name="TextBox 283">
                <a:extLst>
                  <a:ext uri="{FF2B5EF4-FFF2-40B4-BE49-F238E27FC236}">
                    <a16:creationId xmlns:a16="http://schemas.microsoft.com/office/drawing/2014/main" id="{AD77E3C3-BCCA-490F-81B8-785A5481D5B7}"/>
                  </a:ext>
                </a:extLst>
              </p:cNvPr>
              <p:cNvSpPr txBox="1"/>
              <p:nvPr/>
            </p:nvSpPr>
            <p:spPr>
              <a:xfrm>
                <a:off x="9560917" y="5727429"/>
                <a:ext cx="3085562" cy="457760"/>
              </a:xfrm>
              <a:prstGeom prst="rect">
                <a:avLst/>
              </a:prstGeom>
              <a:noFill/>
            </p:spPr>
            <p:txBody>
              <a:bodyPr wrap="square" rtlCol="0">
                <a:noAutofit/>
              </a:bodyPr>
              <a:lstStyle/>
              <a:p>
                <a:r>
                  <a:rPr lang="en-US" sz="2000" dirty="0">
                    <a:latin typeface="Georgia" panose="02040502050405020303" pitchFamily="18" charset="0"/>
                  </a:rPr>
                  <a:t>Filter overlooked (lost)</a:t>
                </a:r>
              </a:p>
            </p:txBody>
          </p:sp>
        </p:grpSp>
      </p:grpSp>
      <p:sp>
        <p:nvSpPr>
          <p:cNvPr id="299" name="TextBox 298">
            <a:extLst>
              <a:ext uri="{FF2B5EF4-FFF2-40B4-BE49-F238E27FC236}">
                <a16:creationId xmlns:a16="http://schemas.microsoft.com/office/drawing/2014/main" id="{2A43CC4A-CB89-435B-BE6C-DA3BC831A81A}"/>
              </a:ext>
            </a:extLst>
          </p:cNvPr>
          <p:cNvSpPr txBox="1"/>
          <p:nvPr/>
        </p:nvSpPr>
        <p:spPr>
          <a:xfrm>
            <a:off x="8969359" y="2989669"/>
            <a:ext cx="2913613" cy="1713139"/>
          </a:xfrm>
          <a:prstGeom prst="rect">
            <a:avLst/>
          </a:prstGeom>
          <a:noFill/>
        </p:spPr>
        <p:txBody>
          <a:bodyPr wrap="square" rtlCol="0">
            <a:noAutofit/>
          </a:bodyPr>
          <a:lstStyle/>
          <a:p>
            <a:pPr marL="228600" indent="-168275">
              <a:spcAft>
                <a:spcPts val="600"/>
              </a:spcAft>
              <a:buFont typeface="Arial" panose="020B0604020202020204" pitchFamily="34" charset="0"/>
              <a:buChar char="•"/>
            </a:pPr>
            <a:r>
              <a:rPr lang="en-US" sz="2400" dirty="0">
                <a:latin typeface="Georgia" panose="02040502050405020303" pitchFamily="18" charset="0"/>
              </a:rPr>
              <a:t>Other diagnoses?</a:t>
            </a:r>
          </a:p>
          <a:p>
            <a:pPr marL="228600" indent="-168275">
              <a:spcAft>
                <a:spcPts val="600"/>
              </a:spcAft>
              <a:buFont typeface="Arial" panose="020B0604020202020204" pitchFamily="34" charset="0"/>
              <a:buChar char="•"/>
            </a:pPr>
            <a:r>
              <a:rPr lang="en-US" sz="2400" dirty="0">
                <a:latin typeface="Georgia" panose="02040502050405020303" pitchFamily="18" charset="0"/>
              </a:rPr>
              <a:t>Procedures?</a:t>
            </a:r>
          </a:p>
          <a:p>
            <a:pPr marL="228600" indent="-168275">
              <a:spcAft>
                <a:spcPts val="600"/>
              </a:spcAft>
              <a:buFont typeface="Arial" panose="020B0604020202020204" pitchFamily="34" charset="0"/>
              <a:buChar char="•"/>
            </a:pPr>
            <a:r>
              <a:rPr lang="en-US" sz="2400" dirty="0">
                <a:latin typeface="Georgia" panose="02040502050405020303" pitchFamily="18" charset="0"/>
              </a:rPr>
              <a:t>Medications?</a:t>
            </a:r>
          </a:p>
          <a:p>
            <a:pPr marL="228600" indent="-168275">
              <a:spcAft>
                <a:spcPts val="600"/>
              </a:spcAft>
              <a:buFont typeface="Arial" panose="020B0604020202020204" pitchFamily="34" charset="0"/>
              <a:buChar char="•"/>
            </a:pPr>
            <a:r>
              <a:rPr lang="en-US" sz="2400" dirty="0">
                <a:latin typeface="Georgia" panose="02040502050405020303" pitchFamily="18" charset="0"/>
              </a:rPr>
              <a:t>Labs? …</a:t>
            </a:r>
          </a:p>
        </p:txBody>
      </p:sp>
      <p:sp>
        <p:nvSpPr>
          <p:cNvPr id="300" name="TextBox 299">
            <a:extLst>
              <a:ext uri="{FF2B5EF4-FFF2-40B4-BE49-F238E27FC236}">
                <a16:creationId xmlns:a16="http://schemas.microsoft.com/office/drawing/2014/main" id="{24FACC57-1745-4097-B2B9-5B7CAE8638B5}"/>
              </a:ext>
            </a:extLst>
          </p:cNvPr>
          <p:cNvSpPr txBox="1"/>
          <p:nvPr/>
        </p:nvSpPr>
        <p:spPr>
          <a:xfrm>
            <a:off x="8798560" y="1798989"/>
            <a:ext cx="3260090" cy="1309971"/>
          </a:xfrm>
          <a:prstGeom prst="rect">
            <a:avLst/>
          </a:prstGeom>
          <a:noFill/>
        </p:spPr>
        <p:txBody>
          <a:bodyPr wrap="square" rtlCol="0">
            <a:noAutofit/>
          </a:bodyPr>
          <a:lstStyle/>
          <a:p>
            <a:r>
              <a:rPr lang="en-US" sz="2400" b="1" dirty="0">
                <a:latin typeface="Georgia" panose="02040502050405020303" pitchFamily="18" charset="0"/>
              </a:rPr>
              <a:t>Can HSFs capture overlooked patients?</a:t>
            </a:r>
            <a:endParaRPr lang="en-US" sz="2400" dirty="0">
              <a:latin typeface="Georgia" panose="02040502050405020303" pitchFamily="18" charset="0"/>
            </a:endParaRPr>
          </a:p>
        </p:txBody>
      </p:sp>
      <p:grpSp>
        <p:nvGrpSpPr>
          <p:cNvPr id="163" name="Group 162">
            <a:extLst>
              <a:ext uri="{FF2B5EF4-FFF2-40B4-BE49-F238E27FC236}">
                <a16:creationId xmlns:a16="http://schemas.microsoft.com/office/drawing/2014/main" id="{C9BF9D6C-3E93-4AD0-80F5-E615EC25FA1B}"/>
              </a:ext>
            </a:extLst>
          </p:cNvPr>
          <p:cNvGrpSpPr/>
          <p:nvPr/>
        </p:nvGrpSpPr>
        <p:grpSpPr>
          <a:xfrm>
            <a:off x="4037807" y="1766464"/>
            <a:ext cx="4506409" cy="4501634"/>
            <a:chOff x="4037807" y="1766464"/>
            <a:chExt cx="4506409" cy="4501634"/>
          </a:xfrm>
        </p:grpSpPr>
        <p:sp>
          <p:nvSpPr>
            <p:cNvPr id="165" name="Oval 164">
              <a:extLst>
                <a:ext uri="{FF2B5EF4-FFF2-40B4-BE49-F238E27FC236}">
                  <a16:creationId xmlns:a16="http://schemas.microsoft.com/office/drawing/2014/main" id="{34084784-7CE6-4949-9712-926A09ED4ED9}"/>
                </a:ext>
              </a:extLst>
            </p:cNvPr>
            <p:cNvSpPr>
              <a:spLocks noChangeAspect="1"/>
            </p:cNvSpPr>
            <p:nvPr/>
          </p:nvSpPr>
          <p:spPr>
            <a:xfrm>
              <a:off x="7974015" y="4375931"/>
              <a:ext cx="400858" cy="400858"/>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66" name="Oval 165">
              <a:extLst>
                <a:ext uri="{FF2B5EF4-FFF2-40B4-BE49-F238E27FC236}">
                  <a16:creationId xmlns:a16="http://schemas.microsoft.com/office/drawing/2014/main" id="{66380862-2E75-4146-B157-B17FE952F02F}"/>
                </a:ext>
              </a:extLst>
            </p:cNvPr>
            <p:cNvSpPr>
              <a:spLocks noChangeAspect="1"/>
            </p:cNvSpPr>
            <p:nvPr/>
          </p:nvSpPr>
          <p:spPr>
            <a:xfrm>
              <a:off x="7431817" y="4988051"/>
              <a:ext cx="571989" cy="571989"/>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67" name="Oval 166">
              <a:extLst>
                <a:ext uri="{FF2B5EF4-FFF2-40B4-BE49-F238E27FC236}">
                  <a16:creationId xmlns:a16="http://schemas.microsoft.com/office/drawing/2014/main" id="{E8C365E5-878A-49D2-B6A0-6CD422E16370}"/>
                </a:ext>
              </a:extLst>
            </p:cNvPr>
            <p:cNvSpPr>
              <a:spLocks noChangeAspect="1"/>
            </p:cNvSpPr>
            <p:nvPr/>
          </p:nvSpPr>
          <p:spPr>
            <a:xfrm>
              <a:off x="7977845" y="4092662"/>
              <a:ext cx="312420" cy="31242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68" name="Oval 167">
              <a:extLst>
                <a:ext uri="{FF2B5EF4-FFF2-40B4-BE49-F238E27FC236}">
                  <a16:creationId xmlns:a16="http://schemas.microsoft.com/office/drawing/2014/main" id="{026767AF-214E-419E-9965-C2D4BA786B95}"/>
                </a:ext>
              </a:extLst>
            </p:cNvPr>
            <p:cNvSpPr>
              <a:spLocks noChangeAspect="1"/>
            </p:cNvSpPr>
            <p:nvPr/>
          </p:nvSpPr>
          <p:spPr>
            <a:xfrm>
              <a:off x="8052542" y="3693209"/>
              <a:ext cx="491674" cy="491674"/>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69" name="Oval 168">
              <a:extLst>
                <a:ext uri="{FF2B5EF4-FFF2-40B4-BE49-F238E27FC236}">
                  <a16:creationId xmlns:a16="http://schemas.microsoft.com/office/drawing/2014/main" id="{C52DE78A-4470-4CC0-835D-9DC680EF0416}"/>
                </a:ext>
              </a:extLst>
            </p:cNvPr>
            <p:cNvSpPr>
              <a:spLocks noChangeAspect="1"/>
            </p:cNvSpPr>
            <p:nvPr/>
          </p:nvSpPr>
          <p:spPr>
            <a:xfrm>
              <a:off x="6719570" y="4949970"/>
              <a:ext cx="968230" cy="96823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0" name="Oval 169">
              <a:extLst>
                <a:ext uri="{FF2B5EF4-FFF2-40B4-BE49-F238E27FC236}">
                  <a16:creationId xmlns:a16="http://schemas.microsoft.com/office/drawing/2014/main" id="{8B3851AF-AFCB-474C-9A98-D5F849493188}"/>
                </a:ext>
              </a:extLst>
            </p:cNvPr>
            <p:cNvSpPr>
              <a:spLocks noChangeAspect="1"/>
            </p:cNvSpPr>
            <p:nvPr/>
          </p:nvSpPr>
          <p:spPr>
            <a:xfrm>
              <a:off x="7706065" y="2583290"/>
              <a:ext cx="304800" cy="30480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1" name="Oval 170">
              <a:extLst>
                <a:ext uri="{FF2B5EF4-FFF2-40B4-BE49-F238E27FC236}">
                  <a16:creationId xmlns:a16="http://schemas.microsoft.com/office/drawing/2014/main" id="{BDC5CD7D-CE33-4083-881E-A98DA492C8B4}"/>
                </a:ext>
              </a:extLst>
            </p:cNvPr>
            <p:cNvSpPr>
              <a:spLocks noChangeAspect="1"/>
            </p:cNvSpPr>
            <p:nvPr/>
          </p:nvSpPr>
          <p:spPr>
            <a:xfrm>
              <a:off x="5548630" y="4732528"/>
              <a:ext cx="1535570" cy="153557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72" name="Oval 171">
              <a:extLst>
                <a:ext uri="{FF2B5EF4-FFF2-40B4-BE49-F238E27FC236}">
                  <a16:creationId xmlns:a16="http://schemas.microsoft.com/office/drawing/2014/main" id="{89E8A4B0-B129-44C8-A303-620267BB7476}"/>
                </a:ext>
              </a:extLst>
            </p:cNvPr>
            <p:cNvSpPr>
              <a:spLocks noChangeAspect="1"/>
            </p:cNvSpPr>
            <p:nvPr/>
          </p:nvSpPr>
          <p:spPr>
            <a:xfrm>
              <a:off x="7655410" y="4628195"/>
              <a:ext cx="449579" cy="449579"/>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01" name="Oval 300">
              <a:extLst>
                <a:ext uri="{FF2B5EF4-FFF2-40B4-BE49-F238E27FC236}">
                  <a16:creationId xmlns:a16="http://schemas.microsoft.com/office/drawing/2014/main" id="{3F85FFF4-1795-4D6D-B168-95E38012732C}"/>
                </a:ext>
              </a:extLst>
            </p:cNvPr>
            <p:cNvSpPr>
              <a:spLocks noChangeAspect="1"/>
            </p:cNvSpPr>
            <p:nvPr/>
          </p:nvSpPr>
          <p:spPr>
            <a:xfrm>
              <a:off x="6782290" y="2412080"/>
              <a:ext cx="978819" cy="978819"/>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02" name="Oval 301">
              <a:extLst>
                <a:ext uri="{FF2B5EF4-FFF2-40B4-BE49-F238E27FC236}">
                  <a16:creationId xmlns:a16="http://schemas.microsoft.com/office/drawing/2014/main" id="{98724EB8-53FB-4995-8144-D8B3209CE447}"/>
                </a:ext>
              </a:extLst>
            </p:cNvPr>
            <p:cNvSpPr>
              <a:spLocks noChangeAspect="1"/>
            </p:cNvSpPr>
            <p:nvPr/>
          </p:nvSpPr>
          <p:spPr>
            <a:xfrm>
              <a:off x="5171376" y="1766464"/>
              <a:ext cx="2201811" cy="2201811"/>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03" name="Oval 302">
              <a:extLst>
                <a:ext uri="{FF2B5EF4-FFF2-40B4-BE49-F238E27FC236}">
                  <a16:creationId xmlns:a16="http://schemas.microsoft.com/office/drawing/2014/main" id="{6C3FA270-2753-4779-92B9-153567172F27}"/>
                </a:ext>
              </a:extLst>
            </p:cNvPr>
            <p:cNvSpPr/>
            <p:nvPr/>
          </p:nvSpPr>
          <p:spPr>
            <a:xfrm>
              <a:off x="4037807" y="2438919"/>
              <a:ext cx="3461223" cy="3294070"/>
            </a:xfrm>
            <a:prstGeom prst="ellipse">
              <a:avLst/>
            </a:prstGeom>
            <a:pattFill prst="wdDnDiag">
              <a:fgClr>
                <a:srgbClr val="FF0000"/>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04" name="Oval 303">
              <a:extLst>
                <a:ext uri="{FF2B5EF4-FFF2-40B4-BE49-F238E27FC236}">
                  <a16:creationId xmlns:a16="http://schemas.microsoft.com/office/drawing/2014/main" id="{4F01E669-36F7-4542-AE5D-EAFC760294A4}"/>
                </a:ext>
              </a:extLst>
            </p:cNvPr>
            <p:cNvSpPr>
              <a:spLocks noChangeAspect="1"/>
            </p:cNvSpPr>
            <p:nvPr/>
          </p:nvSpPr>
          <p:spPr>
            <a:xfrm>
              <a:off x="4695853" y="2362067"/>
              <a:ext cx="3458341" cy="3458342"/>
            </a:xfrm>
            <a:prstGeom prst="ellipse">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05" name="Oval 304">
              <a:extLst>
                <a:ext uri="{FF2B5EF4-FFF2-40B4-BE49-F238E27FC236}">
                  <a16:creationId xmlns:a16="http://schemas.microsoft.com/office/drawing/2014/main" id="{04D71617-327E-40E6-B36D-5497EFBFCCF1}"/>
                </a:ext>
              </a:extLst>
            </p:cNvPr>
            <p:cNvSpPr/>
            <p:nvPr/>
          </p:nvSpPr>
          <p:spPr>
            <a:xfrm>
              <a:off x="4037807" y="2438919"/>
              <a:ext cx="3461223" cy="3294070"/>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06" name="Oval 305">
              <a:extLst>
                <a:ext uri="{FF2B5EF4-FFF2-40B4-BE49-F238E27FC236}">
                  <a16:creationId xmlns:a16="http://schemas.microsoft.com/office/drawing/2014/main" id="{E5B49829-6CBC-49B7-83D4-FDB3C5688E08}"/>
                </a:ext>
              </a:extLst>
            </p:cNvPr>
            <p:cNvSpPr>
              <a:spLocks noChangeAspect="1"/>
            </p:cNvSpPr>
            <p:nvPr/>
          </p:nvSpPr>
          <p:spPr>
            <a:xfrm>
              <a:off x="6995651" y="3654141"/>
              <a:ext cx="673416" cy="673416"/>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07" name="Oval 306">
              <a:extLst>
                <a:ext uri="{FF2B5EF4-FFF2-40B4-BE49-F238E27FC236}">
                  <a16:creationId xmlns:a16="http://schemas.microsoft.com/office/drawing/2014/main" id="{DD1AB22A-0FEB-44A9-95FF-6E0EDE4E32BA}"/>
                </a:ext>
              </a:extLst>
            </p:cNvPr>
            <p:cNvSpPr>
              <a:spLocks noChangeAspect="1"/>
            </p:cNvSpPr>
            <p:nvPr/>
          </p:nvSpPr>
          <p:spPr>
            <a:xfrm>
              <a:off x="5171376" y="1766464"/>
              <a:ext cx="2201811" cy="2201811"/>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308" name="Straight Connector 307">
              <a:extLst>
                <a:ext uri="{FF2B5EF4-FFF2-40B4-BE49-F238E27FC236}">
                  <a16:creationId xmlns:a16="http://schemas.microsoft.com/office/drawing/2014/main" id="{252960BC-30F9-43DD-B55C-99C5EB95B841}"/>
                </a:ext>
              </a:extLst>
            </p:cNvPr>
            <p:cNvCxnSpPr>
              <a:cxnSpLocks/>
            </p:cNvCxnSpPr>
            <p:nvPr/>
          </p:nvCxnSpPr>
          <p:spPr>
            <a:xfrm>
              <a:off x="7319438" y="4966275"/>
              <a:ext cx="361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7A9D6031-9470-40D2-96B6-99B2B9FE6F78}"/>
                </a:ext>
              </a:extLst>
            </p:cNvPr>
            <p:cNvCxnSpPr>
              <a:cxnSpLocks/>
            </p:cNvCxnSpPr>
            <p:nvPr/>
          </p:nvCxnSpPr>
          <p:spPr>
            <a:xfrm>
              <a:off x="7652620" y="3251275"/>
              <a:ext cx="2801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EE9F119A-4643-436D-A3A5-5CCED2CC7354}"/>
                </a:ext>
              </a:extLst>
            </p:cNvPr>
            <p:cNvCxnSpPr>
              <a:cxnSpLocks/>
            </p:cNvCxnSpPr>
            <p:nvPr/>
          </p:nvCxnSpPr>
          <p:spPr>
            <a:xfrm>
              <a:off x="7653387" y="3868675"/>
              <a:ext cx="4084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6C28D128-56B4-4915-88F6-9B7C60688164}"/>
                </a:ext>
              </a:extLst>
            </p:cNvPr>
            <p:cNvCxnSpPr>
              <a:cxnSpLocks/>
            </p:cNvCxnSpPr>
            <p:nvPr/>
          </p:nvCxnSpPr>
          <p:spPr>
            <a:xfrm>
              <a:off x="7607653" y="4588975"/>
              <a:ext cx="367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61BC3702-D23B-4E25-9C89-3AAA8BAC6D0F}"/>
                </a:ext>
              </a:extLst>
            </p:cNvPr>
            <p:cNvCxnSpPr>
              <a:cxnSpLocks/>
            </p:cNvCxnSpPr>
            <p:nvPr/>
          </p:nvCxnSpPr>
          <p:spPr>
            <a:xfrm>
              <a:off x="7660482" y="3491375"/>
              <a:ext cx="3778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A4700D4D-AB88-4AC2-AF47-B4BD7BDF1F08}"/>
                </a:ext>
              </a:extLst>
            </p:cNvPr>
            <p:cNvCxnSpPr>
              <a:cxnSpLocks/>
            </p:cNvCxnSpPr>
            <p:nvPr/>
          </p:nvCxnSpPr>
          <p:spPr>
            <a:xfrm>
              <a:off x="7665658" y="3902975"/>
              <a:ext cx="3863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F08A98E-6922-465F-9210-C8CAEE80FBAC}"/>
                </a:ext>
              </a:extLst>
            </p:cNvPr>
            <p:cNvCxnSpPr>
              <a:cxnSpLocks/>
            </p:cNvCxnSpPr>
            <p:nvPr/>
          </p:nvCxnSpPr>
          <p:spPr>
            <a:xfrm>
              <a:off x="7458795" y="4417475"/>
              <a:ext cx="5755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97ED16F0-6598-4C6B-AE5D-1114D36C779F}"/>
                </a:ext>
              </a:extLst>
            </p:cNvPr>
            <p:cNvCxnSpPr>
              <a:cxnSpLocks/>
            </p:cNvCxnSpPr>
            <p:nvPr/>
          </p:nvCxnSpPr>
          <p:spPr>
            <a:xfrm>
              <a:off x="7666600" y="3457075"/>
              <a:ext cx="3641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435A4542-9816-4CDE-A7D9-8B9C62F6A657}"/>
                </a:ext>
              </a:extLst>
            </p:cNvPr>
            <p:cNvCxnSpPr>
              <a:cxnSpLocks/>
            </p:cNvCxnSpPr>
            <p:nvPr/>
          </p:nvCxnSpPr>
          <p:spPr>
            <a:xfrm>
              <a:off x="7728876" y="3079775"/>
              <a:ext cx="918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DF4775C-869F-4C2C-8675-6463D31EEAFA}"/>
                </a:ext>
              </a:extLst>
            </p:cNvPr>
            <p:cNvCxnSpPr>
              <a:cxnSpLocks/>
            </p:cNvCxnSpPr>
            <p:nvPr/>
          </p:nvCxnSpPr>
          <p:spPr>
            <a:xfrm>
              <a:off x="7674092" y="3285575"/>
              <a:ext cx="2768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5E1BDBD5-EBA8-4E54-9A05-79349C742E45}"/>
                </a:ext>
              </a:extLst>
            </p:cNvPr>
            <p:cNvCxnSpPr>
              <a:cxnSpLocks/>
            </p:cNvCxnSpPr>
            <p:nvPr/>
          </p:nvCxnSpPr>
          <p:spPr>
            <a:xfrm>
              <a:off x="7913770" y="3697175"/>
              <a:ext cx="1863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CCBCF11-353E-4D77-B14A-E82EB5D638CC}"/>
                </a:ext>
              </a:extLst>
            </p:cNvPr>
            <p:cNvCxnSpPr>
              <a:cxnSpLocks/>
            </p:cNvCxnSpPr>
            <p:nvPr/>
          </p:nvCxnSpPr>
          <p:spPr>
            <a:xfrm>
              <a:off x="7658215" y="4108775"/>
              <a:ext cx="3867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210C6647-8283-4014-B3EC-A1BDD4BF63E4}"/>
                </a:ext>
              </a:extLst>
            </p:cNvPr>
            <p:cNvCxnSpPr>
              <a:cxnSpLocks/>
            </p:cNvCxnSpPr>
            <p:nvPr/>
          </p:nvCxnSpPr>
          <p:spPr>
            <a:xfrm>
              <a:off x="7603798" y="4623275"/>
              <a:ext cx="2157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DC96A42D-7468-402A-8DDD-573CD11F3F50}"/>
                </a:ext>
              </a:extLst>
            </p:cNvPr>
            <p:cNvCxnSpPr>
              <a:cxnSpLocks/>
            </p:cNvCxnSpPr>
            <p:nvPr/>
          </p:nvCxnSpPr>
          <p:spPr>
            <a:xfrm>
              <a:off x="7356211" y="4760475"/>
              <a:ext cx="317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7B2B0F1F-3797-49C3-A280-1C8EED266C00}"/>
                </a:ext>
              </a:extLst>
            </p:cNvPr>
            <p:cNvCxnSpPr>
              <a:cxnSpLocks/>
            </p:cNvCxnSpPr>
            <p:nvPr/>
          </p:nvCxnSpPr>
          <p:spPr>
            <a:xfrm>
              <a:off x="7733094" y="3045475"/>
              <a:ext cx="643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D61D3F8E-1794-48E8-A789-B66E9554A248}"/>
                </a:ext>
              </a:extLst>
            </p:cNvPr>
            <p:cNvCxnSpPr>
              <a:cxnSpLocks/>
            </p:cNvCxnSpPr>
            <p:nvPr/>
          </p:nvCxnSpPr>
          <p:spPr>
            <a:xfrm>
              <a:off x="7903613" y="3662875"/>
              <a:ext cx="1892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269F072-5C91-4351-A227-FBB978F25929}"/>
                </a:ext>
              </a:extLst>
            </p:cNvPr>
            <p:cNvCxnSpPr>
              <a:cxnSpLocks/>
            </p:cNvCxnSpPr>
            <p:nvPr/>
          </p:nvCxnSpPr>
          <p:spPr>
            <a:xfrm>
              <a:off x="7665279" y="4074475"/>
              <a:ext cx="4227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06501351-65F9-44CB-A45F-4E97659C86A1}"/>
                </a:ext>
              </a:extLst>
            </p:cNvPr>
            <p:cNvCxnSpPr>
              <a:cxnSpLocks/>
            </p:cNvCxnSpPr>
            <p:nvPr/>
          </p:nvCxnSpPr>
          <p:spPr>
            <a:xfrm>
              <a:off x="7470370" y="4383175"/>
              <a:ext cx="5690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0473278F-E16D-44A3-98A7-5C3D109D880D}"/>
                </a:ext>
              </a:extLst>
            </p:cNvPr>
            <p:cNvCxnSpPr>
              <a:cxnSpLocks/>
            </p:cNvCxnSpPr>
            <p:nvPr/>
          </p:nvCxnSpPr>
          <p:spPr>
            <a:xfrm>
              <a:off x="7371974" y="4726175"/>
              <a:ext cx="315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90F174BD-E19F-43CC-9EF4-60F18410E25E}"/>
                </a:ext>
              </a:extLst>
            </p:cNvPr>
            <p:cNvCxnSpPr>
              <a:cxnSpLocks/>
            </p:cNvCxnSpPr>
            <p:nvPr/>
          </p:nvCxnSpPr>
          <p:spPr>
            <a:xfrm>
              <a:off x="7259888" y="4931975"/>
              <a:ext cx="409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1637F81-3B8A-4119-9E24-0049CDFD86B2}"/>
                </a:ext>
              </a:extLst>
            </p:cNvPr>
            <p:cNvCxnSpPr>
              <a:cxnSpLocks/>
            </p:cNvCxnSpPr>
            <p:nvPr/>
          </p:nvCxnSpPr>
          <p:spPr>
            <a:xfrm>
              <a:off x="7743569" y="3011175"/>
              <a:ext cx="338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A381ED95-D2E1-4D9D-BA10-9B90AF921A17}"/>
                </a:ext>
              </a:extLst>
            </p:cNvPr>
            <p:cNvCxnSpPr>
              <a:cxnSpLocks/>
            </p:cNvCxnSpPr>
            <p:nvPr/>
          </p:nvCxnSpPr>
          <p:spPr>
            <a:xfrm>
              <a:off x="7891338" y="3628575"/>
              <a:ext cx="192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DEFA76D5-56DB-4AB3-B3CC-77AEF53C7D19}"/>
                </a:ext>
              </a:extLst>
            </p:cNvPr>
            <p:cNvCxnSpPr>
              <a:cxnSpLocks/>
            </p:cNvCxnSpPr>
            <p:nvPr/>
          </p:nvCxnSpPr>
          <p:spPr>
            <a:xfrm>
              <a:off x="7560402" y="4245975"/>
              <a:ext cx="4113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F4C62E00-4DF0-4210-92AB-5A6CE06467CD}"/>
                </a:ext>
              </a:extLst>
            </p:cNvPr>
            <p:cNvCxnSpPr>
              <a:cxnSpLocks/>
            </p:cNvCxnSpPr>
            <p:nvPr/>
          </p:nvCxnSpPr>
          <p:spPr>
            <a:xfrm>
              <a:off x="7602607" y="4554675"/>
              <a:ext cx="3657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666F513-6C0A-468B-A78F-F174DBC775FF}"/>
                </a:ext>
              </a:extLst>
            </p:cNvPr>
            <p:cNvCxnSpPr>
              <a:cxnSpLocks/>
            </p:cNvCxnSpPr>
            <p:nvPr/>
          </p:nvCxnSpPr>
          <p:spPr>
            <a:xfrm>
              <a:off x="7278987" y="4897675"/>
              <a:ext cx="3761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51E9EC7D-A530-4768-8368-E914FB17AAC8}"/>
                </a:ext>
              </a:extLst>
            </p:cNvPr>
            <p:cNvCxnSpPr>
              <a:cxnSpLocks/>
            </p:cNvCxnSpPr>
            <p:nvPr/>
          </p:nvCxnSpPr>
          <p:spPr>
            <a:xfrm>
              <a:off x="7658100" y="3216975"/>
              <a:ext cx="2571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EC873323-2EF7-40CB-B688-0410227494B7}"/>
                </a:ext>
              </a:extLst>
            </p:cNvPr>
            <p:cNvCxnSpPr>
              <a:cxnSpLocks/>
            </p:cNvCxnSpPr>
            <p:nvPr/>
          </p:nvCxnSpPr>
          <p:spPr>
            <a:xfrm>
              <a:off x="7636950" y="3834375"/>
              <a:ext cx="4341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BB0D9EAD-3DCC-4C1E-925B-EC650620775A}"/>
                </a:ext>
              </a:extLst>
            </p:cNvPr>
            <p:cNvCxnSpPr>
              <a:cxnSpLocks/>
            </p:cNvCxnSpPr>
            <p:nvPr/>
          </p:nvCxnSpPr>
          <p:spPr>
            <a:xfrm>
              <a:off x="7691438" y="3422775"/>
              <a:ext cx="3239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369A3AE7-A6B9-437B-9BB4-B213823DADEB}"/>
                </a:ext>
              </a:extLst>
            </p:cNvPr>
            <p:cNvCxnSpPr>
              <a:cxnSpLocks/>
            </p:cNvCxnSpPr>
            <p:nvPr/>
          </p:nvCxnSpPr>
          <p:spPr>
            <a:xfrm>
              <a:off x="7677611" y="4040175"/>
              <a:ext cx="3981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9E295CCA-3845-4BBF-93BB-66A74F260A8F}"/>
                </a:ext>
              </a:extLst>
            </p:cNvPr>
            <p:cNvCxnSpPr>
              <a:cxnSpLocks/>
            </p:cNvCxnSpPr>
            <p:nvPr/>
          </p:nvCxnSpPr>
          <p:spPr>
            <a:xfrm>
              <a:off x="7482535" y="4348875"/>
              <a:ext cx="5241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50858207-50AC-488C-822B-A28D2F2E93A0}"/>
                </a:ext>
              </a:extLst>
            </p:cNvPr>
            <p:cNvCxnSpPr>
              <a:cxnSpLocks/>
            </p:cNvCxnSpPr>
            <p:nvPr/>
          </p:nvCxnSpPr>
          <p:spPr>
            <a:xfrm>
              <a:off x="7547303" y="4691875"/>
              <a:ext cx="162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55C00AD5-D633-4E80-A46D-F94CED499399}"/>
                </a:ext>
              </a:extLst>
            </p:cNvPr>
            <p:cNvCxnSpPr>
              <a:cxnSpLocks/>
            </p:cNvCxnSpPr>
            <p:nvPr/>
          </p:nvCxnSpPr>
          <p:spPr>
            <a:xfrm>
              <a:off x="7293346" y="4863375"/>
              <a:ext cx="35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09590340-B2BA-4A54-921E-2695B842FBDF}"/>
                </a:ext>
              </a:extLst>
            </p:cNvPr>
            <p:cNvCxnSpPr>
              <a:cxnSpLocks/>
            </p:cNvCxnSpPr>
            <p:nvPr/>
          </p:nvCxnSpPr>
          <p:spPr>
            <a:xfrm>
              <a:off x="7692599" y="3148375"/>
              <a:ext cx="1787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C9FB0785-0443-4D58-AD2D-3BDE0AB93360}"/>
                </a:ext>
              </a:extLst>
            </p:cNvPr>
            <p:cNvCxnSpPr>
              <a:cxnSpLocks/>
            </p:cNvCxnSpPr>
            <p:nvPr/>
          </p:nvCxnSpPr>
          <p:spPr>
            <a:xfrm>
              <a:off x="7863960" y="3765775"/>
              <a:ext cx="2530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BF673CEF-4C37-4297-8564-80BFAD6D72C9}"/>
                </a:ext>
              </a:extLst>
            </p:cNvPr>
            <p:cNvCxnSpPr>
              <a:cxnSpLocks/>
            </p:cNvCxnSpPr>
            <p:nvPr/>
          </p:nvCxnSpPr>
          <p:spPr>
            <a:xfrm>
              <a:off x="7512553" y="4280275"/>
              <a:ext cx="4593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FD36BBD4-B5BC-47D8-8192-553E7FA6CD62}"/>
                </a:ext>
              </a:extLst>
            </p:cNvPr>
            <p:cNvCxnSpPr>
              <a:cxnSpLocks/>
            </p:cNvCxnSpPr>
            <p:nvPr/>
          </p:nvCxnSpPr>
          <p:spPr>
            <a:xfrm>
              <a:off x="7470227" y="5034875"/>
              <a:ext cx="83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70D9C177-94BB-44F3-903D-4FC94F35254D}"/>
                </a:ext>
              </a:extLst>
            </p:cNvPr>
            <p:cNvCxnSpPr>
              <a:cxnSpLocks/>
            </p:cNvCxnSpPr>
            <p:nvPr/>
          </p:nvCxnSpPr>
          <p:spPr>
            <a:xfrm>
              <a:off x="7679107" y="4005875"/>
              <a:ext cx="3760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08E6922-4C43-424C-8853-2740BCDCE89A}"/>
                </a:ext>
              </a:extLst>
            </p:cNvPr>
            <p:cNvCxnSpPr>
              <a:cxnSpLocks/>
            </p:cNvCxnSpPr>
            <p:nvPr/>
          </p:nvCxnSpPr>
          <p:spPr>
            <a:xfrm>
              <a:off x="7487126" y="4314575"/>
              <a:ext cx="5046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EFB6351A-635C-49F9-93DC-D9FCCF894DC3}"/>
                </a:ext>
              </a:extLst>
            </p:cNvPr>
            <p:cNvCxnSpPr>
              <a:cxnSpLocks/>
            </p:cNvCxnSpPr>
            <p:nvPr/>
          </p:nvCxnSpPr>
          <p:spPr>
            <a:xfrm>
              <a:off x="7677217" y="3354175"/>
              <a:ext cx="312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5A4DEBD4-A466-41C7-AACA-786AAF1D27D0}"/>
                </a:ext>
              </a:extLst>
            </p:cNvPr>
            <p:cNvCxnSpPr>
              <a:cxnSpLocks/>
            </p:cNvCxnSpPr>
            <p:nvPr/>
          </p:nvCxnSpPr>
          <p:spPr>
            <a:xfrm>
              <a:off x="7673859" y="3971575"/>
              <a:ext cx="3794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B2AFA275-5E81-409B-8709-3955E53981D6}"/>
                </a:ext>
              </a:extLst>
            </p:cNvPr>
            <p:cNvCxnSpPr>
              <a:cxnSpLocks/>
            </p:cNvCxnSpPr>
            <p:nvPr/>
          </p:nvCxnSpPr>
          <p:spPr>
            <a:xfrm>
              <a:off x="7669288" y="3182675"/>
              <a:ext cx="2205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B78076F6-9177-4BE9-9A24-2B1A2ADEB451}"/>
                </a:ext>
              </a:extLst>
            </p:cNvPr>
            <p:cNvCxnSpPr>
              <a:cxnSpLocks/>
            </p:cNvCxnSpPr>
            <p:nvPr/>
          </p:nvCxnSpPr>
          <p:spPr>
            <a:xfrm>
              <a:off x="7696200" y="3388475"/>
              <a:ext cx="3034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6EFDB9E6-CCA9-4850-A627-351E03085D5F}"/>
                </a:ext>
              </a:extLst>
            </p:cNvPr>
            <p:cNvCxnSpPr>
              <a:cxnSpLocks/>
            </p:cNvCxnSpPr>
            <p:nvPr/>
          </p:nvCxnSpPr>
          <p:spPr>
            <a:xfrm>
              <a:off x="7536656" y="3594275"/>
              <a:ext cx="5383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B50D9736-3B01-4A7C-8C29-CD6A0A888F3B}"/>
                </a:ext>
              </a:extLst>
            </p:cNvPr>
            <p:cNvCxnSpPr>
              <a:cxnSpLocks/>
            </p:cNvCxnSpPr>
            <p:nvPr/>
          </p:nvCxnSpPr>
          <p:spPr>
            <a:xfrm>
              <a:off x="7621316" y="3800075"/>
              <a:ext cx="4626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FEE31D9-7196-4BE1-BB22-2C00EAA96B65}"/>
                </a:ext>
              </a:extLst>
            </p:cNvPr>
            <p:cNvCxnSpPr>
              <a:cxnSpLocks/>
            </p:cNvCxnSpPr>
            <p:nvPr/>
          </p:nvCxnSpPr>
          <p:spPr>
            <a:xfrm>
              <a:off x="7595018" y="4211675"/>
              <a:ext cx="3752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9DABDC05-4A32-4C01-B277-247143508FC2}"/>
                </a:ext>
              </a:extLst>
            </p:cNvPr>
            <p:cNvCxnSpPr>
              <a:cxnSpLocks/>
            </p:cNvCxnSpPr>
            <p:nvPr/>
          </p:nvCxnSpPr>
          <p:spPr>
            <a:xfrm>
              <a:off x="7596489" y="4520375"/>
              <a:ext cx="3756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A15EFD46-D808-46D5-8169-4FCE3CBE03B2}"/>
                </a:ext>
              </a:extLst>
            </p:cNvPr>
            <p:cNvCxnSpPr>
              <a:cxnSpLocks/>
            </p:cNvCxnSpPr>
            <p:nvPr/>
          </p:nvCxnSpPr>
          <p:spPr>
            <a:xfrm>
              <a:off x="7589044" y="3559975"/>
              <a:ext cx="4763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EEB2F689-DB1F-426B-B375-EEE94CB1191D}"/>
                </a:ext>
              </a:extLst>
            </p:cNvPr>
            <p:cNvCxnSpPr>
              <a:cxnSpLocks/>
            </p:cNvCxnSpPr>
            <p:nvPr/>
          </p:nvCxnSpPr>
          <p:spPr>
            <a:xfrm>
              <a:off x="7622321" y="4177375"/>
              <a:ext cx="3667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F4A4C09E-AEFE-4506-A4E7-CBC04948BB5F}"/>
                </a:ext>
              </a:extLst>
            </p:cNvPr>
            <p:cNvCxnSpPr>
              <a:cxnSpLocks/>
            </p:cNvCxnSpPr>
            <p:nvPr/>
          </p:nvCxnSpPr>
          <p:spPr>
            <a:xfrm>
              <a:off x="7571190" y="4486075"/>
              <a:ext cx="4238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87FA08B-7B3E-4EB0-B2A7-31FDB6819376}"/>
                </a:ext>
              </a:extLst>
            </p:cNvPr>
            <p:cNvCxnSpPr>
              <a:cxnSpLocks/>
            </p:cNvCxnSpPr>
            <p:nvPr/>
          </p:nvCxnSpPr>
          <p:spPr>
            <a:xfrm>
              <a:off x="7316884" y="4829075"/>
              <a:ext cx="3322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FBDF80A6-68AA-463F-930F-57773014D0D5}"/>
                </a:ext>
              </a:extLst>
            </p:cNvPr>
            <p:cNvCxnSpPr>
              <a:cxnSpLocks/>
            </p:cNvCxnSpPr>
            <p:nvPr/>
          </p:nvCxnSpPr>
          <p:spPr>
            <a:xfrm>
              <a:off x="7639050" y="3525675"/>
              <a:ext cx="4136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439FDABE-0AB3-4211-A565-C1140387CB00}"/>
                </a:ext>
              </a:extLst>
            </p:cNvPr>
            <p:cNvCxnSpPr>
              <a:cxnSpLocks/>
            </p:cNvCxnSpPr>
            <p:nvPr/>
          </p:nvCxnSpPr>
          <p:spPr>
            <a:xfrm>
              <a:off x="7639692" y="4143075"/>
              <a:ext cx="3757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A068813F-EE18-4C2B-B884-6B30FFF597D8}"/>
                </a:ext>
              </a:extLst>
            </p:cNvPr>
            <p:cNvCxnSpPr>
              <a:cxnSpLocks/>
            </p:cNvCxnSpPr>
            <p:nvPr/>
          </p:nvCxnSpPr>
          <p:spPr>
            <a:xfrm>
              <a:off x="7586634" y="4657575"/>
              <a:ext cx="1786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2DC5EB27-13E0-48D3-A7D1-7B8982BEF279}"/>
                </a:ext>
              </a:extLst>
            </p:cNvPr>
            <p:cNvCxnSpPr>
              <a:cxnSpLocks/>
            </p:cNvCxnSpPr>
            <p:nvPr/>
          </p:nvCxnSpPr>
          <p:spPr>
            <a:xfrm>
              <a:off x="7465219" y="5000575"/>
              <a:ext cx="1166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06034AB-459C-4E5B-BF7C-8E8148293124}"/>
                </a:ext>
              </a:extLst>
            </p:cNvPr>
            <p:cNvCxnSpPr>
              <a:cxnSpLocks/>
            </p:cNvCxnSpPr>
            <p:nvPr/>
          </p:nvCxnSpPr>
          <p:spPr>
            <a:xfrm>
              <a:off x="7713763" y="3114075"/>
              <a:ext cx="1374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32342D9-FDCE-48F4-9C61-D49FC8B50F46}"/>
                </a:ext>
              </a:extLst>
            </p:cNvPr>
            <p:cNvCxnSpPr>
              <a:cxnSpLocks/>
            </p:cNvCxnSpPr>
            <p:nvPr/>
          </p:nvCxnSpPr>
          <p:spPr>
            <a:xfrm>
              <a:off x="7901525" y="3731475"/>
              <a:ext cx="2098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798412FC-6196-4B04-8B71-7EFC24B752A8}"/>
                </a:ext>
              </a:extLst>
            </p:cNvPr>
            <p:cNvCxnSpPr>
              <a:cxnSpLocks/>
            </p:cNvCxnSpPr>
            <p:nvPr/>
          </p:nvCxnSpPr>
          <p:spPr>
            <a:xfrm>
              <a:off x="7680177" y="3319875"/>
              <a:ext cx="2844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0DEB875-BB1C-48DF-90AB-8D4B5C08A515}"/>
                </a:ext>
              </a:extLst>
            </p:cNvPr>
            <p:cNvCxnSpPr>
              <a:cxnSpLocks/>
            </p:cNvCxnSpPr>
            <p:nvPr/>
          </p:nvCxnSpPr>
          <p:spPr>
            <a:xfrm>
              <a:off x="7667833" y="3937275"/>
              <a:ext cx="3772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85FEA144-DAFA-474E-BB1D-02615969B554}"/>
                </a:ext>
              </a:extLst>
            </p:cNvPr>
            <p:cNvCxnSpPr>
              <a:cxnSpLocks/>
            </p:cNvCxnSpPr>
            <p:nvPr/>
          </p:nvCxnSpPr>
          <p:spPr>
            <a:xfrm>
              <a:off x="7474567" y="4451775"/>
              <a:ext cx="5344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96862575-AC1F-4198-BE2E-64836E7C1741}"/>
                </a:ext>
              </a:extLst>
            </p:cNvPr>
            <p:cNvCxnSpPr>
              <a:cxnSpLocks/>
            </p:cNvCxnSpPr>
            <p:nvPr/>
          </p:nvCxnSpPr>
          <p:spPr>
            <a:xfrm>
              <a:off x="7331227" y="4794775"/>
              <a:ext cx="3240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Oval 367">
              <a:extLst>
                <a:ext uri="{FF2B5EF4-FFF2-40B4-BE49-F238E27FC236}">
                  <a16:creationId xmlns:a16="http://schemas.microsoft.com/office/drawing/2014/main" id="{443090FF-67DA-4745-B0EE-D9C533B2018A}"/>
                </a:ext>
              </a:extLst>
            </p:cNvPr>
            <p:cNvSpPr>
              <a:spLocks noChangeAspect="1"/>
            </p:cNvSpPr>
            <p:nvPr/>
          </p:nvSpPr>
          <p:spPr>
            <a:xfrm>
              <a:off x="6782290" y="2412080"/>
              <a:ext cx="978819" cy="978819"/>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69" name="Oval 368">
              <a:extLst>
                <a:ext uri="{FF2B5EF4-FFF2-40B4-BE49-F238E27FC236}">
                  <a16:creationId xmlns:a16="http://schemas.microsoft.com/office/drawing/2014/main" id="{56438185-A039-4D19-A1EB-DBC67216A8FE}"/>
                </a:ext>
              </a:extLst>
            </p:cNvPr>
            <p:cNvSpPr>
              <a:spLocks noChangeAspect="1"/>
            </p:cNvSpPr>
            <p:nvPr/>
          </p:nvSpPr>
          <p:spPr>
            <a:xfrm>
              <a:off x="7655410" y="4628195"/>
              <a:ext cx="449579" cy="449579"/>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0" name="Oval 369">
              <a:extLst>
                <a:ext uri="{FF2B5EF4-FFF2-40B4-BE49-F238E27FC236}">
                  <a16:creationId xmlns:a16="http://schemas.microsoft.com/office/drawing/2014/main" id="{4019C9EF-4E8E-4265-975F-B4FC2C4DFEBB}"/>
                </a:ext>
              </a:extLst>
            </p:cNvPr>
            <p:cNvSpPr>
              <a:spLocks noChangeAspect="1"/>
            </p:cNvSpPr>
            <p:nvPr/>
          </p:nvSpPr>
          <p:spPr>
            <a:xfrm>
              <a:off x="7974015" y="4375931"/>
              <a:ext cx="400858" cy="400858"/>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1" name="Oval 370">
              <a:extLst>
                <a:ext uri="{FF2B5EF4-FFF2-40B4-BE49-F238E27FC236}">
                  <a16:creationId xmlns:a16="http://schemas.microsoft.com/office/drawing/2014/main" id="{037F0B99-9E07-4507-9A67-110D7317FB10}"/>
                </a:ext>
              </a:extLst>
            </p:cNvPr>
            <p:cNvSpPr>
              <a:spLocks noChangeAspect="1"/>
            </p:cNvSpPr>
            <p:nvPr/>
          </p:nvSpPr>
          <p:spPr>
            <a:xfrm>
              <a:off x="5548630" y="4732528"/>
              <a:ext cx="1535570" cy="1535570"/>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2" name="Oval 371">
              <a:extLst>
                <a:ext uri="{FF2B5EF4-FFF2-40B4-BE49-F238E27FC236}">
                  <a16:creationId xmlns:a16="http://schemas.microsoft.com/office/drawing/2014/main" id="{9EFBC4A0-890E-4E81-80EF-4F30D1704F91}"/>
                </a:ext>
              </a:extLst>
            </p:cNvPr>
            <p:cNvSpPr>
              <a:spLocks noChangeAspect="1"/>
            </p:cNvSpPr>
            <p:nvPr/>
          </p:nvSpPr>
          <p:spPr>
            <a:xfrm>
              <a:off x="7732080" y="3600450"/>
              <a:ext cx="176214" cy="176214"/>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3" name="Oval 372">
              <a:extLst>
                <a:ext uri="{FF2B5EF4-FFF2-40B4-BE49-F238E27FC236}">
                  <a16:creationId xmlns:a16="http://schemas.microsoft.com/office/drawing/2014/main" id="{E6BADF84-016B-4C6C-B76E-E07086A1F0ED}"/>
                </a:ext>
              </a:extLst>
            </p:cNvPr>
            <p:cNvSpPr>
              <a:spLocks noChangeAspect="1"/>
            </p:cNvSpPr>
            <p:nvPr/>
          </p:nvSpPr>
          <p:spPr>
            <a:xfrm>
              <a:off x="7706065" y="2583290"/>
              <a:ext cx="304800" cy="304800"/>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4" name="Oval 373">
              <a:extLst>
                <a:ext uri="{FF2B5EF4-FFF2-40B4-BE49-F238E27FC236}">
                  <a16:creationId xmlns:a16="http://schemas.microsoft.com/office/drawing/2014/main" id="{13DE25FB-A176-42A1-955B-056F5A0DE1CC}"/>
                </a:ext>
              </a:extLst>
            </p:cNvPr>
            <p:cNvSpPr>
              <a:spLocks noChangeAspect="1"/>
            </p:cNvSpPr>
            <p:nvPr/>
          </p:nvSpPr>
          <p:spPr>
            <a:xfrm>
              <a:off x="6858000" y="4318427"/>
              <a:ext cx="479984" cy="479984"/>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5" name="Oval 374">
              <a:extLst>
                <a:ext uri="{FF2B5EF4-FFF2-40B4-BE49-F238E27FC236}">
                  <a16:creationId xmlns:a16="http://schemas.microsoft.com/office/drawing/2014/main" id="{59FC6322-362F-4235-AED9-CBF6010A2DA9}"/>
                </a:ext>
              </a:extLst>
            </p:cNvPr>
            <p:cNvSpPr>
              <a:spLocks noChangeAspect="1"/>
            </p:cNvSpPr>
            <p:nvPr/>
          </p:nvSpPr>
          <p:spPr>
            <a:xfrm>
              <a:off x="6719570" y="4949970"/>
              <a:ext cx="968230" cy="968230"/>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6" name="Oval 375">
              <a:extLst>
                <a:ext uri="{FF2B5EF4-FFF2-40B4-BE49-F238E27FC236}">
                  <a16:creationId xmlns:a16="http://schemas.microsoft.com/office/drawing/2014/main" id="{4BB5D82A-03B0-478D-A14B-0AD74DE09338}"/>
                </a:ext>
              </a:extLst>
            </p:cNvPr>
            <p:cNvSpPr>
              <a:spLocks noChangeAspect="1"/>
            </p:cNvSpPr>
            <p:nvPr/>
          </p:nvSpPr>
          <p:spPr>
            <a:xfrm>
              <a:off x="8052542" y="3693209"/>
              <a:ext cx="491674" cy="491674"/>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7" name="Oval 376">
              <a:extLst>
                <a:ext uri="{FF2B5EF4-FFF2-40B4-BE49-F238E27FC236}">
                  <a16:creationId xmlns:a16="http://schemas.microsoft.com/office/drawing/2014/main" id="{C6AD2CAB-B222-41DA-8C58-7FD23CD6A101}"/>
                </a:ext>
              </a:extLst>
            </p:cNvPr>
            <p:cNvSpPr>
              <a:spLocks noChangeAspect="1"/>
            </p:cNvSpPr>
            <p:nvPr/>
          </p:nvSpPr>
          <p:spPr>
            <a:xfrm>
              <a:off x="7262593" y="3166047"/>
              <a:ext cx="424809" cy="424809"/>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8" name="Oval 377">
              <a:extLst>
                <a:ext uri="{FF2B5EF4-FFF2-40B4-BE49-F238E27FC236}">
                  <a16:creationId xmlns:a16="http://schemas.microsoft.com/office/drawing/2014/main" id="{C7B1CF18-9135-4A56-8085-FA8503D9882F}"/>
                </a:ext>
              </a:extLst>
            </p:cNvPr>
            <p:cNvSpPr>
              <a:spLocks noChangeAspect="1"/>
            </p:cNvSpPr>
            <p:nvPr/>
          </p:nvSpPr>
          <p:spPr>
            <a:xfrm>
              <a:off x="7977845" y="4092662"/>
              <a:ext cx="312420" cy="312420"/>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79" name="Oval 378">
              <a:extLst>
                <a:ext uri="{FF2B5EF4-FFF2-40B4-BE49-F238E27FC236}">
                  <a16:creationId xmlns:a16="http://schemas.microsoft.com/office/drawing/2014/main" id="{76C93008-3599-4B11-A100-072AA22CBCAC}"/>
                </a:ext>
              </a:extLst>
            </p:cNvPr>
            <p:cNvSpPr>
              <a:spLocks noChangeAspect="1"/>
            </p:cNvSpPr>
            <p:nvPr/>
          </p:nvSpPr>
          <p:spPr>
            <a:xfrm>
              <a:off x="7431817" y="4988051"/>
              <a:ext cx="571989" cy="571989"/>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80" name="Oval 379">
              <a:extLst>
                <a:ext uri="{FF2B5EF4-FFF2-40B4-BE49-F238E27FC236}">
                  <a16:creationId xmlns:a16="http://schemas.microsoft.com/office/drawing/2014/main" id="{D2074069-1402-433F-A4F6-1B2B54C5ECE7}"/>
                </a:ext>
              </a:extLst>
            </p:cNvPr>
            <p:cNvSpPr>
              <a:spLocks noChangeAspect="1"/>
            </p:cNvSpPr>
            <p:nvPr/>
          </p:nvSpPr>
          <p:spPr>
            <a:xfrm>
              <a:off x="7360603" y="4457699"/>
              <a:ext cx="245109" cy="245109"/>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81" name="Oval 380">
              <a:extLst>
                <a:ext uri="{FF2B5EF4-FFF2-40B4-BE49-F238E27FC236}">
                  <a16:creationId xmlns:a16="http://schemas.microsoft.com/office/drawing/2014/main" id="{58CE5B10-CAC8-44E4-A9A3-40DAA2F353D0}"/>
                </a:ext>
              </a:extLst>
            </p:cNvPr>
            <p:cNvSpPr>
              <a:spLocks noChangeAspect="1"/>
            </p:cNvSpPr>
            <p:nvPr/>
          </p:nvSpPr>
          <p:spPr>
            <a:xfrm>
              <a:off x="6715310" y="3305175"/>
              <a:ext cx="828676" cy="828676"/>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382" name="Straight Connector 381">
              <a:extLst>
                <a:ext uri="{FF2B5EF4-FFF2-40B4-BE49-F238E27FC236}">
                  <a16:creationId xmlns:a16="http://schemas.microsoft.com/office/drawing/2014/main" id="{E0E268DB-DF1C-4C37-9D36-9F75DC692D00}"/>
                </a:ext>
              </a:extLst>
            </p:cNvPr>
            <p:cNvCxnSpPr>
              <a:cxnSpLocks/>
            </p:cNvCxnSpPr>
            <p:nvPr/>
          </p:nvCxnSpPr>
          <p:spPr>
            <a:xfrm>
              <a:off x="7539767" y="3628575"/>
              <a:ext cx="1998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8D11F14E-DDE8-49C4-AF8A-DA59EA901D0D}"/>
                </a:ext>
              </a:extLst>
            </p:cNvPr>
            <p:cNvCxnSpPr>
              <a:cxnSpLocks/>
            </p:cNvCxnSpPr>
            <p:nvPr/>
          </p:nvCxnSpPr>
          <p:spPr>
            <a:xfrm>
              <a:off x="7539907" y="3697171"/>
              <a:ext cx="1863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354AD3B8-1319-4240-AE5C-A38F9E543633}"/>
                </a:ext>
              </a:extLst>
            </p:cNvPr>
            <p:cNvCxnSpPr>
              <a:cxnSpLocks/>
            </p:cNvCxnSpPr>
            <p:nvPr/>
          </p:nvCxnSpPr>
          <p:spPr>
            <a:xfrm>
              <a:off x="7547140" y="3662871"/>
              <a:ext cx="1783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DC68DA54-E0EC-4B7E-9FBD-702EB72755DB}"/>
                </a:ext>
              </a:extLst>
            </p:cNvPr>
            <p:cNvCxnSpPr>
              <a:cxnSpLocks/>
            </p:cNvCxnSpPr>
            <p:nvPr/>
          </p:nvCxnSpPr>
          <p:spPr>
            <a:xfrm>
              <a:off x="7587410" y="3765771"/>
              <a:ext cx="1821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9B1CE790-E3CE-41EF-984F-BEEECF0C908B}"/>
                </a:ext>
              </a:extLst>
            </p:cNvPr>
            <p:cNvCxnSpPr>
              <a:cxnSpLocks/>
            </p:cNvCxnSpPr>
            <p:nvPr/>
          </p:nvCxnSpPr>
          <p:spPr>
            <a:xfrm>
              <a:off x="7559773" y="3731471"/>
              <a:ext cx="1789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4BED5EC0-C083-4F43-B6E9-C5E3AF0FA825}"/>
                </a:ext>
              </a:extLst>
            </p:cNvPr>
            <p:cNvCxnSpPr>
              <a:cxnSpLocks/>
            </p:cNvCxnSpPr>
            <p:nvPr/>
          </p:nvCxnSpPr>
          <p:spPr>
            <a:xfrm>
              <a:off x="7899422" y="4623275"/>
              <a:ext cx="711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849C09E8-9871-4308-ADE4-BFDBC6727504}"/>
                </a:ext>
              </a:extLst>
            </p:cNvPr>
            <p:cNvCxnSpPr>
              <a:cxnSpLocks/>
            </p:cNvCxnSpPr>
            <p:nvPr/>
          </p:nvCxnSpPr>
          <p:spPr>
            <a:xfrm>
              <a:off x="7384783" y="4691875"/>
              <a:ext cx="537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9" name="TextBox 388">
              <a:extLst>
                <a:ext uri="{FF2B5EF4-FFF2-40B4-BE49-F238E27FC236}">
                  <a16:creationId xmlns:a16="http://schemas.microsoft.com/office/drawing/2014/main" id="{D1D9FD9B-0750-430B-8B9E-2FB5EAE42EF2}"/>
                </a:ext>
              </a:extLst>
            </p:cNvPr>
            <p:cNvSpPr txBox="1"/>
            <p:nvPr/>
          </p:nvSpPr>
          <p:spPr>
            <a:xfrm>
              <a:off x="5359457" y="3435255"/>
              <a:ext cx="2131132" cy="1311966"/>
            </a:xfrm>
            <a:prstGeom prst="rect">
              <a:avLst/>
            </a:prstGeom>
            <a:noFill/>
          </p:spPr>
          <p:txBody>
            <a:bodyPr wrap="square" rtlCol="0">
              <a:noAutofit/>
            </a:bodyPr>
            <a:lstStyle/>
            <a:p>
              <a:pPr algn="ctr"/>
              <a:r>
                <a:rPr lang="en-US" sz="2800" dirty="0">
                  <a:solidFill>
                    <a:schemeClr val="bg1"/>
                  </a:solidFill>
                  <a:latin typeface="Georgia" panose="02040502050405020303" pitchFamily="18" charset="0"/>
                </a:rPr>
                <a:t>Health outcome</a:t>
              </a:r>
            </a:p>
          </p:txBody>
        </p:sp>
      </p:grpSp>
      <p:sp>
        <p:nvSpPr>
          <p:cNvPr id="390" name="TextBox 389">
            <a:extLst>
              <a:ext uri="{FF2B5EF4-FFF2-40B4-BE49-F238E27FC236}">
                <a16:creationId xmlns:a16="http://schemas.microsoft.com/office/drawing/2014/main" id="{7A91FE00-986B-4491-96FD-3458F88FF7E7}"/>
              </a:ext>
            </a:extLst>
          </p:cNvPr>
          <p:cNvSpPr txBox="1"/>
          <p:nvPr/>
        </p:nvSpPr>
        <p:spPr>
          <a:xfrm>
            <a:off x="8447315" y="4759904"/>
            <a:ext cx="3744685" cy="1172811"/>
          </a:xfrm>
          <a:prstGeom prst="rect">
            <a:avLst/>
          </a:prstGeom>
          <a:noFill/>
        </p:spPr>
        <p:txBody>
          <a:bodyPr wrap="square" rtlCol="0">
            <a:noAutofit/>
          </a:bodyPr>
          <a:lstStyle/>
          <a:p>
            <a:r>
              <a:rPr lang="en-US" sz="2000" b="1" dirty="0">
                <a:latin typeface="Georgia" panose="02040502050405020303" pitchFamily="18" charset="0"/>
              </a:rPr>
              <a:t>If so …</a:t>
            </a:r>
          </a:p>
          <a:p>
            <a:r>
              <a:rPr lang="en-US" sz="2000" b="1" dirty="0">
                <a:latin typeface="Georgia" panose="02040502050405020303" pitchFamily="18" charset="0"/>
              </a:rPr>
              <a:t>How many (sensitivity)?</a:t>
            </a:r>
          </a:p>
          <a:p>
            <a:r>
              <a:rPr lang="en-US" sz="2000" b="1" dirty="0">
                <a:latin typeface="Georgia" panose="02040502050405020303" pitchFamily="18" charset="0"/>
              </a:rPr>
              <a:t>At what cost (data burden)?</a:t>
            </a:r>
            <a:endParaRPr lang="en-US" sz="2000" dirty="0">
              <a:latin typeface="Georgia" panose="02040502050405020303" pitchFamily="18" charset="0"/>
            </a:endParaRPr>
          </a:p>
        </p:txBody>
      </p:sp>
      <p:sp>
        <p:nvSpPr>
          <p:cNvPr id="136" name="Title 1">
            <a:extLst>
              <a:ext uri="{FF2B5EF4-FFF2-40B4-BE49-F238E27FC236}">
                <a16:creationId xmlns:a16="http://schemas.microsoft.com/office/drawing/2014/main" id="{19B284C9-120B-4020-8106-CDA63429A19D}"/>
              </a:ext>
            </a:extLst>
          </p:cNvPr>
          <p:cNvSpPr>
            <a:spLocks noGrp="1"/>
          </p:cNvSpPr>
          <p:nvPr>
            <p:ph type="title"/>
          </p:nvPr>
        </p:nvSpPr>
        <p:spPr>
          <a:xfrm>
            <a:off x="514350" y="265813"/>
            <a:ext cx="11163300" cy="638433"/>
          </a:xfrm>
        </p:spPr>
        <p:txBody>
          <a:bodyPr>
            <a:normAutofit/>
          </a:bodyPr>
          <a:lstStyle/>
          <a:p>
            <a:r>
              <a:rPr lang="en-US" sz="2800" dirty="0">
                <a:latin typeface="Georgia" panose="02040502050405020303" pitchFamily="18" charset="0"/>
              </a:rPr>
              <a:t>Filters: Data-driven, high-sensitivity filtering (HSF)</a:t>
            </a:r>
          </a:p>
        </p:txBody>
      </p:sp>
      <p:sp>
        <p:nvSpPr>
          <p:cNvPr id="137" name="TextBox 136">
            <a:extLst>
              <a:ext uri="{FF2B5EF4-FFF2-40B4-BE49-F238E27FC236}">
                <a16:creationId xmlns:a16="http://schemas.microsoft.com/office/drawing/2014/main" id="{A0A2057E-4113-4869-8C83-309B72419F74}"/>
              </a:ext>
            </a:extLst>
          </p:cNvPr>
          <p:cNvSpPr txBox="1"/>
          <p:nvPr/>
        </p:nvSpPr>
        <p:spPr>
          <a:xfrm>
            <a:off x="125889" y="1797260"/>
            <a:ext cx="5628867" cy="1480926"/>
          </a:xfrm>
          <a:prstGeom prst="rect">
            <a:avLst/>
          </a:prstGeom>
          <a:noFill/>
        </p:spPr>
        <p:txBody>
          <a:bodyPr wrap="square" rtlCol="0">
            <a:noAutofit/>
          </a:bodyPr>
          <a:lstStyle/>
          <a:p>
            <a:r>
              <a:rPr lang="en-US" sz="2000" b="1" dirty="0">
                <a:latin typeface="Georgia" panose="02040502050405020303" pitchFamily="18" charset="0"/>
              </a:rPr>
              <a:t>COVID-19-specific dxs</a:t>
            </a:r>
            <a:r>
              <a:rPr lang="en-US" sz="2000" dirty="0">
                <a:latin typeface="Georgia" panose="02040502050405020303" pitchFamily="18" charset="0"/>
              </a:rPr>
              <a:t> </a:t>
            </a:r>
            <a:r>
              <a:rPr lang="en-US" sz="2000" baseline="30000" dirty="0">
                <a:latin typeface="Georgia" panose="02040502050405020303" pitchFamily="18" charset="0"/>
              </a:rPr>
              <a:t>1</a:t>
            </a:r>
            <a:r>
              <a:rPr lang="en-US" sz="2000" dirty="0">
                <a:latin typeface="Georgia" panose="02040502050405020303" pitchFamily="18" charset="0"/>
              </a:rPr>
              <a:t> (</a:t>
            </a:r>
            <a:r>
              <a:rPr lang="en-US" sz="2000" i="1" dirty="0">
                <a:latin typeface="Georgia" panose="02040502050405020303" pitchFamily="18" charset="0"/>
              </a:rPr>
              <a:t>traditional filter</a:t>
            </a:r>
            <a:r>
              <a:rPr lang="en-US" sz="2000" dirty="0">
                <a:latin typeface="Georgia" panose="02040502050405020303" pitchFamily="18" charset="0"/>
              </a:rPr>
              <a:t>)</a:t>
            </a:r>
          </a:p>
          <a:p>
            <a:pPr marL="347663" lvl="1" indent="-169863">
              <a:buFont typeface="Arial" panose="020B0604020202020204" pitchFamily="34" charset="0"/>
              <a:buChar char="•"/>
            </a:pPr>
            <a:r>
              <a:rPr lang="en-US" sz="2000" dirty="0">
                <a:latin typeface="Georgia" panose="02040502050405020303" pitchFamily="18" charset="0"/>
              </a:rPr>
              <a:t>B9729, COVID-19, pre 4/1/2020 </a:t>
            </a:r>
          </a:p>
          <a:p>
            <a:pPr marL="347663" lvl="1" indent="-169863">
              <a:buFont typeface="Arial" panose="020B0604020202020204" pitchFamily="34" charset="0"/>
              <a:buChar char="•"/>
            </a:pPr>
            <a:r>
              <a:rPr lang="en-US" sz="2000" dirty="0">
                <a:latin typeface="Georgia" panose="02040502050405020303" pitchFamily="18" charset="0"/>
              </a:rPr>
              <a:t>U07.1, COVID-19, post 4/1/2020</a:t>
            </a:r>
          </a:p>
          <a:p>
            <a:pPr marL="347663" lvl="1" indent="-169863">
              <a:buFont typeface="Arial" panose="020B0604020202020204" pitchFamily="34" charset="0"/>
              <a:buChar char="•"/>
            </a:pPr>
            <a:r>
              <a:rPr lang="en-US" sz="2000" dirty="0">
                <a:latin typeface="Georgia" panose="02040502050405020303" pitchFamily="18" charset="0"/>
              </a:rPr>
              <a:t>Z8616, Hx of COVID-19</a:t>
            </a:r>
          </a:p>
        </p:txBody>
      </p:sp>
      <p:grpSp>
        <p:nvGrpSpPr>
          <p:cNvPr id="138" name="Group 137">
            <a:extLst>
              <a:ext uri="{FF2B5EF4-FFF2-40B4-BE49-F238E27FC236}">
                <a16:creationId xmlns:a16="http://schemas.microsoft.com/office/drawing/2014/main" id="{D9164D2B-4BE0-4FE6-A381-F9F2A3A86455}"/>
              </a:ext>
            </a:extLst>
          </p:cNvPr>
          <p:cNvGrpSpPr/>
          <p:nvPr/>
        </p:nvGrpSpPr>
        <p:grpSpPr>
          <a:xfrm>
            <a:off x="866353" y="3637141"/>
            <a:ext cx="2358585" cy="1826066"/>
            <a:chOff x="1040524" y="4006104"/>
            <a:chExt cx="2358585" cy="1826066"/>
          </a:xfrm>
        </p:grpSpPr>
        <p:sp>
          <p:nvSpPr>
            <p:cNvPr id="139" name="TextBox 138">
              <a:extLst>
                <a:ext uri="{FF2B5EF4-FFF2-40B4-BE49-F238E27FC236}">
                  <a16:creationId xmlns:a16="http://schemas.microsoft.com/office/drawing/2014/main" id="{E40937CB-0689-4419-86BF-6FF4D3DD899F}"/>
                </a:ext>
              </a:extLst>
            </p:cNvPr>
            <p:cNvSpPr txBox="1"/>
            <p:nvPr/>
          </p:nvSpPr>
          <p:spPr>
            <a:xfrm>
              <a:off x="1040524" y="4006104"/>
              <a:ext cx="2358585" cy="1107996"/>
            </a:xfrm>
            <a:prstGeom prst="rect">
              <a:avLst/>
            </a:prstGeom>
            <a:noFill/>
            <a:ln w="15875">
              <a:solidFill>
                <a:schemeClr val="accent1"/>
              </a:solidFill>
            </a:ln>
          </p:spPr>
          <p:txBody>
            <a:bodyPr wrap="square" rtlCol="0">
              <a:spAutoFit/>
            </a:bodyPr>
            <a:lstStyle/>
            <a:p>
              <a:pPr algn="ctr"/>
              <a:r>
                <a:rPr lang="en-US" sz="2200" dirty="0">
                  <a:latin typeface="Georgia" panose="02040502050405020303" pitchFamily="18" charset="0"/>
                </a:rPr>
                <a:t>Algorithm to distinguish</a:t>
              </a:r>
              <a:br>
                <a:rPr lang="en-US" sz="2200" dirty="0">
                  <a:latin typeface="Georgia" panose="02040502050405020303" pitchFamily="18" charset="0"/>
                </a:rPr>
              </a:br>
              <a:r>
                <a:rPr lang="en-US" sz="2200" dirty="0">
                  <a:latin typeface="Georgia" panose="02040502050405020303" pitchFamily="18" charset="0"/>
                </a:rPr>
                <a:t>non-cases/cases</a:t>
              </a:r>
            </a:p>
          </p:txBody>
        </p:sp>
        <p:sp>
          <p:nvSpPr>
            <p:cNvPr id="140" name="Rectangle 139">
              <a:extLst>
                <a:ext uri="{FF2B5EF4-FFF2-40B4-BE49-F238E27FC236}">
                  <a16:creationId xmlns:a16="http://schemas.microsoft.com/office/drawing/2014/main" id="{6A78BDB7-1CA9-40C9-8BF7-D0005F7C4D2E}"/>
                </a:ext>
              </a:extLst>
            </p:cNvPr>
            <p:cNvSpPr/>
            <p:nvPr/>
          </p:nvSpPr>
          <p:spPr>
            <a:xfrm>
              <a:off x="1040524" y="5432562"/>
              <a:ext cx="665376" cy="398008"/>
            </a:xfrm>
            <a:prstGeom prst="rect">
              <a:avLst/>
            </a:prstGeom>
            <a:pattFill prst="wdDnDiag">
              <a:fgClr>
                <a:srgbClr val="FF0000"/>
              </a:fgClr>
              <a:bgClr>
                <a:schemeClr val="bg1"/>
              </a:bgClr>
            </a:patt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41" name="Rectangle 140">
              <a:extLst>
                <a:ext uri="{FF2B5EF4-FFF2-40B4-BE49-F238E27FC236}">
                  <a16:creationId xmlns:a16="http://schemas.microsoft.com/office/drawing/2014/main" id="{AA14412E-61C2-452B-81CD-DA19681836C8}"/>
                </a:ext>
              </a:extLst>
            </p:cNvPr>
            <p:cNvSpPr/>
            <p:nvPr/>
          </p:nvSpPr>
          <p:spPr>
            <a:xfrm>
              <a:off x="2733741" y="5432562"/>
              <a:ext cx="640080" cy="399608"/>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cxnSp>
          <p:nvCxnSpPr>
            <p:cNvPr id="142" name="Straight Connector 141">
              <a:extLst>
                <a:ext uri="{FF2B5EF4-FFF2-40B4-BE49-F238E27FC236}">
                  <a16:creationId xmlns:a16="http://schemas.microsoft.com/office/drawing/2014/main" id="{8C75A96E-40CE-4F3A-9F42-3C520FFA4366}"/>
                </a:ext>
              </a:extLst>
            </p:cNvPr>
            <p:cNvCxnSpPr/>
            <p:nvPr/>
          </p:nvCxnSpPr>
          <p:spPr>
            <a:xfrm>
              <a:off x="2106930" y="5113020"/>
              <a:ext cx="0" cy="518160"/>
            </a:xfrm>
            <a:prstGeom prst="line">
              <a:avLst/>
            </a:prstGeom>
            <a:noFill/>
            <a:ln w="15875">
              <a:solidFill>
                <a:schemeClr val="accent1"/>
              </a:solidFill>
            </a:ln>
          </p:spPr>
        </p:cxnSp>
        <p:cxnSp>
          <p:nvCxnSpPr>
            <p:cNvPr id="143" name="Straight Connector 142">
              <a:extLst>
                <a:ext uri="{FF2B5EF4-FFF2-40B4-BE49-F238E27FC236}">
                  <a16:creationId xmlns:a16="http://schemas.microsoft.com/office/drawing/2014/main" id="{25FB2EE2-E86D-4677-8469-3B499546A498}"/>
                </a:ext>
              </a:extLst>
            </p:cNvPr>
            <p:cNvCxnSpPr/>
            <p:nvPr/>
          </p:nvCxnSpPr>
          <p:spPr>
            <a:xfrm>
              <a:off x="2339340" y="5113020"/>
              <a:ext cx="0" cy="518160"/>
            </a:xfrm>
            <a:prstGeom prst="line">
              <a:avLst/>
            </a:prstGeom>
            <a:noFill/>
            <a:ln w="15875">
              <a:solidFill>
                <a:schemeClr val="accent1"/>
              </a:solidFill>
            </a:ln>
          </p:spPr>
        </p:cxnSp>
        <p:cxnSp>
          <p:nvCxnSpPr>
            <p:cNvPr id="144" name="Straight Connector 143">
              <a:extLst>
                <a:ext uri="{FF2B5EF4-FFF2-40B4-BE49-F238E27FC236}">
                  <a16:creationId xmlns:a16="http://schemas.microsoft.com/office/drawing/2014/main" id="{7B9D3FAA-A127-42E0-9CA3-ABCBF29CD3ED}"/>
                </a:ext>
              </a:extLst>
            </p:cNvPr>
            <p:cNvCxnSpPr>
              <a:cxnSpLocks/>
            </p:cNvCxnSpPr>
            <p:nvPr/>
          </p:nvCxnSpPr>
          <p:spPr>
            <a:xfrm>
              <a:off x="2336800" y="5627370"/>
              <a:ext cx="386080" cy="0"/>
            </a:xfrm>
            <a:prstGeom prst="line">
              <a:avLst/>
            </a:prstGeom>
            <a:noFill/>
            <a:ln w="15875">
              <a:solidFill>
                <a:schemeClr val="accent1"/>
              </a:solidFill>
              <a:tailEnd type="arrow" w="lg" len="lg"/>
            </a:ln>
          </p:spPr>
        </p:cxnSp>
        <p:cxnSp>
          <p:nvCxnSpPr>
            <p:cNvPr id="145" name="Straight Connector 144">
              <a:extLst>
                <a:ext uri="{FF2B5EF4-FFF2-40B4-BE49-F238E27FC236}">
                  <a16:creationId xmlns:a16="http://schemas.microsoft.com/office/drawing/2014/main" id="{A1C7D549-937B-44F7-9472-2B03C9A9BF4D}"/>
                </a:ext>
              </a:extLst>
            </p:cNvPr>
            <p:cNvCxnSpPr>
              <a:cxnSpLocks/>
            </p:cNvCxnSpPr>
            <p:nvPr/>
          </p:nvCxnSpPr>
          <p:spPr>
            <a:xfrm flipH="1">
              <a:off x="1725930" y="5627370"/>
              <a:ext cx="378460" cy="0"/>
            </a:xfrm>
            <a:prstGeom prst="line">
              <a:avLst/>
            </a:prstGeom>
            <a:noFill/>
            <a:ln w="15875">
              <a:solidFill>
                <a:schemeClr val="accent1"/>
              </a:solidFill>
              <a:tailEnd type="arrow" w="lg" len="lg"/>
            </a:ln>
          </p:spPr>
        </p:cxnSp>
      </p:grpSp>
    </p:spTree>
    <p:extLst>
      <p:ext uri="{BB962C8B-B14F-4D97-AF65-F5344CB8AC3E}">
        <p14:creationId xmlns:p14="http://schemas.microsoft.com/office/powerpoint/2010/main" val="1977600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000F17-1165-C54C-B34B-465E10D84875}"/>
              </a:ext>
            </a:extLst>
          </p:cNvPr>
          <p:cNvSpPr>
            <a:spLocks noGrp="1"/>
          </p:cNvSpPr>
          <p:nvPr>
            <p:ph type="title"/>
          </p:nvPr>
        </p:nvSpPr>
        <p:spPr>
          <a:xfrm>
            <a:off x="609600" y="207507"/>
            <a:ext cx="11163301" cy="638433"/>
          </a:xfrm>
        </p:spPr>
        <p:txBody>
          <a:bodyPr/>
          <a:lstStyle/>
          <a:p>
            <a:r>
              <a:rPr lang="en-US" sz="2800" dirty="0">
                <a:latin typeface="Georgia" panose="02040502050405020303" pitchFamily="18" charset="0"/>
              </a:rPr>
              <a:t>Sentinel Innovation Center (IC) Vision</a:t>
            </a:r>
          </a:p>
        </p:txBody>
      </p:sp>
      <p:sp>
        <p:nvSpPr>
          <p:cNvPr id="13" name="Text Placeholder 12">
            <a:extLst>
              <a:ext uri="{FF2B5EF4-FFF2-40B4-BE49-F238E27FC236}">
                <a16:creationId xmlns:a16="http://schemas.microsoft.com/office/drawing/2014/main" id="{35E173E0-FDCD-D644-B71B-40CC5AA348EB}"/>
              </a:ext>
            </a:extLst>
          </p:cNvPr>
          <p:cNvSpPr>
            <a:spLocks noGrp="1"/>
          </p:cNvSpPr>
          <p:nvPr>
            <p:ph type="body" sz="quarter" idx="10"/>
          </p:nvPr>
        </p:nvSpPr>
        <p:spPr/>
        <p:txBody>
          <a:bodyPr/>
          <a:lstStyle/>
          <a:p>
            <a:r>
              <a:rPr lang="en-US" dirty="0">
                <a:latin typeface="Georgia" panose="02040502050405020303" pitchFamily="18" charset="0"/>
              </a:rPr>
              <a:t>Desai et al. npj Digital Medicine (2021) 4:170 </a:t>
            </a:r>
          </a:p>
        </p:txBody>
      </p:sp>
      <p:sp>
        <p:nvSpPr>
          <p:cNvPr id="18" name="Arrow: Right 17">
            <a:extLst>
              <a:ext uri="{FF2B5EF4-FFF2-40B4-BE49-F238E27FC236}">
                <a16:creationId xmlns:a16="http://schemas.microsoft.com/office/drawing/2014/main" id="{2A9CED72-55A1-4DFA-8688-0E7561285FE7}"/>
              </a:ext>
            </a:extLst>
          </p:cNvPr>
          <p:cNvSpPr/>
          <p:nvPr/>
        </p:nvSpPr>
        <p:spPr>
          <a:xfrm>
            <a:off x="2038996" y="5760064"/>
            <a:ext cx="9039881"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nvGrpSpPr>
          <p:cNvPr id="19" name="Group 18">
            <a:extLst>
              <a:ext uri="{FF2B5EF4-FFF2-40B4-BE49-F238E27FC236}">
                <a16:creationId xmlns:a16="http://schemas.microsoft.com/office/drawing/2014/main" id="{2C235E19-56FE-44DE-9911-7BD772580FEE}"/>
              </a:ext>
            </a:extLst>
          </p:cNvPr>
          <p:cNvGrpSpPr/>
          <p:nvPr/>
        </p:nvGrpSpPr>
        <p:grpSpPr>
          <a:xfrm>
            <a:off x="800747" y="1892918"/>
            <a:ext cx="2133600" cy="3667123"/>
            <a:chOff x="809625" y="1771652"/>
            <a:chExt cx="2133600" cy="5019673"/>
          </a:xfrm>
        </p:grpSpPr>
        <p:sp>
          <p:nvSpPr>
            <p:cNvPr id="20" name="Rectangle 19">
              <a:extLst>
                <a:ext uri="{FF2B5EF4-FFF2-40B4-BE49-F238E27FC236}">
                  <a16:creationId xmlns:a16="http://schemas.microsoft.com/office/drawing/2014/main" id="{1B8E61CA-D28C-4733-A9F9-93AC8BA38430}"/>
                </a:ext>
              </a:extLst>
            </p:cNvPr>
            <p:cNvSpPr/>
            <p:nvPr/>
          </p:nvSpPr>
          <p:spPr>
            <a:xfrm>
              <a:off x="809625" y="1771652"/>
              <a:ext cx="2133600" cy="1828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Georgia" panose="02040502050405020303" pitchFamily="18" charset="0"/>
                  <a:cs typeface="Arial" panose="020B0604020202020204" pitchFamily="34" charset="0"/>
                </a:rPr>
                <a:t>Inability to identify certain study populations of interest from insurance claims</a:t>
              </a:r>
            </a:p>
          </p:txBody>
        </p:sp>
        <p:sp>
          <p:nvSpPr>
            <p:cNvPr id="21" name="Rectangle 20">
              <a:extLst>
                <a:ext uri="{FF2B5EF4-FFF2-40B4-BE49-F238E27FC236}">
                  <a16:creationId xmlns:a16="http://schemas.microsoft.com/office/drawing/2014/main" id="{EEC56A3C-95EE-45DF-88D1-AF66A28EB4E7}"/>
                </a:ext>
              </a:extLst>
            </p:cNvPr>
            <p:cNvSpPr/>
            <p:nvPr/>
          </p:nvSpPr>
          <p:spPr>
            <a:xfrm>
              <a:off x="809625" y="3609976"/>
              <a:ext cx="2133600" cy="1828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solidFill>
                    <a:schemeClr val="tx1"/>
                  </a:solidFill>
                  <a:latin typeface="Georgia" panose="02040502050405020303" pitchFamily="18" charset="0"/>
                  <a:cs typeface="Arial" panose="020B0604020202020204" pitchFamily="34" charset="0"/>
                </a:rPr>
                <a:t>Inability to identify certain outcomes of interest from insurance claims</a:t>
              </a:r>
            </a:p>
          </p:txBody>
        </p:sp>
        <p:sp>
          <p:nvSpPr>
            <p:cNvPr id="22" name="Rectangle 21">
              <a:extLst>
                <a:ext uri="{FF2B5EF4-FFF2-40B4-BE49-F238E27FC236}">
                  <a16:creationId xmlns:a16="http://schemas.microsoft.com/office/drawing/2014/main" id="{A1D17E44-2642-488D-9051-89BCE680BCEB}"/>
                </a:ext>
              </a:extLst>
            </p:cNvPr>
            <p:cNvSpPr/>
            <p:nvPr/>
          </p:nvSpPr>
          <p:spPr>
            <a:xfrm>
              <a:off x="809625" y="5448300"/>
              <a:ext cx="2133600" cy="134302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solidFill>
                    <a:schemeClr val="tx1"/>
                  </a:solidFill>
                  <a:latin typeface="Georgia" panose="02040502050405020303" pitchFamily="18" charset="0"/>
                  <a:cs typeface="Arial" panose="020B0604020202020204" pitchFamily="34" charset="0"/>
                </a:rPr>
                <a:t>Other limitations</a:t>
              </a:r>
            </a:p>
            <a:p>
              <a:pPr algn="ctr"/>
              <a:r>
                <a:rPr lang="en-US" sz="1200" dirty="0">
                  <a:solidFill>
                    <a:schemeClr val="tx1"/>
                  </a:solidFill>
                  <a:latin typeface="Georgia" panose="02040502050405020303" pitchFamily="18" charset="0"/>
                  <a:cs typeface="Arial" panose="020B0604020202020204" pitchFamily="34" charset="0"/>
                </a:rPr>
                <a:t>(inadequate duration of follow-up, the need for additional signal identification tools)</a:t>
              </a:r>
            </a:p>
          </p:txBody>
        </p:sp>
      </p:grpSp>
      <p:sp>
        <p:nvSpPr>
          <p:cNvPr id="27" name="TextBox 26">
            <a:extLst>
              <a:ext uri="{FF2B5EF4-FFF2-40B4-BE49-F238E27FC236}">
                <a16:creationId xmlns:a16="http://schemas.microsoft.com/office/drawing/2014/main" id="{3B9CDC79-40BF-4923-90FA-188A7FC3D0E2}"/>
              </a:ext>
            </a:extLst>
          </p:cNvPr>
          <p:cNvSpPr txBox="1"/>
          <p:nvPr/>
        </p:nvSpPr>
        <p:spPr>
          <a:xfrm>
            <a:off x="416669" y="1064646"/>
            <a:ext cx="2765328" cy="584775"/>
          </a:xfrm>
          <a:prstGeom prst="rect">
            <a:avLst/>
          </a:prstGeom>
          <a:noFill/>
        </p:spPr>
        <p:txBody>
          <a:bodyPr wrap="square" rtlCol="0">
            <a:spAutoFit/>
          </a:bodyPr>
          <a:lstStyle/>
          <a:p>
            <a:pPr algn="ctr"/>
            <a:r>
              <a:rPr lang="en-US" sz="1600" b="1" u="sng" dirty="0">
                <a:latin typeface="Georgia" panose="02040502050405020303" pitchFamily="18" charset="0"/>
                <a:cs typeface="Arial" panose="020B0604020202020204" pitchFamily="34" charset="0"/>
              </a:rPr>
              <a:t>Current Sentinel system limitations</a:t>
            </a:r>
          </a:p>
        </p:txBody>
      </p:sp>
      <p:sp>
        <p:nvSpPr>
          <p:cNvPr id="28" name="TextBox 27">
            <a:extLst>
              <a:ext uri="{FF2B5EF4-FFF2-40B4-BE49-F238E27FC236}">
                <a16:creationId xmlns:a16="http://schemas.microsoft.com/office/drawing/2014/main" id="{3EDF02F6-914D-4997-9989-EF50C70F6C1D}"/>
              </a:ext>
            </a:extLst>
          </p:cNvPr>
          <p:cNvSpPr txBox="1"/>
          <p:nvPr/>
        </p:nvSpPr>
        <p:spPr>
          <a:xfrm>
            <a:off x="4520961" y="1070316"/>
            <a:ext cx="4000967" cy="584775"/>
          </a:xfrm>
          <a:prstGeom prst="rect">
            <a:avLst/>
          </a:prstGeom>
          <a:noFill/>
        </p:spPr>
        <p:txBody>
          <a:bodyPr wrap="square" rtlCol="0">
            <a:spAutoFit/>
          </a:bodyPr>
          <a:lstStyle/>
          <a:p>
            <a:pPr algn="ctr"/>
            <a:r>
              <a:rPr lang="en-US" sz="1600" b="1" u="sng" dirty="0">
                <a:latin typeface="Georgia" panose="02040502050405020303" pitchFamily="18" charset="0"/>
                <a:cs typeface="Arial" panose="020B0604020202020204" pitchFamily="34" charset="0"/>
              </a:rPr>
              <a:t>Sentinel Innovation Center Initiatives</a:t>
            </a:r>
          </a:p>
        </p:txBody>
      </p:sp>
      <p:grpSp>
        <p:nvGrpSpPr>
          <p:cNvPr id="29" name="Group 28">
            <a:extLst>
              <a:ext uri="{FF2B5EF4-FFF2-40B4-BE49-F238E27FC236}">
                <a16:creationId xmlns:a16="http://schemas.microsoft.com/office/drawing/2014/main" id="{EFA67003-CC12-4D87-82E1-11955C968747}"/>
              </a:ext>
            </a:extLst>
          </p:cNvPr>
          <p:cNvGrpSpPr/>
          <p:nvPr/>
        </p:nvGrpSpPr>
        <p:grpSpPr>
          <a:xfrm>
            <a:off x="4113495" y="1892918"/>
            <a:ext cx="4901628" cy="3657599"/>
            <a:chOff x="4859623" y="1771651"/>
            <a:chExt cx="4901628" cy="3657599"/>
          </a:xfrm>
        </p:grpSpPr>
        <p:sp>
          <p:nvSpPr>
            <p:cNvPr id="30" name="Rectangle 29">
              <a:extLst>
                <a:ext uri="{FF2B5EF4-FFF2-40B4-BE49-F238E27FC236}">
                  <a16:creationId xmlns:a16="http://schemas.microsoft.com/office/drawing/2014/main" id="{D59251C4-10CF-4C00-96D1-21494F0B50F8}"/>
                </a:ext>
              </a:extLst>
            </p:cNvPr>
            <p:cNvSpPr/>
            <p:nvPr/>
          </p:nvSpPr>
          <p:spPr>
            <a:xfrm>
              <a:off x="4859623" y="1771651"/>
              <a:ext cx="2446051" cy="1828799"/>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b="1" u="sng" dirty="0">
                  <a:latin typeface="Georgia" panose="02040502050405020303" pitchFamily="18" charset="0"/>
                  <a:cs typeface="Arial" panose="020B0604020202020204" pitchFamily="34" charset="0"/>
                </a:rPr>
                <a:t>Data infrastructure (DI)</a:t>
              </a:r>
            </a:p>
            <a:p>
              <a:pPr algn="ctr"/>
              <a:endParaRPr lang="en-US" dirty="0">
                <a:latin typeface="Georgia" panose="02040502050405020303" pitchFamily="18" charset="0"/>
                <a:cs typeface="Arial" panose="020B0604020202020204" pitchFamily="34" charset="0"/>
              </a:endParaRPr>
            </a:p>
            <a:p>
              <a:pPr algn="ctr"/>
              <a:endParaRPr lang="en-US" dirty="0">
                <a:latin typeface="Georgia" panose="02040502050405020303" pitchFamily="18" charset="0"/>
                <a:cs typeface="Arial" panose="020B0604020202020204" pitchFamily="34" charset="0"/>
              </a:endParaRPr>
            </a:p>
            <a:p>
              <a:pPr algn="ctr"/>
              <a:endParaRPr lang="en-US" dirty="0">
                <a:latin typeface="Georgia" panose="02040502050405020303" pitchFamily="18" charset="0"/>
                <a:cs typeface="Arial" panose="020B0604020202020204" pitchFamily="34" charset="0"/>
              </a:endParaRPr>
            </a:p>
            <a:p>
              <a:pPr algn="ctr"/>
              <a:endParaRPr lang="en-US" dirty="0">
                <a:latin typeface="Georgia" panose="02040502050405020303" pitchFamily="18" charset="0"/>
                <a:cs typeface="Arial" panose="020B0604020202020204" pitchFamily="34" charset="0"/>
              </a:endParaRPr>
            </a:p>
            <a:p>
              <a:pPr algn="ctr"/>
              <a:endParaRPr lang="en-US" dirty="0">
                <a:latin typeface="Georgia" panose="02040502050405020303" pitchFamily="18" charset="0"/>
                <a:cs typeface="Arial" panose="020B0604020202020204" pitchFamily="34" charset="0"/>
              </a:endParaRPr>
            </a:p>
          </p:txBody>
        </p:sp>
        <p:pic>
          <p:nvPicPr>
            <p:cNvPr id="31" name="Picture 30">
              <a:extLst>
                <a:ext uri="{FF2B5EF4-FFF2-40B4-BE49-F238E27FC236}">
                  <a16:creationId xmlns:a16="http://schemas.microsoft.com/office/drawing/2014/main" id="{746124FE-EC44-4E8D-9E51-1A9A00AE64C8}"/>
                </a:ext>
              </a:extLst>
            </p:cNvPr>
            <p:cNvPicPr>
              <a:picLocks noChangeAspect="1"/>
            </p:cNvPicPr>
            <p:nvPr/>
          </p:nvPicPr>
          <p:blipFill>
            <a:blip r:embed="rId3"/>
            <a:stretch>
              <a:fillRect/>
            </a:stretch>
          </p:blipFill>
          <p:spPr>
            <a:xfrm>
              <a:off x="5566283" y="2415673"/>
              <a:ext cx="1129285" cy="1070088"/>
            </a:xfrm>
            <a:prstGeom prst="rect">
              <a:avLst/>
            </a:prstGeom>
          </p:spPr>
        </p:pic>
        <p:sp>
          <p:nvSpPr>
            <p:cNvPr id="32" name="Rectangle 31">
              <a:extLst>
                <a:ext uri="{FF2B5EF4-FFF2-40B4-BE49-F238E27FC236}">
                  <a16:creationId xmlns:a16="http://schemas.microsoft.com/office/drawing/2014/main" id="{106392BB-6A5E-456A-AEAC-2E610CCDE09E}"/>
                </a:ext>
              </a:extLst>
            </p:cNvPr>
            <p:cNvSpPr/>
            <p:nvPr/>
          </p:nvSpPr>
          <p:spPr>
            <a:xfrm>
              <a:off x="7305064" y="1771651"/>
              <a:ext cx="2446051" cy="1828799"/>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lang="en-US" b="1" u="sng" dirty="0">
                  <a:latin typeface="Georgia" panose="02040502050405020303" pitchFamily="18" charset="0"/>
                  <a:cs typeface="Arial" panose="020B0604020202020204" pitchFamily="34" charset="0"/>
                </a:rPr>
                <a:t>Feature engineering (FE)</a:t>
              </a:r>
              <a:endParaRPr lang="en-US" sz="1200" dirty="0">
                <a:latin typeface="Georgia" panose="02040502050405020303" pitchFamily="18" charset="0"/>
                <a:cs typeface="Arial" panose="020B0604020202020204" pitchFamily="34" charset="0"/>
              </a:endParaRPr>
            </a:p>
            <a:p>
              <a:pPr marL="171450" indent="-171450">
                <a:buFont typeface="Arial" panose="020B0604020202020204" pitchFamily="34" charset="0"/>
                <a:buChar char="•"/>
              </a:pPr>
              <a:endParaRPr lang="en-US" sz="1100" dirty="0">
                <a:latin typeface="Georgia" panose="02040502050405020303" pitchFamily="18" charset="0"/>
                <a:cs typeface="Arial" panose="020B0604020202020204" pitchFamily="34" charset="0"/>
              </a:endParaRPr>
            </a:p>
            <a:p>
              <a:pPr marL="171450" indent="-171450">
                <a:buFont typeface="Arial" panose="020B0604020202020204" pitchFamily="34" charset="0"/>
                <a:buChar char="•"/>
              </a:pPr>
              <a:r>
                <a:rPr lang="en-US" sz="1100" dirty="0">
                  <a:latin typeface="Georgia" panose="02040502050405020303" pitchFamily="18" charset="0"/>
                  <a:cs typeface="Arial" panose="020B0604020202020204" pitchFamily="34" charset="0"/>
                </a:rPr>
                <a:t>Emerging methods including machine learning and scalable automated natural language processing (NLP) approaches to enable computable phenotyping from unstructured EHR data</a:t>
              </a:r>
            </a:p>
          </p:txBody>
        </p:sp>
        <p:sp>
          <p:nvSpPr>
            <p:cNvPr id="33" name="Rectangle 32">
              <a:extLst>
                <a:ext uri="{FF2B5EF4-FFF2-40B4-BE49-F238E27FC236}">
                  <a16:creationId xmlns:a16="http://schemas.microsoft.com/office/drawing/2014/main" id="{1E4ECD0C-A91D-446A-B458-76F69BA5E2FA}"/>
                </a:ext>
              </a:extLst>
            </p:cNvPr>
            <p:cNvSpPr/>
            <p:nvPr/>
          </p:nvSpPr>
          <p:spPr>
            <a:xfrm>
              <a:off x="4863776" y="3595689"/>
              <a:ext cx="2446051" cy="1828799"/>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lang="en-US" b="1" u="sng" dirty="0">
                  <a:latin typeface="Georgia" panose="02040502050405020303" pitchFamily="18" charset="0"/>
                  <a:cs typeface="Arial" panose="020B0604020202020204" pitchFamily="34" charset="0"/>
                </a:rPr>
                <a:t>Causal inference (CI)</a:t>
              </a:r>
              <a:endParaRPr lang="en-US" sz="1200" dirty="0">
                <a:latin typeface="Georgia" panose="02040502050405020303" pitchFamily="18" charset="0"/>
                <a:cs typeface="Arial" panose="020B0604020202020204" pitchFamily="34" charset="0"/>
              </a:endParaRPr>
            </a:p>
            <a:p>
              <a:pPr marL="171450" indent="-171450">
                <a:buFont typeface="Arial" panose="020B0604020202020204" pitchFamily="34" charset="0"/>
                <a:buChar char="•"/>
              </a:pPr>
              <a:endParaRPr lang="en-US" sz="1100" dirty="0">
                <a:latin typeface="Georgia" panose="02040502050405020303" pitchFamily="18" charset="0"/>
                <a:cs typeface="Arial" panose="020B0604020202020204" pitchFamily="34" charset="0"/>
              </a:endParaRPr>
            </a:p>
            <a:p>
              <a:pPr marL="171450" indent="-171450">
                <a:buFont typeface="Arial" panose="020B0604020202020204" pitchFamily="34" charset="0"/>
                <a:buChar char="•"/>
              </a:pPr>
              <a:r>
                <a:rPr lang="en-US" sz="1100" dirty="0">
                  <a:latin typeface="Georgia" panose="02040502050405020303" pitchFamily="18" charset="0"/>
                  <a:cs typeface="Arial" panose="020B0604020202020204" pitchFamily="34" charset="0"/>
                </a:rPr>
                <a:t>Methodologic research to address specific challenges when using EHRs such as approaches to handle missing data, calibration methods for enhanced confounding adjustment</a:t>
              </a:r>
            </a:p>
          </p:txBody>
        </p:sp>
        <p:sp>
          <p:nvSpPr>
            <p:cNvPr id="34" name="Rectangle 33">
              <a:extLst>
                <a:ext uri="{FF2B5EF4-FFF2-40B4-BE49-F238E27FC236}">
                  <a16:creationId xmlns:a16="http://schemas.microsoft.com/office/drawing/2014/main" id="{4F2025A1-0A1A-405A-8DBF-59BE8EA21760}"/>
                </a:ext>
              </a:extLst>
            </p:cNvPr>
            <p:cNvSpPr/>
            <p:nvPr/>
          </p:nvSpPr>
          <p:spPr>
            <a:xfrm>
              <a:off x="7315200" y="3600451"/>
              <a:ext cx="2446051" cy="1828799"/>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en-US" b="1" u="sng" dirty="0">
                  <a:latin typeface="Georgia" panose="02040502050405020303" pitchFamily="18" charset="0"/>
                  <a:cs typeface="Arial" panose="020B0604020202020204" pitchFamily="34" charset="0"/>
                </a:rPr>
                <a:t>Detection analytics (DA)</a:t>
              </a:r>
            </a:p>
            <a:p>
              <a:pPr marL="171450" indent="-171450">
                <a:buFont typeface="Arial" panose="020B0604020202020204" pitchFamily="34" charset="0"/>
                <a:buChar char="•"/>
              </a:pPr>
              <a:endParaRPr lang="en-US" sz="1200" dirty="0">
                <a:latin typeface="Georgia" panose="02040502050405020303" pitchFamily="18" charset="0"/>
                <a:cs typeface="Arial" panose="020B0604020202020204" pitchFamily="34" charset="0"/>
              </a:endParaRPr>
            </a:p>
            <a:p>
              <a:pPr marL="171450" indent="-171450">
                <a:buFont typeface="Arial" panose="020B0604020202020204" pitchFamily="34" charset="0"/>
                <a:buChar char="•"/>
              </a:pPr>
              <a:r>
                <a:rPr lang="en-US" sz="1100" dirty="0">
                  <a:latin typeface="Georgia" panose="02040502050405020303" pitchFamily="18" charset="0"/>
                  <a:cs typeface="Arial" panose="020B0604020202020204" pitchFamily="34" charset="0"/>
                </a:rPr>
                <a:t>Development of signal detection approaches to account for and leverage differences in data content and structure of EHRs </a:t>
              </a:r>
            </a:p>
          </p:txBody>
        </p:sp>
      </p:grpSp>
      <p:sp>
        <p:nvSpPr>
          <p:cNvPr id="35" name="Rectangle 34">
            <a:extLst>
              <a:ext uri="{FF2B5EF4-FFF2-40B4-BE49-F238E27FC236}">
                <a16:creationId xmlns:a16="http://schemas.microsoft.com/office/drawing/2014/main" id="{5E8A7AE8-39BD-4839-BED7-6C600D29D055}"/>
              </a:ext>
            </a:extLst>
          </p:cNvPr>
          <p:cNvSpPr/>
          <p:nvPr/>
        </p:nvSpPr>
        <p:spPr>
          <a:xfrm>
            <a:off x="10161541" y="1892918"/>
            <a:ext cx="1834675" cy="366712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solidFill>
                  <a:schemeClr val="tx1"/>
                </a:solidFill>
                <a:latin typeface="Georgia" panose="02040502050405020303" pitchFamily="18" charset="0"/>
                <a:cs typeface="Arial" panose="020B0604020202020204" pitchFamily="34" charset="0"/>
              </a:rPr>
              <a:t>A query-ready, quality-checked distributed data network containing EHR for at least 10 million lives with reusable analysis tools </a:t>
            </a:r>
          </a:p>
        </p:txBody>
      </p:sp>
      <p:sp>
        <p:nvSpPr>
          <p:cNvPr id="36" name="TextBox 35">
            <a:extLst>
              <a:ext uri="{FF2B5EF4-FFF2-40B4-BE49-F238E27FC236}">
                <a16:creationId xmlns:a16="http://schemas.microsoft.com/office/drawing/2014/main" id="{B066E881-CFF0-4C84-808D-F475EE82D8C5}"/>
              </a:ext>
            </a:extLst>
          </p:cNvPr>
          <p:cNvSpPr txBox="1"/>
          <p:nvPr/>
        </p:nvSpPr>
        <p:spPr>
          <a:xfrm>
            <a:off x="10118965" y="1061920"/>
            <a:ext cx="1877251" cy="830997"/>
          </a:xfrm>
          <a:prstGeom prst="rect">
            <a:avLst/>
          </a:prstGeom>
          <a:noFill/>
        </p:spPr>
        <p:txBody>
          <a:bodyPr wrap="square" rtlCol="0">
            <a:spAutoFit/>
          </a:bodyPr>
          <a:lstStyle/>
          <a:p>
            <a:pPr algn="ctr"/>
            <a:r>
              <a:rPr lang="en-US" sz="1600" b="1" u="sng" dirty="0">
                <a:latin typeface="Georgia" panose="02040502050405020303" pitchFamily="18" charset="0"/>
                <a:cs typeface="Arial" panose="020B0604020202020204" pitchFamily="34" charset="0"/>
              </a:rPr>
              <a:t>Sentinel Innovation Center vision</a:t>
            </a:r>
          </a:p>
        </p:txBody>
      </p:sp>
      <p:sp>
        <p:nvSpPr>
          <p:cNvPr id="37" name="TextBox 36">
            <a:extLst>
              <a:ext uri="{FF2B5EF4-FFF2-40B4-BE49-F238E27FC236}">
                <a16:creationId xmlns:a16="http://schemas.microsoft.com/office/drawing/2014/main" id="{4A7CF454-1FCE-4020-844A-D4A92BA9F8AA}"/>
              </a:ext>
            </a:extLst>
          </p:cNvPr>
          <p:cNvSpPr txBox="1"/>
          <p:nvPr/>
        </p:nvSpPr>
        <p:spPr>
          <a:xfrm>
            <a:off x="1369847" y="5828912"/>
            <a:ext cx="729687" cy="338554"/>
          </a:xfrm>
          <a:prstGeom prst="rect">
            <a:avLst/>
          </a:prstGeom>
          <a:noFill/>
        </p:spPr>
        <p:txBody>
          <a:bodyPr wrap="none" rtlCol="0">
            <a:spAutoFit/>
          </a:bodyPr>
          <a:lstStyle/>
          <a:p>
            <a:r>
              <a:rPr lang="en-US" sz="1600" b="1" dirty="0">
                <a:latin typeface="Georgia" panose="02040502050405020303" pitchFamily="18" charset="0"/>
                <a:cs typeface="Arial" panose="020B0604020202020204" pitchFamily="34" charset="0"/>
              </a:rPr>
              <a:t>2020</a:t>
            </a:r>
          </a:p>
        </p:txBody>
      </p:sp>
      <p:sp>
        <p:nvSpPr>
          <p:cNvPr id="38" name="TextBox 37">
            <a:extLst>
              <a:ext uri="{FF2B5EF4-FFF2-40B4-BE49-F238E27FC236}">
                <a16:creationId xmlns:a16="http://schemas.microsoft.com/office/drawing/2014/main" id="{031A77B6-3990-4F4D-B74C-4CF639D68269}"/>
              </a:ext>
            </a:extLst>
          </p:cNvPr>
          <p:cNvSpPr txBox="1"/>
          <p:nvPr/>
        </p:nvSpPr>
        <p:spPr>
          <a:xfrm>
            <a:off x="11057590" y="5828912"/>
            <a:ext cx="718466" cy="338554"/>
          </a:xfrm>
          <a:prstGeom prst="rect">
            <a:avLst/>
          </a:prstGeom>
          <a:noFill/>
        </p:spPr>
        <p:txBody>
          <a:bodyPr wrap="none" rtlCol="0">
            <a:spAutoFit/>
          </a:bodyPr>
          <a:lstStyle/>
          <a:p>
            <a:r>
              <a:rPr lang="en-US" sz="1600" b="1" dirty="0">
                <a:latin typeface="Georgia" panose="02040502050405020303" pitchFamily="18" charset="0"/>
                <a:cs typeface="Arial" panose="020B0604020202020204" pitchFamily="34" charset="0"/>
              </a:rPr>
              <a:t>2024</a:t>
            </a:r>
          </a:p>
        </p:txBody>
      </p:sp>
    </p:spTree>
    <p:extLst>
      <p:ext uri="{BB962C8B-B14F-4D97-AF65-F5344CB8AC3E}">
        <p14:creationId xmlns:p14="http://schemas.microsoft.com/office/powerpoint/2010/main" val="6378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P spid="35" grpId="0" animBg="1"/>
      <p:bldP spid="36"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1209101-3FC6-4FA9-88BD-AF9CCCF0C900}"/>
              </a:ext>
            </a:extLst>
          </p:cNvPr>
          <p:cNvGraphicFramePr>
            <a:graphicFrameLocks/>
          </p:cNvGraphicFramePr>
          <p:nvPr/>
        </p:nvGraphicFramePr>
        <p:xfrm>
          <a:off x="2822708" y="1728652"/>
          <a:ext cx="3667539" cy="32699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F0C00EFD-7ECA-4B73-AE17-D678881A8EE1}"/>
              </a:ext>
            </a:extLst>
          </p:cNvPr>
          <p:cNvGraphicFramePr>
            <a:graphicFrameLocks/>
          </p:cNvGraphicFramePr>
          <p:nvPr/>
        </p:nvGraphicFramePr>
        <p:xfrm>
          <a:off x="3795582" y="5010742"/>
          <a:ext cx="1721790" cy="16995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E4060C15-8F7A-4345-B86F-91787880CEFE}"/>
              </a:ext>
            </a:extLst>
          </p:cNvPr>
          <p:cNvGraphicFramePr>
            <a:graphicFrameLocks/>
          </p:cNvGraphicFramePr>
          <p:nvPr/>
        </p:nvGraphicFramePr>
        <p:xfrm>
          <a:off x="6497342" y="2404490"/>
          <a:ext cx="2288653" cy="2009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95D930E6-4D16-41EC-A537-6C5A442410BA}"/>
              </a:ext>
            </a:extLst>
          </p:cNvPr>
          <p:cNvGraphicFramePr>
            <a:graphicFrameLocks/>
          </p:cNvGraphicFramePr>
          <p:nvPr/>
        </p:nvGraphicFramePr>
        <p:xfrm>
          <a:off x="7028093" y="5313553"/>
          <a:ext cx="1227151" cy="1093968"/>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a16="http://schemas.microsoft.com/office/drawing/2014/main" id="{92178AD0-EF02-4FA0-A122-E35D3D0A68B4}"/>
              </a:ext>
            </a:extLst>
          </p:cNvPr>
          <p:cNvSpPr txBox="1"/>
          <p:nvPr/>
        </p:nvSpPr>
        <p:spPr>
          <a:xfrm>
            <a:off x="4567264" y="3516087"/>
            <a:ext cx="1162879" cy="461665"/>
          </a:xfrm>
          <a:prstGeom prst="rect">
            <a:avLst/>
          </a:prstGeom>
          <a:noFill/>
        </p:spPr>
        <p:txBody>
          <a:bodyPr wrap="square" rtlCol="0">
            <a:spAutoFit/>
          </a:bodyPr>
          <a:lstStyle/>
          <a:p>
            <a:r>
              <a:rPr lang="en-US" sz="2400" dirty="0">
                <a:latin typeface="Georgia" panose="02040502050405020303" pitchFamily="18" charset="0"/>
              </a:rPr>
              <a:t>90%</a:t>
            </a:r>
          </a:p>
        </p:txBody>
      </p:sp>
      <p:sp>
        <p:nvSpPr>
          <p:cNvPr id="19" name="TextBox 18">
            <a:extLst>
              <a:ext uri="{FF2B5EF4-FFF2-40B4-BE49-F238E27FC236}">
                <a16:creationId xmlns:a16="http://schemas.microsoft.com/office/drawing/2014/main" id="{60AD9CFB-CB70-411E-B4CF-4CEC12559B37}"/>
              </a:ext>
            </a:extLst>
          </p:cNvPr>
          <p:cNvSpPr txBox="1"/>
          <p:nvPr/>
        </p:nvSpPr>
        <p:spPr>
          <a:xfrm>
            <a:off x="4680857" y="5663411"/>
            <a:ext cx="783773" cy="461665"/>
          </a:xfrm>
          <a:prstGeom prst="rect">
            <a:avLst/>
          </a:prstGeom>
          <a:noFill/>
        </p:spPr>
        <p:txBody>
          <a:bodyPr wrap="square" rtlCol="0">
            <a:spAutoFit/>
          </a:bodyPr>
          <a:lstStyle/>
          <a:p>
            <a:r>
              <a:rPr lang="en-US" sz="2400" dirty="0">
                <a:latin typeface="Georgia" panose="02040502050405020303" pitchFamily="18" charset="0"/>
              </a:rPr>
              <a:t>55%</a:t>
            </a:r>
          </a:p>
        </p:txBody>
      </p:sp>
      <p:sp>
        <p:nvSpPr>
          <p:cNvPr id="14" name="Title 1">
            <a:extLst>
              <a:ext uri="{FF2B5EF4-FFF2-40B4-BE49-F238E27FC236}">
                <a16:creationId xmlns:a16="http://schemas.microsoft.com/office/drawing/2014/main" id="{6D9EB612-E5BF-4665-A926-02E08C9CF85F}"/>
              </a:ext>
            </a:extLst>
          </p:cNvPr>
          <p:cNvSpPr>
            <a:spLocks noGrp="1"/>
          </p:cNvSpPr>
          <p:nvPr>
            <p:ph type="title"/>
          </p:nvPr>
        </p:nvSpPr>
        <p:spPr>
          <a:xfrm>
            <a:off x="838199" y="254171"/>
            <a:ext cx="10515600" cy="597946"/>
          </a:xfrm>
        </p:spPr>
        <p:txBody>
          <a:bodyPr>
            <a:normAutofit/>
          </a:bodyPr>
          <a:lstStyle/>
          <a:p>
            <a:r>
              <a:rPr lang="en-US" sz="2800" dirty="0">
                <a:latin typeface="Georgia" panose="02040502050405020303" pitchFamily="18" charset="0"/>
              </a:rPr>
              <a:t>Results: COVID-19 high-sensitivity filtering (HSF)</a:t>
            </a:r>
          </a:p>
        </p:txBody>
      </p:sp>
      <p:sp>
        <p:nvSpPr>
          <p:cNvPr id="16" name="TextBox 15">
            <a:extLst>
              <a:ext uri="{FF2B5EF4-FFF2-40B4-BE49-F238E27FC236}">
                <a16:creationId xmlns:a16="http://schemas.microsoft.com/office/drawing/2014/main" id="{2C591384-E420-46B9-8C4B-43FF26C26A7C}"/>
              </a:ext>
            </a:extLst>
          </p:cNvPr>
          <p:cNvSpPr txBox="1"/>
          <p:nvPr/>
        </p:nvSpPr>
        <p:spPr>
          <a:xfrm>
            <a:off x="570406" y="2993860"/>
            <a:ext cx="2836816" cy="1200329"/>
          </a:xfrm>
          <a:prstGeom prst="rect">
            <a:avLst/>
          </a:prstGeom>
          <a:noFill/>
        </p:spPr>
        <p:txBody>
          <a:bodyPr wrap="square" rtlCol="0">
            <a:spAutoFit/>
          </a:bodyPr>
          <a:lstStyle/>
          <a:p>
            <a:r>
              <a:rPr lang="en-US" sz="2400" dirty="0">
                <a:latin typeface="Georgia" panose="02040502050405020303" pitchFamily="18" charset="0"/>
              </a:rPr>
              <a:t>20,951 patients</a:t>
            </a:r>
          </a:p>
          <a:p>
            <a:r>
              <a:rPr lang="en-US" sz="2400" dirty="0">
                <a:latin typeface="Georgia" panose="02040502050405020303" pitchFamily="18" charset="0"/>
              </a:rPr>
              <a:t>~90% true case rate</a:t>
            </a:r>
          </a:p>
        </p:txBody>
      </p:sp>
      <p:sp>
        <p:nvSpPr>
          <p:cNvPr id="17" name="TextBox 16">
            <a:extLst>
              <a:ext uri="{FF2B5EF4-FFF2-40B4-BE49-F238E27FC236}">
                <a16:creationId xmlns:a16="http://schemas.microsoft.com/office/drawing/2014/main" id="{6903A727-F40B-4A67-8125-6C0776D7DCFB}"/>
              </a:ext>
            </a:extLst>
          </p:cNvPr>
          <p:cNvSpPr txBox="1"/>
          <p:nvPr/>
        </p:nvSpPr>
        <p:spPr>
          <a:xfrm>
            <a:off x="570407" y="5410200"/>
            <a:ext cx="3506898" cy="830997"/>
          </a:xfrm>
          <a:prstGeom prst="rect">
            <a:avLst/>
          </a:prstGeom>
          <a:noFill/>
        </p:spPr>
        <p:txBody>
          <a:bodyPr wrap="square" rtlCol="0">
            <a:spAutoFit/>
          </a:bodyPr>
          <a:lstStyle/>
          <a:p>
            <a:r>
              <a:rPr lang="en-US" sz="2400" dirty="0">
                <a:latin typeface="Georgia" panose="02040502050405020303" pitchFamily="18" charset="0"/>
              </a:rPr>
              <a:t>4,566 patients (+22%)</a:t>
            </a:r>
          </a:p>
          <a:p>
            <a:r>
              <a:rPr lang="en-US" sz="2400" dirty="0">
                <a:latin typeface="Georgia" panose="02040502050405020303" pitchFamily="18" charset="0"/>
              </a:rPr>
              <a:t>~55% true case rate</a:t>
            </a:r>
          </a:p>
        </p:txBody>
      </p:sp>
      <p:sp>
        <p:nvSpPr>
          <p:cNvPr id="23" name="TextBox 22">
            <a:extLst>
              <a:ext uri="{FF2B5EF4-FFF2-40B4-BE49-F238E27FC236}">
                <a16:creationId xmlns:a16="http://schemas.microsoft.com/office/drawing/2014/main" id="{5A0421B5-46CC-4C65-A14A-95904908E4E9}"/>
              </a:ext>
            </a:extLst>
          </p:cNvPr>
          <p:cNvSpPr txBox="1"/>
          <p:nvPr/>
        </p:nvSpPr>
        <p:spPr>
          <a:xfrm>
            <a:off x="7706704" y="3361509"/>
            <a:ext cx="784153" cy="461665"/>
          </a:xfrm>
          <a:prstGeom prst="rect">
            <a:avLst/>
          </a:prstGeom>
          <a:noFill/>
        </p:spPr>
        <p:txBody>
          <a:bodyPr wrap="square" rtlCol="0">
            <a:spAutoFit/>
          </a:bodyPr>
          <a:lstStyle/>
          <a:p>
            <a:r>
              <a:rPr lang="en-US" sz="2400" dirty="0">
                <a:solidFill>
                  <a:schemeClr val="bg1"/>
                </a:solidFill>
                <a:latin typeface="Georgia" panose="02040502050405020303" pitchFamily="18" charset="0"/>
              </a:rPr>
              <a:t>71%</a:t>
            </a:r>
          </a:p>
        </p:txBody>
      </p:sp>
      <p:sp>
        <p:nvSpPr>
          <p:cNvPr id="24" name="TextBox 23">
            <a:extLst>
              <a:ext uri="{FF2B5EF4-FFF2-40B4-BE49-F238E27FC236}">
                <a16:creationId xmlns:a16="http://schemas.microsoft.com/office/drawing/2014/main" id="{3A7A557E-EE05-4952-A034-10D73BE28A0B}"/>
              </a:ext>
            </a:extLst>
          </p:cNvPr>
          <p:cNvSpPr txBox="1"/>
          <p:nvPr/>
        </p:nvSpPr>
        <p:spPr>
          <a:xfrm>
            <a:off x="7586417" y="5614036"/>
            <a:ext cx="700333" cy="338554"/>
          </a:xfrm>
          <a:prstGeom prst="rect">
            <a:avLst/>
          </a:prstGeom>
          <a:noFill/>
        </p:spPr>
        <p:txBody>
          <a:bodyPr wrap="square" rtlCol="0">
            <a:spAutoFit/>
          </a:bodyPr>
          <a:lstStyle/>
          <a:p>
            <a:r>
              <a:rPr lang="en-US" sz="1600" dirty="0">
                <a:solidFill>
                  <a:schemeClr val="bg1"/>
                </a:solidFill>
                <a:latin typeface="Georgia" panose="02040502050405020303" pitchFamily="18" charset="0"/>
              </a:rPr>
              <a:t>38%</a:t>
            </a:r>
          </a:p>
        </p:txBody>
      </p:sp>
      <p:cxnSp>
        <p:nvCxnSpPr>
          <p:cNvPr id="4" name="Straight Connector 3">
            <a:extLst>
              <a:ext uri="{FF2B5EF4-FFF2-40B4-BE49-F238E27FC236}">
                <a16:creationId xmlns:a16="http://schemas.microsoft.com/office/drawing/2014/main" id="{654143C6-054C-45E4-A5B6-96794F186833}"/>
              </a:ext>
            </a:extLst>
          </p:cNvPr>
          <p:cNvCxnSpPr/>
          <p:nvPr/>
        </p:nvCxnSpPr>
        <p:spPr>
          <a:xfrm>
            <a:off x="472440" y="4968240"/>
            <a:ext cx="112318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403062-F3D9-4016-80C8-5E6FC16AD9EA}"/>
              </a:ext>
            </a:extLst>
          </p:cNvPr>
          <p:cNvCxnSpPr/>
          <p:nvPr/>
        </p:nvCxnSpPr>
        <p:spPr>
          <a:xfrm>
            <a:off x="487680" y="1752600"/>
            <a:ext cx="112318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5D0E703-92DF-494B-976D-873E8BCF5F04}"/>
              </a:ext>
            </a:extLst>
          </p:cNvPr>
          <p:cNvCxnSpPr>
            <a:cxnSpLocks/>
          </p:cNvCxnSpPr>
          <p:nvPr/>
        </p:nvCxnSpPr>
        <p:spPr>
          <a:xfrm flipV="1">
            <a:off x="6230976" y="1066800"/>
            <a:ext cx="0" cy="559308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CA3B32B-E6CB-4CF1-9C6F-6E34AC3C02FE}"/>
              </a:ext>
            </a:extLst>
          </p:cNvPr>
          <p:cNvSpPr txBox="1"/>
          <p:nvPr/>
        </p:nvSpPr>
        <p:spPr>
          <a:xfrm>
            <a:off x="8858795" y="2993860"/>
            <a:ext cx="2836816" cy="830997"/>
          </a:xfrm>
          <a:prstGeom prst="rect">
            <a:avLst/>
          </a:prstGeom>
          <a:noFill/>
        </p:spPr>
        <p:txBody>
          <a:bodyPr wrap="square" rtlCol="0">
            <a:spAutoFit/>
          </a:bodyPr>
          <a:lstStyle/>
          <a:p>
            <a:r>
              <a:rPr lang="en-US" sz="2400" dirty="0">
                <a:latin typeface="Georgia" panose="02040502050405020303" pitchFamily="18" charset="0"/>
              </a:rPr>
              <a:t>6,847 patients</a:t>
            </a:r>
          </a:p>
          <a:p>
            <a:r>
              <a:rPr lang="en-US" sz="2400" dirty="0">
                <a:latin typeface="Georgia" panose="02040502050405020303" pitchFamily="18" charset="0"/>
              </a:rPr>
              <a:t>~71% true case rate</a:t>
            </a:r>
          </a:p>
        </p:txBody>
      </p:sp>
      <p:sp>
        <p:nvSpPr>
          <p:cNvPr id="28" name="TextBox 27">
            <a:extLst>
              <a:ext uri="{FF2B5EF4-FFF2-40B4-BE49-F238E27FC236}">
                <a16:creationId xmlns:a16="http://schemas.microsoft.com/office/drawing/2014/main" id="{95E0329F-97B7-49C8-B639-9AFBC57E0293}"/>
              </a:ext>
            </a:extLst>
          </p:cNvPr>
          <p:cNvSpPr txBox="1"/>
          <p:nvPr/>
        </p:nvSpPr>
        <p:spPr>
          <a:xfrm>
            <a:off x="8286751" y="5410200"/>
            <a:ext cx="3764834" cy="830997"/>
          </a:xfrm>
          <a:prstGeom prst="rect">
            <a:avLst/>
          </a:prstGeom>
          <a:noFill/>
        </p:spPr>
        <p:txBody>
          <a:bodyPr wrap="square" rtlCol="0">
            <a:spAutoFit/>
          </a:bodyPr>
          <a:lstStyle/>
          <a:p>
            <a:r>
              <a:rPr lang="en-US" sz="2400" dirty="0">
                <a:latin typeface="Georgia" panose="02040502050405020303" pitchFamily="18" charset="0"/>
              </a:rPr>
              <a:t>1,482 patients (+22%)</a:t>
            </a:r>
          </a:p>
          <a:p>
            <a:r>
              <a:rPr lang="en-US" sz="2400" dirty="0">
                <a:latin typeface="Georgia" panose="02040502050405020303" pitchFamily="18" charset="0"/>
              </a:rPr>
              <a:t>~38% true case rate</a:t>
            </a:r>
          </a:p>
        </p:txBody>
      </p:sp>
      <p:sp>
        <p:nvSpPr>
          <p:cNvPr id="29" name="TextBox 28">
            <a:extLst>
              <a:ext uri="{FF2B5EF4-FFF2-40B4-BE49-F238E27FC236}">
                <a16:creationId xmlns:a16="http://schemas.microsoft.com/office/drawing/2014/main" id="{3C160EE4-1999-48D1-A97E-25271A5954F3}"/>
              </a:ext>
            </a:extLst>
          </p:cNvPr>
          <p:cNvSpPr txBox="1"/>
          <p:nvPr/>
        </p:nvSpPr>
        <p:spPr>
          <a:xfrm>
            <a:off x="226030" y="1197429"/>
            <a:ext cx="6264215" cy="523220"/>
          </a:xfrm>
          <a:prstGeom prst="rect">
            <a:avLst/>
          </a:prstGeom>
          <a:noFill/>
        </p:spPr>
        <p:txBody>
          <a:bodyPr wrap="square" rtlCol="0">
            <a:spAutoFit/>
          </a:bodyPr>
          <a:lstStyle/>
          <a:p>
            <a:r>
              <a:rPr lang="en-US" sz="2800" b="1" i="1" dirty="0">
                <a:latin typeface="Georgia" panose="02040502050405020303" pitchFamily="18" charset="0"/>
              </a:rPr>
              <a:t>VU: +13% true cases, +22% </a:t>
            </a:r>
            <a:r>
              <a:rPr lang="en-US" sz="2800" b="1" dirty="0">
                <a:latin typeface="Georgia" panose="02040502050405020303" pitchFamily="18" charset="0"/>
              </a:rPr>
              <a:t>pts</a:t>
            </a:r>
          </a:p>
        </p:txBody>
      </p:sp>
      <p:sp>
        <p:nvSpPr>
          <p:cNvPr id="30" name="TextBox 29">
            <a:extLst>
              <a:ext uri="{FF2B5EF4-FFF2-40B4-BE49-F238E27FC236}">
                <a16:creationId xmlns:a16="http://schemas.microsoft.com/office/drawing/2014/main" id="{ABD515D3-F52F-45CD-AA2E-430EE7ED1493}"/>
              </a:ext>
            </a:extLst>
          </p:cNvPr>
          <p:cNvSpPr txBox="1"/>
          <p:nvPr/>
        </p:nvSpPr>
        <p:spPr>
          <a:xfrm>
            <a:off x="6400801" y="1197429"/>
            <a:ext cx="5791200" cy="523220"/>
          </a:xfrm>
          <a:prstGeom prst="rect">
            <a:avLst/>
          </a:prstGeom>
          <a:noFill/>
        </p:spPr>
        <p:txBody>
          <a:bodyPr wrap="square" rtlCol="0">
            <a:spAutoFit/>
          </a:bodyPr>
          <a:lstStyle/>
          <a:p>
            <a:r>
              <a:rPr lang="en-US" sz="2800" b="1" i="1" dirty="0">
                <a:latin typeface="Georgia" panose="02040502050405020303" pitchFamily="18" charset="0"/>
              </a:rPr>
              <a:t>KP: +10% true cases, +22% </a:t>
            </a:r>
            <a:r>
              <a:rPr lang="en-US" sz="2800" b="1" dirty="0">
                <a:latin typeface="Georgia" panose="02040502050405020303" pitchFamily="18" charset="0"/>
              </a:rPr>
              <a:t>pts</a:t>
            </a:r>
          </a:p>
        </p:txBody>
      </p:sp>
    </p:spTree>
    <p:extLst>
      <p:ext uri="{BB962C8B-B14F-4D97-AF65-F5344CB8AC3E}">
        <p14:creationId xmlns:p14="http://schemas.microsoft.com/office/powerpoint/2010/main" val="1062408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77A3-AA31-4746-8BDE-8764BDCC24E8}"/>
              </a:ext>
            </a:extLst>
          </p:cNvPr>
          <p:cNvSpPr>
            <a:spLocks noGrp="1"/>
          </p:cNvSpPr>
          <p:nvPr>
            <p:ph type="title"/>
          </p:nvPr>
        </p:nvSpPr>
        <p:spPr>
          <a:xfrm>
            <a:off x="4039758" y="1219285"/>
            <a:ext cx="6608762" cy="4419430"/>
          </a:xfrm>
        </p:spPr>
        <p:txBody>
          <a:bodyPr/>
          <a:lstStyle/>
          <a:p>
            <a:r>
              <a:rPr lang="en-US" sz="3200" dirty="0"/>
              <a:t>Thank You! </a:t>
            </a:r>
            <a:br>
              <a:rPr lang="en-US" sz="3200" dirty="0"/>
            </a:br>
            <a:br>
              <a:rPr lang="en-US" sz="3200" dirty="0"/>
            </a:br>
            <a:r>
              <a:rPr lang="en-US" sz="3200" dirty="0"/>
              <a:t>David S. Carrell, PhD</a:t>
            </a:r>
            <a:br>
              <a:rPr lang="en-US" sz="3200" dirty="0"/>
            </a:br>
            <a:r>
              <a:rPr lang="en-US" sz="3200" dirty="0"/>
              <a:t>Kaiser Permanente Washington Health Research Institute</a:t>
            </a:r>
            <a:br>
              <a:rPr lang="en-US" sz="3200" dirty="0"/>
            </a:br>
            <a:r>
              <a:rPr lang="en-US" sz="3200" dirty="0"/>
              <a:t>Seattle, WA</a:t>
            </a:r>
            <a:br>
              <a:rPr lang="en-US" sz="3200" dirty="0"/>
            </a:br>
            <a:r>
              <a:rPr lang="en-US" sz="3200" dirty="0"/>
              <a:t>david.s.carrell@kp.org</a:t>
            </a:r>
            <a:br>
              <a:rPr lang="en-US" sz="3200" dirty="0"/>
            </a:br>
            <a:endParaRPr lang="en-US" sz="3200" dirty="0"/>
          </a:p>
        </p:txBody>
      </p:sp>
    </p:spTree>
    <p:extLst>
      <p:ext uri="{BB962C8B-B14F-4D97-AF65-F5344CB8AC3E}">
        <p14:creationId xmlns:p14="http://schemas.microsoft.com/office/powerpoint/2010/main" val="2635934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69C757A-1E9E-4878-8021-E1929A8BCC2C}"/>
              </a:ext>
            </a:extLst>
          </p:cNvPr>
          <p:cNvSpPr>
            <a:spLocks noGrp="1"/>
          </p:cNvSpPr>
          <p:nvPr>
            <p:ph type="body" sz="quarter" idx="10"/>
          </p:nvPr>
        </p:nvSpPr>
        <p:spPr>
          <a:xfrm>
            <a:off x="609600" y="6405800"/>
            <a:ext cx="4904509" cy="337905"/>
          </a:xfrm>
        </p:spPr>
        <p:txBody>
          <a:bodyPr/>
          <a:lstStyle/>
          <a:p>
            <a:endParaRPr lang="en-US" dirty="0"/>
          </a:p>
        </p:txBody>
      </p:sp>
      <p:pic>
        <p:nvPicPr>
          <p:cNvPr id="10" name="Picture 9" descr="A picture containing dark, kite, looking, fire&#10;&#10;Description automatically generated">
            <a:extLst>
              <a:ext uri="{FF2B5EF4-FFF2-40B4-BE49-F238E27FC236}">
                <a16:creationId xmlns:a16="http://schemas.microsoft.com/office/drawing/2014/main" id="{B8990B36-4FC5-D546-BEDC-BCDEF0023F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659" r="18345" b="1"/>
          <a:stretch/>
        </p:blipFill>
        <p:spPr>
          <a:xfrm>
            <a:off x="-92762" y="-92764"/>
            <a:ext cx="5830956" cy="6950764"/>
          </a:xfrm>
          <a:prstGeom prst="rect">
            <a:avLst/>
          </a:prstGeom>
          <a:noFill/>
        </p:spPr>
      </p:pic>
      <p:sp>
        <p:nvSpPr>
          <p:cNvPr id="5" name="Title 4">
            <a:extLst>
              <a:ext uri="{FF2B5EF4-FFF2-40B4-BE49-F238E27FC236}">
                <a16:creationId xmlns:a16="http://schemas.microsoft.com/office/drawing/2014/main" id="{C01189DD-EA3F-0949-8326-0525BAEF344E}"/>
              </a:ext>
            </a:extLst>
          </p:cNvPr>
          <p:cNvSpPr>
            <a:spLocks noGrp="1"/>
          </p:cNvSpPr>
          <p:nvPr>
            <p:ph type="title"/>
          </p:nvPr>
        </p:nvSpPr>
        <p:spPr>
          <a:xfrm>
            <a:off x="6231725" y="3082836"/>
            <a:ext cx="5615607" cy="599563"/>
          </a:xfrm>
        </p:spPr>
        <p:txBody>
          <a:bodyPr anchor="t">
            <a:noAutofit/>
          </a:bodyPr>
          <a:lstStyle/>
          <a:p>
            <a:pPr>
              <a:lnSpc>
                <a:spcPct val="90000"/>
              </a:lnSpc>
            </a:pPr>
            <a:r>
              <a:rPr lang="en-US" sz="4400" dirty="0"/>
              <a:t>Extras</a:t>
            </a:r>
          </a:p>
        </p:txBody>
      </p:sp>
    </p:spTree>
    <p:extLst>
      <p:ext uri="{BB962C8B-B14F-4D97-AF65-F5344CB8AC3E}">
        <p14:creationId xmlns:p14="http://schemas.microsoft.com/office/powerpoint/2010/main" val="973455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0D21-86E5-C84C-B2CA-4B9E690433C4}"/>
              </a:ext>
            </a:extLst>
          </p:cNvPr>
          <p:cNvSpPr>
            <a:spLocks noGrp="1"/>
          </p:cNvSpPr>
          <p:nvPr>
            <p:ph type="title"/>
          </p:nvPr>
        </p:nvSpPr>
        <p:spPr>
          <a:xfrm>
            <a:off x="838200" y="201729"/>
            <a:ext cx="10515600" cy="724299"/>
          </a:xfrm>
        </p:spPr>
        <p:txBody>
          <a:bodyPr/>
          <a:lstStyle/>
          <a:p>
            <a:r>
              <a:rPr lang="en-US" sz="2800" dirty="0">
                <a:latin typeface="Georgia" panose="02040502050405020303" pitchFamily="18" charset="0"/>
              </a:rPr>
              <a:t>COVID-19 as a covariate in safety studies?</a:t>
            </a:r>
          </a:p>
        </p:txBody>
      </p:sp>
      <p:sp>
        <p:nvSpPr>
          <p:cNvPr id="3" name="Content Placeholder 2">
            <a:extLst>
              <a:ext uri="{FF2B5EF4-FFF2-40B4-BE49-F238E27FC236}">
                <a16:creationId xmlns:a16="http://schemas.microsoft.com/office/drawing/2014/main" id="{01924E20-5E49-C342-9865-73B098BCD5DD}"/>
              </a:ext>
            </a:extLst>
          </p:cNvPr>
          <p:cNvSpPr>
            <a:spLocks noGrp="1"/>
          </p:cNvSpPr>
          <p:nvPr>
            <p:ph idx="1"/>
          </p:nvPr>
        </p:nvSpPr>
        <p:spPr>
          <a:xfrm>
            <a:off x="732571" y="1559892"/>
            <a:ext cx="5159003" cy="2036903"/>
          </a:xfrm>
        </p:spPr>
        <p:txBody>
          <a:bodyPr>
            <a:noAutofit/>
          </a:bodyPr>
          <a:lstStyle/>
          <a:p>
            <a:pPr marL="227013" lvl="1" indent="-227013" fontAlgn="base"/>
            <a:r>
              <a:rPr lang="en-US" sz="1800" dirty="0"/>
              <a:t>Nature Medicine</a:t>
            </a:r>
            <a:br>
              <a:rPr lang="en-US" sz="1800" dirty="0"/>
            </a:br>
            <a:r>
              <a:rPr lang="en-US" sz="1800" dirty="0"/>
              <a:t>“… beyond the first 30 d after infection, individuals with COVID-19 are at increased risk of incident cardiovascular disease spanning several categories, including cerebrovascular disorders, dysrhythmias, ischemic and non-ischemic heart disease, pericarditis, myocarditis, heart failure and thromboembolic disease.”</a:t>
            </a:r>
          </a:p>
        </p:txBody>
      </p:sp>
      <p:pic>
        <p:nvPicPr>
          <p:cNvPr id="9" name="Picture 8">
            <a:extLst>
              <a:ext uri="{FF2B5EF4-FFF2-40B4-BE49-F238E27FC236}">
                <a16:creationId xmlns:a16="http://schemas.microsoft.com/office/drawing/2014/main" id="{F3753E2B-980A-43ED-B7A8-14CE5C5B8EAA}"/>
              </a:ext>
            </a:extLst>
          </p:cNvPr>
          <p:cNvPicPr>
            <a:picLocks noChangeAspect="1"/>
          </p:cNvPicPr>
          <p:nvPr/>
        </p:nvPicPr>
        <p:blipFill rotWithShape="1">
          <a:blip r:embed="rId3"/>
          <a:srcRect b="20625"/>
          <a:stretch/>
        </p:blipFill>
        <p:spPr>
          <a:xfrm>
            <a:off x="1078361" y="3818822"/>
            <a:ext cx="4684765" cy="2370783"/>
          </a:xfrm>
          <a:prstGeom prst="rect">
            <a:avLst/>
          </a:prstGeom>
          <a:ln>
            <a:solidFill>
              <a:schemeClr val="accent1"/>
            </a:solidFill>
          </a:ln>
        </p:spPr>
      </p:pic>
      <p:sp>
        <p:nvSpPr>
          <p:cNvPr id="10" name="TextBox 9">
            <a:extLst>
              <a:ext uri="{FF2B5EF4-FFF2-40B4-BE49-F238E27FC236}">
                <a16:creationId xmlns:a16="http://schemas.microsoft.com/office/drawing/2014/main" id="{308D21D6-68A3-4DDE-9634-30810E3DCE0A}"/>
              </a:ext>
            </a:extLst>
          </p:cNvPr>
          <p:cNvSpPr txBox="1"/>
          <p:nvPr/>
        </p:nvSpPr>
        <p:spPr>
          <a:xfrm>
            <a:off x="990074" y="6177138"/>
            <a:ext cx="5026047" cy="646331"/>
          </a:xfrm>
          <a:prstGeom prst="rect">
            <a:avLst/>
          </a:prstGeom>
          <a:noFill/>
        </p:spPr>
        <p:txBody>
          <a:bodyPr wrap="square" rtlCol="0">
            <a:spAutoFit/>
          </a:bodyPr>
          <a:lstStyle/>
          <a:p>
            <a:r>
              <a:rPr lang="en-US" sz="1200" dirty="0">
                <a:latin typeface="Georgia" panose="02040502050405020303" pitchFamily="18" charset="0"/>
              </a:rPr>
              <a:t>Xie, Y., Xu, E., Bowe, B. et al. Long-term cardiovascular outcomes of COVID-19.</a:t>
            </a:r>
            <a:br>
              <a:rPr lang="en-US" sz="1200" dirty="0">
                <a:latin typeface="Georgia" panose="02040502050405020303" pitchFamily="18" charset="0"/>
              </a:rPr>
            </a:br>
            <a:r>
              <a:rPr lang="en-US" sz="1200" dirty="0">
                <a:latin typeface="Georgia" panose="02040502050405020303" pitchFamily="18" charset="0"/>
              </a:rPr>
              <a:t>Nat Med (Feb. 7, 2022). </a:t>
            </a:r>
            <a:r>
              <a:rPr lang="en-US" sz="1200" dirty="0">
                <a:latin typeface="Georgia" panose="02040502050405020303" pitchFamily="18" charset="0"/>
                <a:hlinkClick r:id="rId4"/>
              </a:rPr>
              <a:t>https://doi.org/10.1038/s41591-022-01689-3</a:t>
            </a:r>
            <a:endParaRPr lang="en-US" sz="1200" dirty="0">
              <a:latin typeface="Georgia" panose="02040502050405020303" pitchFamily="18" charset="0"/>
            </a:endParaRPr>
          </a:p>
        </p:txBody>
      </p:sp>
      <p:pic>
        <p:nvPicPr>
          <p:cNvPr id="6" name="Picture 5">
            <a:extLst>
              <a:ext uri="{FF2B5EF4-FFF2-40B4-BE49-F238E27FC236}">
                <a16:creationId xmlns:a16="http://schemas.microsoft.com/office/drawing/2014/main" id="{6E1482C1-0989-4423-AC83-93B631651C2D}"/>
              </a:ext>
            </a:extLst>
          </p:cNvPr>
          <p:cNvPicPr>
            <a:picLocks noChangeAspect="1"/>
          </p:cNvPicPr>
          <p:nvPr/>
        </p:nvPicPr>
        <p:blipFill>
          <a:blip r:embed="rId5"/>
          <a:stretch>
            <a:fillRect/>
          </a:stretch>
        </p:blipFill>
        <p:spPr>
          <a:xfrm>
            <a:off x="6658355" y="2581186"/>
            <a:ext cx="4477005" cy="3448975"/>
          </a:xfrm>
          <a:prstGeom prst="rect">
            <a:avLst/>
          </a:prstGeom>
          <a:ln w="9525">
            <a:solidFill>
              <a:schemeClr val="accent1"/>
            </a:solidFill>
          </a:ln>
        </p:spPr>
      </p:pic>
      <p:sp>
        <p:nvSpPr>
          <p:cNvPr id="11" name="Content Placeholder 2">
            <a:extLst>
              <a:ext uri="{FF2B5EF4-FFF2-40B4-BE49-F238E27FC236}">
                <a16:creationId xmlns:a16="http://schemas.microsoft.com/office/drawing/2014/main" id="{F07DDC09-94DC-410D-9E36-EBFF573B5A7D}"/>
              </a:ext>
            </a:extLst>
          </p:cNvPr>
          <p:cNvSpPr txBox="1">
            <a:spLocks/>
          </p:cNvSpPr>
          <p:nvPr/>
        </p:nvSpPr>
        <p:spPr>
          <a:xfrm>
            <a:off x="6300426" y="1559892"/>
            <a:ext cx="5159003" cy="9385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013" lvl="1" indent="-227013" fontAlgn="base"/>
            <a:r>
              <a:rPr lang="en-US" sz="1800" dirty="0">
                <a:latin typeface="Georgia" panose="02040502050405020303" pitchFamily="18" charset="0"/>
              </a:rPr>
              <a:t>JAMA</a:t>
            </a:r>
            <a:br>
              <a:rPr lang="en-US" sz="1800" dirty="0">
                <a:latin typeface="Georgia" panose="02040502050405020303" pitchFamily="18" charset="0"/>
              </a:rPr>
            </a:br>
            <a:r>
              <a:rPr lang="en-US" sz="1800" dirty="0">
                <a:latin typeface="Georgia" panose="02040502050405020303" pitchFamily="18" charset="0"/>
              </a:rPr>
              <a:t>“Physicians should consider a history of COVID-19 as a cardiovascular disease risk.”</a:t>
            </a:r>
          </a:p>
        </p:txBody>
      </p:sp>
      <p:sp>
        <p:nvSpPr>
          <p:cNvPr id="12" name="TextBox 11">
            <a:extLst>
              <a:ext uri="{FF2B5EF4-FFF2-40B4-BE49-F238E27FC236}">
                <a16:creationId xmlns:a16="http://schemas.microsoft.com/office/drawing/2014/main" id="{26475232-B53D-4AEA-BBFE-5480E23C9EB4}"/>
              </a:ext>
            </a:extLst>
          </p:cNvPr>
          <p:cNvSpPr txBox="1"/>
          <p:nvPr/>
        </p:nvSpPr>
        <p:spPr>
          <a:xfrm>
            <a:off x="6561141" y="6051832"/>
            <a:ext cx="5026047" cy="830997"/>
          </a:xfrm>
          <a:prstGeom prst="rect">
            <a:avLst/>
          </a:prstGeom>
          <a:noFill/>
        </p:spPr>
        <p:txBody>
          <a:bodyPr wrap="square" rtlCol="0">
            <a:spAutoFit/>
          </a:bodyPr>
          <a:lstStyle/>
          <a:p>
            <a:r>
              <a:rPr lang="en-US" sz="1200" b="0" i="0" dirty="0">
                <a:solidFill>
                  <a:srgbClr val="333333"/>
                </a:solidFill>
                <a:effectLst/>
                <a:latin typeface="Georgia" panose="02040502050405020303" pitchFamily="18" charset="0"/>
              </a:rPr>
              <a:t>Abbasi J. The COVID Heart—One Year After SARS-CoV-2 Infection, Patients Have an Array of Increased Cardiovascular Risks. </a:t>
            </a:r>
            <a:r>
              <a:rPr lang="en-US" sz="1200" b="0" i="1" dirty="0">
                <a:solidFill>
                  <a:srgbClr val="333333"/>
                </a:solidFill>
                <a:effectLst/>
                <a:latin typeface="Georgia" panose="02040502050405020303" pitchFamily="18" charset="0"/>
              </a:rPr>
              <a:t>JAMA.</a:t>
            </a:r>
            <a:r>
              <a:rPr lang="en-US" sz="1200" b="0" i="0" dirty="0">
                <a:solidFill>
                  <a:srgbClr val="333333"/>
                </a:solidFill>
                <a:effectLst/>
                <a:latin typeface="Georgia" panose="02040502050405020303" pitchFamily="18" charset="0"/>
              </a:rPr>
              <a:t> Published online March 02, 2022. </a:t>
            </a:r>
            <a:r>
              <a:rPr lang="en-US" sz="1200" b="0" i="0" dirty="0">
                <a:solidFill>
                  <a:srgbClr val="333333"/>
                </a:solidFill>
                <a:effectLst/>
                <a:latin typeface="Georgia" panose="02040502050405020303" pitchFamily="18" charset="0"/>
                <a:hlinkClick r:id="rId6"/>
              </a:rPr>
              <a:t>doi:10.1001/jama.2022.2411</a:t>
            </a:r>
            <a:endParaRPr lang="en-US" sz="1200" dirty="0">
              <a:latin typeface="Georgia" panose="02040502050405020303" pitchFamily="18" charset="0"/>
            </a:endParaRPr>
          </a:p>
        </p:txBody>
      </p:sp>
    </p:spTree>
    <p:extLst>
      <p:ext uri="{BB962C8B-B14F-4D97-AF65-F5344CB8AC3E}">
        <p14:creationId xmlns:p14="http://schemas.microsoft.com/office/powerpoint/2010/main" val="3617053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551599-8A35-4F62-A81C-7CE736E6DD89}"/>
              </a:ext>
            </a:extLst>
          </p:cNvPr>
          <p:cNvSpPr>
            <a:spLocks noGrp="1"/>
          </p:cNvSpPr>
          <p:nvPr>
            <p:ph type="title"/>
          </p:nvPr>
        </p:nvSpPr>
        <p:spPr>
          <a:xfrm>
            <a:off x="182880" y="0"/>
            <a:ext cx="11610316" cy="482600"/>
          </a:xfrm>
        </p:spPr>
        <p:txBody>
          <a:bodyPr>
            <a:normAutofit fontScale="90000"/>
          </a:bodyPr>
          <a:lstStyle/>
          <a:p>
            <a:r>
              <a:rPr lang="en-US" sz="2000" dirty="0">
                <a:latin typeface="Georgia" panose="02040502050405020303" pitchFamily="18" charset="0"/>
              </a:rPr>
              <a:t>FE2: NLP tools </a:t>
            </a:r>
            <a:r>
              <a:rPr lang="en-US" sz="1800" dirty="0">
                <a:latin typeface="Georgia" panose="02040502050405020303" pitchFamily="18" charset="0"/>
              </a:rPr>
              <a:t>for cohort identification, exposure assessment, covariate ascertainment ("Scalable NLP")</a:t>
            </a:r>
            <a:endParaRPr lang="en-US" sz="2400" dirty="0">
              <a:latin typeface="Georgia" panose="02040502050405020303" pitchFamily="18" charset="0"/>
            </a:endParaRPr>
          </a:p>
        </p:txBody>
      </p:sp>
      <p:sp>
        <p:nvSpPr>
          <p:cNvPr id="10" name="Text Placeholder 1">
            <a:extLst>
              <a:ext uri="{FF2B5EF4-FFF2-40B4-BE49-F238E27FC236}">
                <a16:creationId xmlns:a16="http://schemas.microsoft.com/office/drawing/2014/main" id="{8369596E-BACD-424D-BF93-B91CDDBEA1CC}"/>
              </a:ext>
            </a:extLst>
          </p:cNvPr>
          <p:cNvSpPr txBox="1">
            <a:spLocks/>
          </p:cNvSpPr>
          <p:nvPr/>
        </p:nvSpPr>
        <p:spPr>
          <a:xfrm>
            <a:off x="83127" y="557335"/>
            <a:ext cx="12025746" cy="579256"/>
          </a:xfrm>
          <a:prstGeom prst="rect">
            <a:avLst/>
          </a:prstGeom>
        </p:spPr>
        <p:txBody>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tabLst/>
              <a:defRPr sz="1600" b="0" i="0" kern="400" baseline="0">
                <a:solidFill>
                  <a:schemeClr val="tx1"/>
                </a:solidFill>
                <a:latin typeface="Georgia" panose="02040502050405020303" pitchFamily="18" charset="0"/>
                <a:ea typeface="+mn-ea"/>
                <a:cs typeface="Arial" panose="020B0604020202020204" pitchFamily="34" charset="0"/>
              </a:defRPr>
            </a:lvl1pPr>
            <a:lvl2pPr marL="466725" indent="-192088"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400" b="0" i="0" kern="400" baseline="0">
                <a:solidFill>
                  <a:schemeClr val="tx1"/>
                </a:solidFill>
                <a:latin typeface="Georgia" panose="02040502050405020303" pitchFamily="18" charset="0"/>
                <a:ea typeface="+mn-ea"/>
                <a:cs typeface="Arial" panose="020B0604020202020204" pitchFamily="34" charset="0"/>
              </a:defRPr>
            </a:lvl2pPr>
            <a:lvl3pPr marL="750888" indent="-201613" algn="l" defTabSz="914400" rtl="0" eaLnBrk="1" latinLnBrk="0" hangingPunct="1">
              <a:lnSpc>
                <a:spcPct val="100000"/>
              </a:lnSpc>
              <a:spcBef>
                <a:spcPts val="0"/>
              </a:spcBef>
              <a:spcAft>
                <a:spcPts val="600"/>
              </a:spcAft>
              <a:buClr>
                <a:schemeClr val="tx1"/>
              </a:buClr>
              <a:buFont typeface="System Font Regular"/>
              <a:buChar char="-"/>
              <a:tabLst/>
              <a:defRPr sz="1200" b="0" i="0" kern="400" baseline="0">
                <a:solidFill>
                  <a:schemeClr val="tx1"/>
                </a:solidFill>
                <a:latin typeface="Georgia" panose="02040502050405020303" pitchFamily="18" charset="0"/>
                <a:ea typeface="+mn-ea"/>
                <a:cs typeface="Arial" panose="020B0604020202020204" pitchFamily="34" charset="0"/>
              </a:defRPr>
            </a:lvl3pPr>
            <a:lvl4pPr marL="1035050" indent="-211138" algn="l" defTabSz="914400" rtl="0" eaLnBrk="1" latinLnBrk="0" hangingPunct="1">
              <a:lnSpc>
                <a:spcPct val="100000"/>
              </a:lnSpc>
              <a:spcBef>
                <a:spcPts val="0"/>
              </a:spcBef>
              <a:spcAft>
                <a:spcPts val="600"/>
              </a:spcAft>
              <a:buClr>
                <a:schemeClr val="accent1"/>
              </a:buClr>
              <a:buFont typeface="Arial" panose="020B0604020202020204" pitchFamily="34" charset="0"/>
              <a:buChar char="•"/>
              <a:tabLst/>
              <a:defRPr sz="1000" b="0" i="0" kern="400" baseline="0">
                <a:solidFill>
                  <a:schemeClr val="tx1"/>
                </a:solidFill>
                <a:latin typeface="Georgia" panose="02040502050405020303" pitchFamily="18" charset="0"/>
                <a:ea typeface="+mn-ea"/>
                <a:cs typeface="Arial" panose="020B0604020202020204" pitchFamily="34" charset="0"/>
              </a:defRPr>
            </a:lvl4pPr>
            <a:lvl5pPr marL="1270000" indent="-171450" algn="l" defTabSz="914400" rtl="0" eaLnBrk="1" latinLnBrk="0" hangingPunct="1">
              <a:lnSpc>
                <a:spcPct val="100000"/>
              </a:lnSpc>
              <a:spcBef>
                <a:spcPts val="0"/>
              </a:spcBef>
              <a:spcAft>
                <a:spcPts val="600"/>
              </a:spcAft>
              <a:buClr>
                <a:schemeClr val="bg2"/>
              </a:buClr>
              <a:buFont typeface="Arial" panose="020B0604020202020204" pitchFamily="34" charset="0"/>
              <a:buChar char="•"/>
              <a:tabLst/>
              <a:defRPr sz="1000" b="0" i="0" kern="400" baseline="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2763" indent="-512763">
              <a:tabLst>
                <a:tab pos="512763" algn="l"/>
              </a:tabLst>
            </a:pPr>
            <a:r>
              <a:rPr lang="en-US" b="1" dirty="0"/>
              <a:t>Goal: </a:t>
            </a:r>
            <a:r>
              <a:rPr lang="en-US" dirty="0"/>
              <a:t>In two heterogeneous settings develop and validate scalable and reusable NLP tools for leveraging EHR data to address known insufficiencies in existing data and methods to support FDA safety surveillance studies</a:t>
            </a:r>
          </a:p>
        </p:txBody>
      </p:sp>
      <p:grpSp>
        <p:nvGrpSpPr>
          <p:cNvPr id="16" name="Group 15">
            <a:extLst>
              <a:ext uri="{FF2B5EF4-FFF2-40B4-BE49-F238E27FC236}">
                <a16:creationId xmlns:a16="http://schemas.microsoft.com/office/drawing/2014/main" id="{E44B822F-B3DB-4450-B4CE-EE0F1D1D8B8E}"/>
              </a:ext>
            </a:extLst>
          </p:cNvPr>
          <p:cNvGrpSpPr/>
          <p:nvPr/>
        </p:nvGrpSpPr>
        <p:grpSpPr>
          <a:xfrm>
            <a:off x="155171" y="1201519"/>
            <a:ext cx="11865032" cy="5279666"/>
            <a:chOff x="155171" y="1153391"/>
            <a:chExt cx="11865032" cy="5279666"/>
          </a:xfrm>
        </p:grpSpPr>
        <p:grpSp>
          <p:nvGrpSpPr>
            <p:cNvPr id="14" name="Group 13">
              <a:extLst>
                <a:ext uri="{FF2B5EF4-FFF2-40B4-BE49-F238E27FC236}">
                  <a16:creationId xmlns:a16="http://schemas.microsoft.com/office/drawing/2014/main" id="{9562B482-6FCA-4F7A-B5D6-0200B58E5D9C}"/>
                </a:ext>
              </a:extLst>
            </p:cNvPr>
            <p:cNvGrpSpPr/>
            <p:nvPr/>
          </p:nvGrpSpPr>
          <p:grpSpPr>
            <a:xfrm>
              <a:off x="166253" y="1153391"/>
              <a:ext cx="11853949" cy="4664674"/>
              <a:chOff x="166254" y="1147157"/>
              <a:chExt cx="11853949" cy="4664674"/>
            </a:xfrm>
          </p:grpSpPr>
          <p:sp>
            <p:nvSpPr>
              <p:cNvPr id="12" name="Rectangle 11">
                <a:extLst>
                  <a:ext uri="{FF2B5EF4-FFF2-40B4-BE49-F238E27FC236}">
                    <a16:creationId xmlns:a16="http://schemas.microsoft.com/office/drawing/2014/main" id="{15189EFB-3FAE-4EB3-8527-C2874BEF9C26}"/>
                  </a:ext>
                </a:extLst>
              </p:cNvPr>
              <p:cNvSpPr/>
              <p:nvPr/>
            </p:nvSpPr>
            <p:spPr>
              <a:xfrm>
                <a:off x="166254" y="1147157"/>
                <a:ext cx="11853949" cy="4664674"/>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venir Black" panose="02000503020000020003"/>
                  <a:cs typeface="Arial" panose="020B0604020202020204" pitchFamily="34" charset="0"/>
                </a:endParaRPr>
              </a:p>
            </p:txBody>
          </p:sp>
          <p:sp>
            <p:nvSpPr>
              <p:cNvPr id="13" name="Title 4">
                <a:extLst>
                  <a:ext uri="{FF2B5EF4-FFF2-40B4-BE49-F238E27FC236}">
                    <a16:creationId xmlns:a16="http://schemas.microsoft.com/office/drawing/2014/main" id="{7C0C069F-A7FE-46AE-AD26-C77CF18035E9}"/>
                  </a:ext>
                </a:extLst>
              </p:cNvPr>
              <p:cNvSpPr txBox="1">
                <a:spLocks/>
              </p:cNvSpPr>
              <p:nvPr/>
            </p:nvSpPr>
            <p:spPr>
              <a:xfrm>
                <a:off x="216247" y="1193444"/>
                <a:ext cx="1292513" cy="379884"/>
              </a:xfrm>
              <a:prstGeom prst="rect">
                <a:avLst/>
              </a:prstGeom>
            </p:spPr>
            <p:txBody>
              <a:bodyPr vert="horz" lIns="0" tIns="0" rIns="0" bIns="0" rtlCol="0" anchor="b" anchorCtr="0">
                <a:noAutofit/>
              </a:bodyPr>
              <a:lstStyle>
                <a:lvl1pPr algn="l" defTabSz="914400" rtl="0" eaLnBrk="1" latinLnBrk="0" hangingPunct="1">
                  <a:lnSpc>
                    <a:spcPts val="4000"/>
                  </a:lnSpc>
                  <a:spcBef>
                    <a:spcPct val="0"/>
                  </a:spcBef>
                  <a:buNone/>
                  <a:defRPr sz="3600" b="1" i="0" kern="400" baseline="0">
                    <a:solidFill>
                      <a:schemeClr val="tx1"/>
                    </a:solidFill>
                    <a:latin typeface="+mj-lt"/>
                    <a:ea typeface="+mj-ea"/>
                    <a:cs typeface="Lato" panose="020F0502020204030203" pitchFamily="34" charset="0"/>
                  </a:defRPr>
                </a:lvl1pPr>
              </a:lstStyle>
              <a:p>
                <a:r>
                  <a:rPr lang="en-US" sz="2000" dirty="0">
                    <a:latin typeface="Avenir Black" panose="02000503020000020003"/>
                  </a:rPr>
                  <a:t>Progress:</a:t>
                </a:r>
              </a:p>
            </p:txBody>
          </p:sp>
        </p:grpSp>
        <p:sp>
          <p:nvSpPr>
            <p:cNvPr id="15" name="Text Placeholder 1">
              <a:extLst>
                <a:ext uri="{FF2B5EF4-FFF2-40B4-BE49-F238E27FC236}">
                  <a16:creationId xmlns:a16="http://schemas.microsoft.com/office/drawing/2014/main" id="{3A989EFB-E74D-4A65-A2F6-16E141119A33}"/>
                </a:ext>
              </a:extLst>
            </p:cNvPr>
            <p:cNvSpPr txBox="1">
              <a:spLocks/>
            </p:cNvSpPr>
            <p:nvPr/>
          </p:nvSpPr>
          <p:spPr>
            <a:xfrm>
              <a:off x="155171" y="5830385"/>
              <a:ext cx="11865032" cy="602672"/>
            </a:xfrm>
            <a:prstGeom prst="rect">
              <a:avLst/>
            </a:prstGeom>
          </p:spPr>
          <p:style>
            <a:lnRef idx="1">
              <a:schemeClr val="accent5"/>
            </a:lnRef>
            <a:fillRef idx="2">
              <a:schemeClr val="accent5"/>
            </a:fillRef>
            <a:effectRef idx="1">
              <a:schemeClr val="accent5"/>
            </a:effectRef>
            <a:fontRef idx="minor">
              <a:schemeClr val="dk1"/>
            </a:fontRef>
          </p:style>
          <p:txBody>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tabLst/>
                <a:defRPr sz="1600" b="0" i="0" kern="400" baseline="0">
                  <a:solidFill>
                    <a:schemeClr val="tx1"/>
                  </a:solidFill>
                  <a:latin typeface="Georgia" panose="02040502050405020303" pitchFamily="18" charset="0"/>
                  <a:ea typeface="+mn-ea"/>
                  <a:cs typeface="Arial" panose="020B0604020202020204" pitchFamily="34" charset="0"/>
                </a:defRPr>
              </a:lvl1pPr>
              <a:lvl2pPr marL="466725" indent="-192088"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400" b="0" i="0" kern="400" baseline="0">
                  <a:solidFill>
                    <a:schemeClr val="tx1"/>
                  </a:solidFill>
                  <a:latin typeface="Georgia" panose="02040502050405020303" pitchFamily="18" charset="0"/>
                  <a:ea typeface="+mn-ea"/>
                  <a:cs typeface="Arial" panose="020B0604020202020204" pitchFamily="34" charset="0"/>
                </a:defRPr>
              </a:lvl2pPr>
              <a:lvl3pPr marL="750888" indent="-201613" algn="l" defTabSz="914400" rtl="0" eaLnBrk="1" latinLnBrk="0" hangingPunct="1">
                <a:lnSpc>
                  <a:spcPct val="100000"/>
                </a:lnSpc>
                <a:spcBef>
                  <a:spcPts val="0"/>
                </a:spcBef>
                <a:spcAft>
                  <a:spcPts val="600"/>
                </a:spcAft>
                <a:buClr>
                  <a:schemeClr val="tx1"/>
                </a:buClr>
                <a:buFont typeface="System Font Regular"/>
                <a:buChar char="-"/>
                <a:tabLst/>
                <a:defRPr sz="1200" b="0" i="0" kern="400" baseline="0">
                  <a:solidFill>
                    <a:schemeClr val="tx1"/>
                  </a:solidFill>
                  <a:latin typeface="Georgia" panose="02040502050405020303" pitchFamily="18" charset="0"/>
                  <a:ea typeface="+mn-ea"/>
                  <a:cs typeface="Arial" panose="020B0604020202020204" pitchFamily="34" charset="0"/>
                </a:defRPr>
              </a:lvl3pPr>
              <a:lvl4pPr marL="1035050" indent="-211138" algn="l" defTabSz="914400" rtl="0" eaLnBrk="1" latinLnBrk="0" hangingPunct="1">
                <a:lnSpc>
                  <a:spcPct val="100000"/>
                </a:lnSpc>
                <a:spcBef>
                  <a:spcPts val="0"/>
                </a:spcBef>
                <a:spcAft>
                  <a:spcPts val="600"/>
                </a:spcAft>
                <a:buClr>
                  <a:schemeClr val="accent1"/>
                </a:buClr>
                <a:buFont typeface="Arial" panose="020B0604020202020204" pitchFamily="34" charset="0"/>
                <a:buChar char="•"/>
                <a:tabLst/>
                <a:defRPr sz="1000" b="0" i="0" kern="400" baseline="0">
                  <a:solidFill>
                    <a:schemeClr val="tx1"/>
                  </a:solidFill>
                  <a:latin typeface="Georgia" panose="02040502050405020303" pitchFamily="18" charset="0"/>
                  <a:ea typeface="+mn-ea"/>
                  <a:cs typeface="Arial" panose="020B0604020202020204" pitchFamily="34" charset="0"/>
                </a:defRPr>
              </a:lvl4pPr>
              <a:lvl5pPr marL="1270000" indent="-171450" algn="l" defTabSz="914400" rtl="0" eaLnBrk="1" latinLnBrk="0" hangingPunct="1">
                <a:lnSpc>
                  <a:spcPct val="100000"/>
                </a:lnSpc>
                <a:spcBef>
                  <a:spcPts val="0"/>
                </a:spcBef>
                <a:spcAft>
                  <a:spcPts val="600"/>
                </a:spcAft>
                <a:buClr>
                  <a:schemeClr val="bg2"/>
                </a:buClr>
                <a:buFont typeface="Arial" panose="020B0604020202020204" pitchFamily="34" charset="0"/>
                <a:buChar char="•"/>
                <a:tabLst/>
                <a:defRPr sz="1000" b="0" i="0" kern="400" baseline="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latin typeface="Avenir Black" panose="02000503020000020003"/>
                </a:rPr>
                <a:t>Deliverable for the IC: </a:t>
              </a:r>
              <a:r>
                <a:rPr lang="en-US" dirty="0">
                  <a:latin typeface="Avenir Black" panose="02000503020000020003"/>
                </a:rPr>
                <a:t>Manuscript describing key products of this work and a GitHub repository of reusable tools and methods for incorporating scalable NLP into Sentinel safety studies</a:t>
              </a:r>
            </a:p>
          </p:txBody>
        </p:sp>
      </p:grpSp>
      <p:graphicFrame>
        <p:nvGraphicFramePr>
          <p:cNvPr id="11" name="Diagram 10">
            <a:extLst>
              <a:ext uri="{FF2B5EF4-FFF2-40B4-BE49-F238E27FC236}">
                <a16:creationId xmlns:a16="http://schemas.microsoft.com/office/drawing/2014/main" id="{570A53F3-FEE2-4148-BFF1-3D5028F600CF}"/>
              </a:ext>
            </a:extLst>
          </p:cNvPr>
          <p:cNvGraphicFramePr/>
          <p:nvPr>
            <p:extLst>
              <p:ext uri="{D42A27DB-BD31-4B8C-83A1-F6EECF244321}">
                <p14:modId xmlns:p14="http://schemas.microsoft.com/office/powerpoint/2010/main" val="501717080"/>
              </p:ext>
            </p:extLst>
          </p:nvPr>
        </p:nvGraphicFramePr>
        <p:xfrm>
          <a:off x="431800" y="1597528"/>
          <a:ext cx="6756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a:extLst>
              <a:ext uri="{FF2B5EF4-FFF2-40B4-BE49-F238E27FC236}">
                <a16:creationId xmlns:a16="http://schemas.microsoft.com/office/drawing/2014/main" id="{7DFA2887-9DC3-4A34-9B17-9F9623D8BFF8}"/>
              </a:ext>
            </a:extLst>
          </p:cNvPr>
          <p:cNvPicPr>
            <a:picLocks noChangeAspect="1"/>
          </p:cNvPicPr>
          <p:nvPr/>
        </p:nvPicPr>
        <p:blipFill>
          <a:blip r:embed="rId8"/>
          <a:stretch>
            <a:fillRect/>
          </a:stretch>
        </p:blipFill>
        <p:spPr>
          <a:xfrm>
            <a:off x="7699171" y="3585078"/>
            <a:ext cx="3850726" cy="2252873"/>
          </a:xfrm>
          <a:prstGeom prst="rect">
            <a:avLst/>
          </a:prstGeom>
        </p:spPr>
      </p:pic>
      <p:sp>
        <p:nvSpPr>
          <p:cNvPr id="18" name="Title 4">
            <a:extLst>
              <a:ext uri="{FF2B5EF4-FFF2-40B4-BE49-F238E27FC236}">
                <a16:creationId xmlns:a16="http://schemas.microsoft.com/office/drawing/2014/main" id="{16BE9353-ADA0-4031-A06C-63CC90BD84A1}"/>
              </a:ext>
            </a:extLst>
          </p:cNvPr>
          <p:cNvSpPr txBox="1">
            <a:spLocks/>
          </p:cNvSpPr>
          <p:nvPr/>
        </p:nvSpPr>
        <p:spPr>
          <a:xfrm>
            <a:off x="7448550" y="3254878"/>
            <a:ext cx="4356099" cy="298675"/>
          </a:xfrm>
          <a:prstGeom prst="rect">
            <a:avLst/>
          </a:prstGeom>
        </p:spPr>
        <p:txBody>
          <a:bodyPr vert="horz" lIns="0" tIns="0" rIns="0" bIns="0" rtlCol="0" anchor="b" anchorCtr="0">
            <a:noAutofit/>
          </a:bodyPr>
          <a:lstStyle>
            <a:lvl1pPr algn="l" defTabSz="914400" rtl="0" eaLnBrk="1" latinLnBrk="0" hangingPunct="1">
              <a:lnSpc>
                <a:spcPts val="4000"/>
              </a:lnSpc>
              <a:spcBef>
                <a:spcPct val="0"/>
              </a:spcBef>
              <a:buNone/>
              <a:defRPr sz="3600" b="1" i="0" kern="400" baseline="0">
                <a:solidFill>
                  <a:schemeClr val="tx1"/>
                </a:solidFill>
                <a:latin typeface="+mj-lt"/>
                <a:ea typeface="+mj-ea"/>
                <a:cs typeface="Lato" panose="020F0502020204030203" pitchFamily="34" charset="0"/>
              </a:defRPr>
            </a:lvl1pPr>
          </a:lstStyle>
          <a:p>
            <a:pPr algn="ctr"/>
            <a:r>
              <a:rPr lang="en-US" sz="1600" dirty="0">
                <a:latin typeface="Avenir Black" panose="02000503020000020003"/>
              </a:rPr>
              <a:t>Automated cohort identification model (COVID-19)</a:t>
            </a:r>
          </a:p>
        </p:txBody>
      </p:sp>
      <p:sp>
        <p:nvSpPr>
          <p:cNvPr id="19" name="Title 4">
            <a:extLst>
              <a:ext uri="{FF2B5EF4-FFF2-40B4-BE49-F238E27FC236}">
                <a16:creationId xmlns:a16="http://schemas.microsoft.com/office/drawing/2014/main" id="{3BD08005-E47C-44F0-817C-806B04EE379B}"/>
              </a:ext>
            </a:extLst>
          </p:cNvPr>
          <p:cNvSpPr txBox="1">
            <a:spLocks/>
          </p:cNvSpPr>
          <p:nvPr/>
        </p:nvSpPr>
        <p:spPr>
          <a:xfrm>
            <a:off x="7448550" y="1210178"/>
            <a:ext cx="4356099" cy="298675"/>
          </a:xfrm>
          <a:prstGeom prst="rect">
            <a:avLst/>
          </a:prstGeom>
        </p:spPr>
        <p:txBody>
          <a:bodyPr vert="horz" lIns="0" tIns="0" rIns="0" bIns="0" rtlCol="0" anchor="b" anchorCtr="0">
            <a:noAutofit/>
          </a:bodyPr>
          <a:lstStyle>
            <a:lvl1pPr algn="l" defTabSz="914400" rtl="0" eaLnBrk="1" latinLnBrk="0" hangingPunct="1">
              <a:lnSpc>
                <a:spcPts val="4000"/>
              </a:lnSpc>
              <a:spcBef>
                <a:spcPct val="0"/>
              </a:spcBef>
              <a:buNone/>
              <a:defRPr sz="3600" b="1" i="0" kern="400" baseline="0">
                <a:solidFill>
                  <a:schemeClr val="tx1"/>
                </a:solidFill>
                <a:latin typeface="+mj-lt"/>
                <a:ea typeface="+mj-ea"/>
                <a:cs typeface="Lato" panose="020F0502020204030203" pitchFamily="34" charset="0"/>
              </a:defRPr>
            </a:lvl1pPr>
          </a:lstStyle>
          <a:p>
            <a:pPr algn="ctr"/>
            <a:r>
              <a:rPr lang="en-US" sz="1600" dirty="0">
                <a:latin typeface="Avenir Black" panose="02000503020000020003"/>
              </a:rPr>
              <a:t>Improving sensitivity of cohort identification</a:t>
            </a:r>
          </a:p>
        </p:txBody>
      </p:sp>
      <p:graphicFrame>
        <p:nvGraphicFramePr>
          <p:cNvPr id="22" name="Chart 21">
            <a:extLst>
              <a:ext uri="{FF2B5EF4-FFF2-40B4-BE49-F238E27FC236}">
                <a16:creationId xmlns:a16="http://schemas.microsoft.com/office/drawing/2014/main" id="{9E6CFB2F-8727-44FB-B03D-B76E73814FC3}"/>
              </a:ext>
            </a:extLst>
          </p:cNvPr>
          <p:cNvGraphicFramePr>
            <a:graphicFrameLocks/>
          </p:cNvGraphicFramePr>
          <p:nvPr>
            <p:extLst>
              <p:ext uri="{D42A27DB-BD31-4B8C-83A1-F6EECF244321}">
                <p14:modId xmlns:p14="http://schemas.microsoft.com/office/powerpoint/2010/main" val="2184821963"/>
              </p:ext>
            </p:extLst>
          </p:nvPr>
        </p:nvGraphicFramePr>
        <p:xfrm>
          <a:off x="10541000" y="1627690"/>
          <a:ext cx="1470025" cy="1408906"/>
        </p:xfrm>
        <a:graphic>
          <a:graphicData uri="http://schemas.openxmlformats.org/drawingml/2006/chart">
            <c:chart xmlns:c="http://schemas.openxmlformats.org/drawingml/2006/chart" xmlns:r="http://schemas.openxmlformats.org/officeDocument/2006/relationships" r:id="rId9"/>
          </a:graphicData>
        </a:graphic>
      </p:graphicFrame>
      <p:pic>
        <p:nvPicPr>
          <p:cNvPr id="2" name="Picture 1">
            <a:extLst>
              <a:ext uri="{FF2B5EF4-FFF2-40B4-BE49-F238E27FC236}">
                <a16:creationId xmlns:a16="http://schemas.microsoft.com/office/drawing/2014/main" id="{ACCD78E9-B4B2-4F14-BE25-0093729A605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679741" y="1512924"/>
            <a:ext cx="3871022" cy="1713782"/>
          </a:xfrm>
          <a:prstGeom prst="rect">
            <a:avLst/>
          </a:prstGeom>
        </p:spPr>
      </p:pic>
      <p:sp>
        <p:nvSpPr>
          <p:cNvPr id="20" name="Text Placeholder 2">
            <a:extLst>
              <a:ext uri="{FF2B5EF4-FFF2-40B4-BE49-F238E27FC236}">
                <a16:creationId xmlns:a16="http://schemas.microsoft.com/office/drawing/2014/main" id="{567208D0-B17D-4743-B2F0-A7B8A6AB13DA}"/>
              </a:ext>
            </a:extLst>
          </p:cNvPr>
          <p:cNvSpPr>
            <a:spLocks noGrp="1"/>
          </p:cNvSpPr>
          <p:nvPr>
            <p:ph type="body" sz="quarter" idx="10"/>
          </p:nvPr>
        </p:nvSpPr>
        <p:spPr>
          <a:xfrm>
            <a:off x="0" y="6647848"/>
            <a:ext cx="10643129" cy="198120"/>
          </a:xfrm>
        </p:spPr>
        <p:txBody>
          <a:bodyPr>
            <a:normAutofit/>
          </a:bodyPr>
          <a:lstStyle/>
          <a:p>
            <a:r>
              <a:rPr lang="en-US" sz="1200" dirty="0"/>
              <a:t>WG Leads: David Carrell, KPWA, Joshua Smith, VUMC; Timeline: 2/1/2021-1/31/2023  </a:t>
            </a:r>
          </a:p>
          <a:p>
            <a:endParaRPr lang="en-US" sz="1200" dirty="0"/>
          </a:p>
        </p:txBody>
      </p:sp>
    </p:spTree>
    <p:extLst>
      <p:ext uri="{BB962C8B-B14F-4D97-AF65-F5344CB8AC3E}">
        <p14:creationId xmlns:p14="http://schemas.microsoft.com/office/powerpoint/2010/main" val="901945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339"/>
            <a:ext cx="10515600" cy="708887"/>
          </a:xfrm>
        </p:spPr>
        <p:txBody>
          <a:bodyPr>
            <a:normAutofit/>
          </a:bodyPr>
          <a:lstStyle/>
          <a:p>
            <a:pPr algn="l"/>
            <a:r>
              <a:rPr lang="en-US" sz="2800" b="1" dirty="0">
                <a:latin typeface="Georgia" panose="02040502050405020303" pitchFamily="18" charset="0"/>
              </a:rPr>
              <a:t>High-sensitivity COVID-19 filter results -- VUMC</a:t>
            </a:r>
          </a:p>
        </p:txBody>
      </p:sp>
      <p:graphicFrame>
        <p:nvGraphicFramePr>
          <p:cNvPr id="7" name="Table 6">
            <a:extLst>
              <a:ext uri="{FF2B5EF4-FFF2-40B4-BE49-F238E27FC236}">
                <a16:creationId xmlns:a16="http://schemas.microsoft.com/office/drawing/2014/main" id="{325CDC2D-BDE4-0441-B980-79E1B2C7B6FF}"/>
              </a:ext>
            </a:extLst>
          </p:cNvPr>
          <p:cNvGraphicFramePr>
            <a:graphicFrameLocks noGrp="1"/>
          </p:cNvGraphicFramePr>
          <p:nvPr>
            <p:extLst>
              <p:ext uri="{D42A27DB-BD31-4B8C-83A1-F6EECF244321}">
                <p14:modId xmlns:p14="http://schemas.microsoft.com/office/powerpoint/2010/main" val="3927091432"/>
              </p:ext>
            </p:extLst>
          </p:nvPr>
        </p:nvGraphicFramePr>
        <p:xfrm>
          <a:off x="1193800" y="1996281"/>
          <a:ext cx="9804400" cy="4564380"/>
        </p:xfrm>
        <a:graphic>
          <a:graphicData uri="http://schemas.openxmlformats.org/drawingml/2006/table">
            <a:tbl>
              <a:tblPr/>
              <a:tblGrid>
                <a:gridCol w="723900">
                  <a:extLst>
                    <a:ext uri="{9D8B030D-6E8A-4147-A177-3AD203B41FA5}">
                      <a16:colId xmlns:a16="http://schemas.microsoft.com/office/drawing/2014/main" val="4270986644"/>
                    </a:ext>
                  </a:extLst>
                </a:gridCol>
                <a:gridCol w="4622800">
                  <a:extLst>
                    <a:ext uri="{9D8B030D-6E8A-4147-A177-3AD203B41FA5}">
                      <a16:colId xmlns:a16="http://schemas.microsoft.com/office/drawing/2014/main" val="2306550271"/>
                    </a:ext>
                  </a:extLst>
                </a:gridCol>
                <a:gridCol w="1485900">
                  <a:extLst>
                    <a:ext uri="{9D8B030D-6E8A-4147-A177-3AD203B41FA5}">
                      <a16:colId xmlns:a16="http://schemas.microsoft.com/office/drawing/2014/main" val="478070629"/>
                    </a:ext>
                  </a:extLst>
                </a:gridCol>
                <a:gridCol w="1485900">
                  <a:extLst>
                    <a:ext uri="{9D8B030D-6E8A-4147-A177-3AD203B41FA5}">
                      <a16:colId xmlns:a16="http://schemas.microsoft.com/office/drawing/2014/main" val="2546047197"/>
                    </a:ext>
                  </a:extLst>
                </a:gridCol>
                <a:gridCol w="1485900">
                  <a:extLst>
                    <a:ext uri="{9D8B030D-6E8A-4147-A177-3AD203B41FA5}">
                      <a16:colId xmlns:a16="http://schemas.microsoft.com/office/drawing/2014/main" val="3206389669"/>
                    </a:ext>
                  </a:extLst>
                </a:gridCol>
              </a:tblGrid>
              <a:tr h="466725">
                <a:tc gridSpan="5">
                  <a:txBody>
                    <a:bodyPr/>
                    <a:lstStyle/>
                    <a:p>
                      <a:pPr algn="l" fontAlgn="ctr"/>
                      <a:r>
                        <a:rPr lang="en-US" sz="1800" b="1" i="0" u="none" strike="noStrike" dirty="0">
                          <a:solidFill>
                            <a:srgbClr val="000000"/>
                          </a:solidFill>
                          <a:effectLst/>
                          <a:latin typeface="Avenir Black" panose="02000503020000020003"/>
                        </a:rPr>
                        <a:t>VUMC patients identified by COVID-19 "base" and "high-sensitivity" (HSF) filters during study period</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3479354"/>
                  </a:ext>
                </a:extLst>
              </a:tr>
              <a:tr h="1181100">
                <a:tc>
                  <a:txBody>
                    <a:bodyPr/>
                    <a:lstStyle/>
                    <a:p>
                      <a:pPr algn="ctr" fontAlgn="ctr"/>
                      <a:r>
                        <a:rPr lang="en-US" sz="1800" b="1" i="0" u="none" strike="noStrike" dirty="0">
                          <a:solidFill>
                            <a:srgbClr val="000000"/>
                          </a:solidFill>
                          <a:effectLst/>
                          <a:latin typeface="Avenir Black" panose="02000503020000020003"/>
                        </a:rPr>
                        <a:t>Filter rank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000000"/>
                          </a:solidFill>
                          <a:effectLst/>
                          <a:latin typeface="Avenir Black" panose="02000503020000020003"/>
                        </a:rPr>
                        <a:t>COVID-19 filter category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000000"/>
                          </a:solidFill>
                          <a:effectLst/>
                          <a:latin typeface="Avenir Black" panose="02000503020000020003"/>
                        </a:rPr>
                        <a:t>N patients         with this filter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000000"/>
                          </a:solidFill>
                          <a:effectLst/>
                          <a:latin typeface="Avenir Black" panose="02000503020000020003"/>
                        </a:rPr>
                        <a:t>N patients with this filter </a:t>
                      </a:r>
                      <a:r>
                        <a:rPr lang="en-US" sz="1800" b="1" i="1" u="none" strike="noStrike" dirty="0">
                          <a:solidFill>
                            <a:srgbClr val="000000"/>
                          </a:solidFill>
                          <a:effectLst/>
                          <a:latin typeface="Avenir Black" panose="02000503020000020003"/>
                        </a:rPr>
                        <a:t>and no higher rank filters</a:t>
                      </a:r>
                      <a:endParaRPr lang="en-US" sz="1800" b="1" i="0" u="none" strike="noStrike" dirty="0">
                        <a:solidFill>
                          <a:srgbClr val="000000"/>
                        </a:solidFill>
                        <a:effectLst/>
                        <a:latin typeface="Avenir Black" panose="02000503020000020003"/>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000000"/>
                          </a:solidFill>
                          <a:effectLst/>
                          <a:latin typeface="Avenir Black" panose="02000503020000020003"/>
                        </a:rPr>
                        <a:t>Percent of all patients identified by this filter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60033869"/>
                  </a:ext>
                </a:extLst>
              </a:tr>
              <a:tr h="295275">
                <a:tc>
                  <a:txBody>
                    <a:bodyPr/>
                    <a:lstStyle/>
                    <a:p>
                      <a:pPr algn="ctr" fontAlgn="ctr"/>
                      <a:r>
                        <a:rPr lang="en-US" sz="1800" b="0" i="0" u="none" strike="noStrike" dirty="0">
                          <a:solidFill>
                            <a:srgbClr val="000000"/>
                          </a:solidFill>
                          <a:effectLst/>
                          <a:latin typeface="Avenir Black" panose="02000503020000020003"/>
                        </a:rPr>
                        <a:t>1st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Diagnosis of U07.1 "COVID-19" (base #1)</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20,840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20,840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261282"/>
                  </a:ext>
                </a:extLst>
              </a:tr>
              <a:tr h="295275">
                <a:tc>
                  <a:txBody>
                    <a:bodyPr/>
                    <a:lstStyle/>
                    <a:p>
                      <a:pPr algn="ctr" fontAlgn="ctr"/>
                      <a:r>
                        <a:rPr lang="en-US" sz="1800" b="0" i="0" u="none" strike="noStrike" dirty="0">
                          <a:solidFill>
                            <a:srgbClr val="000000"/>
                          </a:solidFill>
                          <a:effectLst/>
                          <a:latin typeface="Avenir Black" panose="02000503020000020003"/>
                        </a:rPr>
                        <a:t>2nd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Any of 5 other COVID-19 diagnoses (base #2)</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1,898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0.43%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55166"/>
                  </a:ext>
                </a:extLst>
              </a:tr>
              <a:tr h="295275">
                <a:tc>
                  <a:txBody>
                    <a:bodyPr/>
                    <a:lstStyle/>
                    <a:p>
                      <a:pPr algn="ctr" fontAlgn="ctr"/>
                      <a:r>
                        <a:rPr lang="en-US" sz="1800" b="0" i="0" u="none" strike="noStrike" dirty="0">
                          <a:solidFill>
                            <a:srgbClr val="000000"/>
                          </a:solidFill>
                          <a:effectLst/>
                          <a:latin typeface="Avenir Black" panose="02000503020000020003"/>
                        </a:rPr>
                        <a:t>3rd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HSF diagnoses (any of 24)</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7,264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3,976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9560624"/>
                  </a:ext>
                </a:extLst>
              </a:tr>
              <a:tr h="295275">
                <a:tc>
                  <a:txBody>
                    <a:bodyPr/>
                    <a:lstStyle/>
                    <a:p>
                      <a:pPr algn="ctr" fontAlgn="ctr"/>
                      <a:r>
                        <a:rPr lang="en-US" sz="1800" b="0" i="0" u="none" strike="noStrike" dirty="0">
                          <a:solidFill>
                            <a:srgbClr val="000000"/>
                          </a:solidFill>
                          <a:effectLst/>
                          <a:latin typeface="Avenir Black" panose="02000503020000020003"/>
                        </a:rPr>
                        <a:t>4th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HSF procedures (any of 10)</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1198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3187353"/>
                  </a:ext>
                </a:extLst>
              </a:tr>
              <a:tr h="295275">
                <a:tc>
                  <a:txBody>
                    <a:bodyPr/>
                    <a:lstStyle/>
                    <a:p>
                      <a:pPr algn="ctr" fontAlgn="ctr"/>
                      <a:r>
                        <a:rPr lang="en-US" sz="1800" b="0" i="0" u="none" strike="noStrike" dirty="0">
                          <a:solidFill>
                            <a:srgbClr val="000000"/>
                          </a:solidFill>
                          <a:effectLst/>
                          <a:latin typeface="Avenir Black" panose="02000503020000020003"/>
                        </a:rPr>
                        <a:t>5th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HSF medications (any of 4)</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181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3940363"/>
                  </a:ext>
                </a:extLst>
              </a:tr>
              <a:tr h="295275">
                <a:tc>
                  <a:txBody>
                    <a:bodyPr/>
                    <a:lstStyle/>
                    <a:p>
                      <a:pPr algn="ctr" fontAlgn="ctr"/>
                      <a:r>
                        <a:rPr lang="en-US" sz="1800" b="0" i="0" u="none" strike="noStrike" dirty="0">
                          <a:solidFill>
                            <a:srgbClr val="000000"/>
                          </a:solidFill>
                          <a:effectLst/>
                          <a:latin typeface="Avenir Black" panose="02000503020000020003"/>
                        </a:rPr>
                        <a:t>6th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HSF  problem list in EHR (any of 5)</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9,222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07635"/>
                  </a:ext>
                </a:extLst>
              </a:tr>
              <a:tr h="295275">
                <a:tc>
                  <a:txBody>
                    <a:bodyPr/>
                    <a:lstStyle/>
                    <a:p>
                      <a:pPr algn="ctr" fontAlgn="ctr"/>
                      <a:r>
                        <a:rPr lang="en-US" sz="1800" b="0" i="0" u="none" strike="noStrike" dirty="0">
                          <a:solidFill>
                            <a:srgbClr val="000000"/>
                          </a:solidFill>
                          <a:effectLst/>
                          <a:latin typeface="Avenir Black" panose="02000503020000020003"/>
                        </a:rPr>
                        <a:t> Total</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 </a:t>
                      </a:r>
                    </a:p>
                  </a:txBody>
                  <a:tcPr marL="857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26,037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800" b="0" i="0" u="none" strike="noStrike" kern="1200" dirty="0">
                          <a:solidFill>
                            <a:srgbClr val="000000"/>
                          </a:solidFill>
                          <a:effectLst/>
                          <a:latin typeface="Avenir Black" panose="02000503020000020003"/>
                          <a:ea typeface="+mn-ea"/>
                          <a:cs typeface="+mn-cs"/>
                        </a:rPr>
                        <a:t>100%</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80570"/>
                  </a:ext>
                </a:extLst>
              </a:tr>
              <a:tr h="295275">
                <a:tc gridSpan="5">
                  <a:txBody>
                    <a:bodyPr/>
                    <a:lstStyle/>
                    <a:p>
                      <a:pPr algn="l" fontAlgn="ctr"/>
                      <a:r>
                        <a:rPr lang="en-US" sz="1400" b="0" i="0" u="none" strike="noStrike" dirty="0">
                          <a:solidFill>
                            <a:srgbClr val="000000"/>
                          </a:solidFill>
                          <a:effectLst/>
                          <a:latin typeface="Avenir Black" panose="02000503020000020003"/>
                        </a:rPr>
                        <a:t>If we included a 7th filter, PCR+ COVID-19 test (only), </a:t>
                      </a:r>
                      <a:r>
                        <a:rPr lang="en-US" sz="1400" b="0" i="0" u="none" strike="noStrike" dirty="0">
                          <a:solidFill>
                            <a:srgbClr val="FF0000"/>
                          </a:solidFill>
                          <a:effectLst/>
                          <a:latin typeface="Avenir Black" panose="02000503020000020003"/>
                        </a:rPr>
                        <a:t>8,825 (+34%)</a:t>
                      </a:r>
                      <a:r>
                        <a:rPr lang="en-US" sz="1400" b="0" i="0" u="none" strike="noStrike" dirty="0">
                          <a:solidFill>
                            <a:srgbClr val="000000"/>
                          </a:solidFill>
                          <a:effectLst/>
                          <a:latin typeface="Avenir Black" panose="02000503020000020003"/>
                        </a:rPr>
                        <a:t> new patients would be added.</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8450199"/>
                  </a:ext>
                </a:extLst>
              </a:tr>
            </a:tbl>
          </a:graphicData>
        </a:graphic>
      </p:graphicFrame>
    </p:spTree>
    <p:extLst>
      <p:ext uri="{BB962C8B-B14F-4D97-AF65-F5344CB8AC3E}">
        <p14:creationId xmlns:p14="http://schemas.microsoft.com/office/powerpoint/2010/main" val="2257723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339"/>
            <a:ext cx="10515600" cy="690466"/>
          </a:xfrm>
        </p:spPr>
        <p:txBody>
          <a:bodyPr>
            <a:normAutofit/>
          </a:bodyPr>
          <a:lstStyle/>
          <a:p>
            <a:pPr algn="l"/>
            <a:r>
              <a:rPr lang="en-US" sz="2800" b="1" dirty="0">
                <a:latin typeface="Georgia" panose="02040502050405020303" pitchFamily="18" charset="0"/>
              </a:rPr>
              <a:t>High-sensitivity COVID-19 filter results -- KPWA</a:t>
            </a:r>
          </a:p>
        </p:txBody>
      </p:sp>
      <p:graphicFrame>
        <p:nvGraphicFramePr>
          <p:cNvPr id="6" name="Table 5">
            <a:extLst>
              <a:ext uri="{FF2B5EF4-FFF2-40B4-BE49-F238E27FC236}">
                <a16:creationId xmlns:a16="http://schemas.microsoft.com/office/drawing/2014/main" id="{4AD1874D-0B18-4B26-8B87-E3AAF253014F}"/>
              </a:ext>
            </a:extLst>
          </p:cNvPr>
          <p:cNvGraphicFramePr>
            <a:graphicFrameLocks noGrp="1"/>
          </p:cNvGraphicFramePr>
          <p:nvPr>
            <p:extLst>
              <p:ext uri="{D42A27DB-BD31-4B8C-83A1-F6EECF244321}">
                <p14:modId xmlns:p14="http://schemas.microsoft.com/office/powerpoint/2010/main" val="3956936976"/>
              </p:ext>
            </p:extLst>
          </p:nvPr>
        </p:nvGraphicFramePr>
        <p:xfrm>
          <a:off x="1193800" y="1996281"/>
          <a:ext cx="9804400" cy="4564380"/>
        </p:xfrm>
        <a:graphic>
          <a:graphicData uri="http://schemas.openxmlformats.org/drawingml/2006/table">
            <a:tbl>
              <a:tblPr/>
              <a:tblGrid>
                <a:gridCol w="723900">
                  <a:extLst>
                    <a:ext uri="{9D8B030D-6E8A-4147-A177-3AD203B41FA5}">
                      <a16:colId xmlns:a16="http://schemas.microsoft.com/office/drawing/2014/main" val="4270986644"/>
                    </a:ext>
                  </a:extLst>
                </a:gridCol>
                <a:gridCol w="4622800">
                  <a:extLst>
                    <a:ext uri="{9D8B030D-6E8A-4147-A177-3AD203B41FA5}">
                      <a16:colId xmlns:a16="http://schemas.microsoft.com/office/drawing/2014/main" val="2306550271"/>
                    </a:ext>
                  </a:extLst>
                </a:gridCol>
                <a:gridCol w="1485900">
                  <a:extLst>
                    <a:ext uri="{9D8B030D-6E8A-4147-A177-3AD203B41FA5}">
                      <a16:colId xmlns:a16="http://schemas.microsoft.com/office/drawing/2014/main" val="478070629"/>
                    </a:ext>
                  </a:extLst>
                </a:gridCol>
                <a:gridCol w="1485900">
                  <a:extLst>
                    <a:ext uri="{9D8B030D-6E8A-4147-A177-3AD203B41FA5}">
                      <a16:colId xmlns:a16="http://schemas.microsoft.com/office/drawing/2014/main" val="2546047197"/>
                    </a:ext>
                  </a:extLst>
                </a:gridCol>
                <a:gridCol w="1485900">
                  <a:extLst>
                    <a:ext uri="{9D8B030D-6E8A-4147-A177-3AD203B41FA5}">
                      <a16:colId xmlns:a16="http://schemas.microsoft.com/office/drawing/2014/main" val="3206389669"/>
                    </a:ext>
                  </a:extLst>
                </a:gridCol>
              </a:tblGrid>
              <a:tr h="466725">
                <a:tc gridSpan="5">
                  <a:txBody>
                    <a:bodyPr/>
                    <a:lstStyle/>
                    <a:p>
                      <a:pPr algn="l" fontAlgn="ctr"/>
                      <a:r>
                        <a:rPr lang="en-US" sz="1800" b="1" i="0" u="none" strike="noStrike" dirty="0">
                          <a:solidFill>
                            <a:srgbClr val="000000"/>
                          </a:solidFill>
                          <a:effectLst/>
                          <a:latin typeface="Avenir Black" panose="02000503020000020003"/>
                        </a:rPr>
                        <a:t>KPWA patients identified by COVID-19 "base" and "high-sensitivity" (HSF) filters during study period</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3479354"/>
                  </a:ext>
                </a:extLst>
              </a:tr>
              <a:tr h="1181100">
                <a:tc>
                  <a:txBody>
                    <a:bodyPr/>
                    <a:lstStyle/>
                    <a:p>
                      <a:pPr algn="ctr" fontAlgn="ctr"/>
                      <a:r>
                        <a:rPr lang="en-US" sz="1800" b="1" i="0" u="none" strike="noStrike" dirty="0">
                          <a:solidFill>
                            <a:srgbClr val="000000"/>
                          </a:solidFill>
                          <a:effectLst/>
                          <a:latin typeface="Avenir Black" panose="02000503020000020003"/>
                        </a:rPr>
                        <a:t>Filter rank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000000"/>
                          </a:solidFill>
                          <a:effectLst/>
                          <a:latin typeface="Avenir Black" panose="02000503020000020003"/>
                        </a:rPr>
                        <a:t>COVID-19 filter category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000000"/>
                          </a:solidFill>
                          <a:effectLst/>
                          <a:latin typeface="Avenir Black" panose="02000503020000020003"/>
                        </a:rPr>
                        <a:t>N patients         with this filter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000000"/>
                          </a:solidFill>
                          <a:effectLst/>
                          <a:latin typeface="Avenir Black" panose="02000503020000020003"/>
                        </a:rPr>
                        <a:t>N patients with this filter </a:t>
                      </a:r>
                      <a:r>
                        <a:rPr lang="en-US" sz="1800" b="1" i="1" u="none" strike="noStrike" dirty="0">
                          <a:solidFill>
                            <a:srgbClr val="000000"/>
                          </a:solidFill>
                          <a:effectLst/>
                          <a:latin typeface="Avenir Black" panose="02000503020000020003"/>
                        </a:rPr>
                        <a:t>and no higher rank filters</a:t>
                      </a:r>
                      <a:endParaRPr lang="en-US" sz="1800" b="1" i="0" u="none" strike="noStrike" dirty="0">
                        <a:solidFill>
                          <a:srgbClr val="000000"/>
                        </a:solidFill>
                        <a:effectLst/>
                        <a:latin typeface="Avenir Black" panose="02000503020000020003"/>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000000"/>
                          </a:solidFill>
                          <a:effectLst/>
                          <a:latin typeface="Avenir Black" panose="02000503020000020003"/>
                        </a:rPr>
                        <a:t>Percent of all patients identified by this filter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60033869"/>
                  </a:ext>
                </a:extLst>
              </a:tr>
              <a:tr h="295275">
                <a:tc>
                  <a:txBody>
                    <a:bodyPr/>
                    <a:lstStyle/>
                    <a:p>
                      <a:pPr algn="ctr" fontAlgn="ctr"/>
                      <a:r>
                        <a:rPr lang="en-US" sz="1800" b="0" i="0" u="none" strike="noStrike" dirty="0">
                          <a:solidFill>
                            <a:srgbClr val="000000"/>
                          </a:solidFill>
                          <a:effectLst/>
                          <a:latin typeface="Avenir Black" panose="02000503020000020003"/>
                        </a:rPr>
                        <a:t>1st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Diagnosis of U07.1 "COVID-19" (base #1)</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15,678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15,678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261282"/>
                  </a:ext>
                </a:extLst>
              </a:tr>
              <a:tr h="295275">
                <a:tc>
                  <a:txBody>
                    <a:bodyPr/>
                    <a:lstStyle/>
                    <a:p>
                      <a:pPr algn="ctr" fontAlgn="ctr"/>
                      <a:r>
                        <a:rPr lang="en-US" sz="1800" b="0" i="0" u="none" strike="noStrike" dirty="0">
                          <a:solidFill>
                            <a:srgbClr val="000000"/>
                          </a:solidFill>
                          <a:effectLst/>
                          <a:latin typeface="Avenir Black" panose="02000503020000020003"/>
                        </a:rPr>
                        <a:t>2nd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Any of 5 other COVID-19 diagnoses (base #2)</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1,498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55166"/>
                  </a:ext>
                </a:extLst>
              </a:tr>
              <a:tr h="295275">
                <a:tc>
                  <a:txBody>
                    <a:bodyPr/>
                    <a:lstStyle/>
                    <a:p>
                      <a:pPr algn="ctr" fontAlgn="ctr"/>
                      <a:r>
                        <a:rPr lang="en-US" sz="1800" b="0" i="0" u="none" strike="noStrike" dirty="0">
                          <a:solidFill>
                            <a:srgbClr val="000000"/>
                          </a:solidFill>
                          <a:effectLst/>
                          <a:latin typeface="Avenir Black" panose="02000503020000020003"/>
                        </a:rPr>
                        <a:t>3rd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HSF diagnoses (any of 24)</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5,041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2789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9560624"/>
                  </a:ext>
                </a:extLst>
              </a:tr>
              <a:tr h="295275">
                <a:tc>
                  <a:txBody>
                    <a:bodyPr/>
                    <a:lstStyle/>
                    <a:p>
                      <a:pPr algn="ctr" fontAlgn="ctr"/>
                      <a:r>
                        <a:rPr lang="en-US" sz="1800" b="0" i="0" u="none" strike="noStrike" dirty="0">
                          <a:solidFill>
                            <a:srgbClr val="000000"/>
                          </a:solidFill>
                          <a:effectLst/>
                          <a:latin typeface="Avenir Black" panose="02000503020000020003"/>
                        </a:rPr>
                        <a:t>4th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HSF procedures (any of 10)</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550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3187353"/>
                  </a:ext>
                </a:extLst>
              </a:tr>
              <a:tr h="295275">
                <a:tc>
                  <a:txBody>
                    <a:bodyPr/>
                    <a:lstStyle/>
                    <a:p>
                      <a:pPr algn="ctr" fontAlgn="ctr"/>
                      <a:r>
                        <a:rPr lang="en-US" sz="1800" b="0" i="0" u="none" strike="noStrike" dirty="0">
                          <a:solidFill>
                            <a:srgbClr val="000000"/>
                          </a:solidFill>
                          <a:effectLst/>
                          <a:latin typeface="Avenir Black" panose="02000503020000020003"/>
                        </a:rPr>
                        <a:t>5th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HSF medications (any of 4)</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3940363"/>
                  </a:ext>
                </a:extLst>
              </a:tr>
              <a:tr h="295275">
                <a:tc>
                  <a:txBody>
                    <a:bodyPr/>
                    <a:lstStyle/>
                    <a:p>
                      <a:pPr algn="ctr" fontAlgn="ctr"/>
                      <a:r>
                        <a:rPr lang="en-US" sz="1800" b="0" i="0" u="none" strike="noStrike" dirty="0">
                          <a:solidFill>
                            <a:srgbClr val="000000"/>
                          </a:solidFill>
                          <a:effectLst/>
                          <a:latin typeface="Avenir Black" panose="02000503020000020003"/>
                        </a:rPr>
                        <a:t>6th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HSF  problem list in EHR (any of 5)</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4,845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607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07635"/>
                  </a:ext>
                </a:extLst>
              </a:tr>
              <a:tr h="295275">
                <a:tc>
                  <a:txBody>
                    <a:bodyPr/>
                    <a:lstStyle/>
                    <a:p>
                      <a:pPr algn="r" fontAlgn="ctr"/>
                      <a:r>
                        <a:rPr lang="en-US" sz="1800" b="0" i="0" u="none" strike="noStrike" dirty="0">
                          <a:solidFill>
                            <a:srgbClr val="000000"/>
                          </a:solidFill>
                          <a:effectLst/>
                          <a:latin typeface="Avenir Black" panose="02000503020000020003"/>
                        </a:rPr>
                        <a:t>Total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 </a:t>
                      </a:r>
                    </a:p>
                  </a:txBody>
                  <a:tcPr marL="857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sz="1800" b="0" i="0" u="none" strike="noStrike" dirty="0">
                        <a:solidFill>
                          <a:srgbClr val="000000"/>
                        </a:solidFill>
                        <a:effectLst/>
                        <a:latin typeface="Avenir Black" panose="02000503020000020003"/>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19,332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100%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80570"/>
                  </a:ext>
                </a:extLst>
              </a:tr>
              <a:tr h="295275">
                <a:tc gridSpan="5">
                  <a:txBody>
                    <a:bodyPr/>
                    <a:lstStyle/>
                    <a:p>
                      <a:pPr algn="l" fontAlgn="ctr"/>
                      <a:r>
                        <a:rPr lang="en-US" sz="1400" b="0" i="0" u="none" strike="noStrike" dirty="0">
                          <a:solidFill>
                            <a:srgbClr val="000000"/>
                          </a:solidFill>
                          <a:effectLst/>
                          <a:latin typeface="Avenir Black" panose="02000503020000020003"/>
                        </a:rPr>
                        <a:t>If we included a 7th filter, PCR+ COVID-19 test (only), </a:t>
                      </a:r>
                      <a:r>
                        <a:rPr lang="en-US" sz="1400" b="0" i="0" u="none" strike="noStrike" dirty="0">
                          <a:solidFill>
                            <a:srgbClr val="FF0000"/>
                          </a:solidFill>
                          <a:effectLst/>
                          <a:latin typeface="Avenir Black" panose="02000503020000020003"/>
                        </a:rPr>
                        <a:t>4,737 (+25%)</a:t>
                      </a:r>
                      <a:r>
                        <a:rPr lang="en-US" sz="1400" b="0" i="0" u="none" strike="noStrike" dirty="0">
                          <a:solidFill>
                            <a:srgbClr val="000000"/>
                          </a:solidFill>
                          <a:effectLst/>
                          <a:latin typeface="Avenir Black" panose="02000503020000020003"/>
                        </a:rPr>
                        <a:t> new patients would be added.</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8450199"/>
                  </a:ext>
                </a:extLst>
              </a:tr>
            </a:tbl>
          </a:graphicData>
        </a:graphic>
      </p:graphicFrame>
    </p:spTree>
    <p:extLst>
      <p:ext uri="{BB962C8B-B14F-4D97-AF65-F5344CB8AC3E}">
        <p14:creationId xmlns:p14="http://schemas.microsoft.com/office/powerpoint/2010/main" val="1041160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8F0BA98-6D0D-7244-9E59-13036C5A1813}"/>
              </a:ext>
            </a:extLst>
          </p:cNvPr>
          <p:cNvSpPr>
            <a:spLocks noGrp="1"/>
          </p:cNvSpPr>
          <p:nvPr>
            <p:ph type="title"/>
          </p:nvPr>
        </p:nvSpPr>
        <p:spPr/>
        <p:txBody>
          <a:bodyPr/>
          <a:lstStyle/>
          <a:p>
            <a:r>
              <a:rPr lang="en-US" sz="4400" dirty="0"/>
              <a:t>Automated Methods for Developing Computable Phenotypes</a:t>
            </a:r>
          </a:p>
        </p:txBody>
      </p:sp>
      <p:sp>
        <p:nvSpPr>
          <p:cNvPr id="12" name="Text Placeholder 11">
            <a:extLst>
              <a:ext uri="{FF2B5EF4-FFF2-40B4-BE49-F238E27FC236}">
                <a16:creationId xmlns:a16="http://schemas.microsoft.com/office/drawing/2014/main" id="{D94101CB-2431-7440-9F19-0DB98CECD481}"/>
              </a:ext>
            </a:extLst>
          </p:cNvPr>
          <p:cNvSpPr>
            <a:spLocks noGrp="1"/>
          </p:cNvSpPr>
          <p:nvPr>
            <p:ph type="body" sz="quarter" idx="10"/>
          </p:nvPr>
        </p:nvSpPr>
        <p:spPr>
          <a:xfrm>
            <a:off x="1323474" y="3640138"/>
            <a:ext cx="9705473" cy="586422"/>
          </a:xfrm>
        </p:spPr>
        <p:txBody>
          <a:bodyPr/>
          <a:lstStyle/>
          <a:p>
            <a:r>
              <a:rPr lang="en-US" sz="2400" dirty="0">
                <a:latin typeface="Georgia" panose="02040502050405020303" pitchFamily="18" charset="0"/>
              </a:rPr>
              <a:t>Lessons Learned from : </a:t>
            </a:r>
            <a:r>
              <a:rPr lang="en-US" sz="2400" i="1" dirty="0">
                <a:latin typeface="Georgia" panose="02040502050405020303" pitchFamily="18" charset="0"/>
              </a:rPr>
              <a:t>Advancing scalable natural language processing approaches for unstructured electronic health record data</a:t>
            </a:r>
          </a:p>
        </p:txBody>
      </p:sp>
      <p:sp>
        <p:nvSpPr>
          <p:cNvPr id="8" name="Text Placeholder 7">
            <a:extLst>
              <a:ext uri="{FF2B5EF4-FFF2-40B4-BE49-F238E27FC236}">
                <a16:creationId xmlns:a16="http://schemas.microsoft.com/office/drawing/2014/main" id="{C0838EA0-16E7-364F-8979-4BFF18E1DB1C}"/>
              </a:ext>
            </a:extLst>
          </p:cNvPr>
          <p:cNvSpPr>
            <a:spLocks noGrp="1"/>
          </p:cNvSpPr>
          <p:nvPr>
            <p:ph type="body" sz="quarter" idx="11"/>
          </p:nvPr>
        </p:nvSpPr>
        <p:spPr/>
        <p:txBody>
          <a:bodyPr/>
          <a:lstStyle/>
          <a:p>
            <a:r>
              <a:rPr lang="en-US" sz="1800" dirty="0"/>
              <a:t>Workgroup Leads: Joshua C. Smith &amp; David S. Carrell</a:t>
            </a:r>
          </a:p>
        </p:txBody>
      </p:sp>
      <p:sp>
        <p:nvSpPr>
          <p:cNvPr id="9" name="Text Placeholder 8">
            <a:extLst>
              <a:ext uri="{FF2B5EF4-FFF2-40B4-BE49-F238E27FC236}">
                <a16:creationId xmlns:a16="http://schemas.microsoft.com/office/drawing/2014/main" id="{A68DE977-C5BF-9848-8CF8-4776EA9EBF39}"/>
              </a:ext>
            </a:extLst>
          </p:cNvPr>
          <p:cNvSpPr>
            <a:spLocks noGrp="1"/>
          </p:cNvSpPr>
          <p:nvPr>
            <p:ph type="body" sz="quarter" idx="12"/>
          </p:nvPr>
        </p:nvSpPr>
        <p:spPr/>
        <p:txBody>
          <a:bodyPr/>
          <a:lstStyle/>
          <a:p>
            <a:r>
              <a:rPr lang="en-US" sz="1000" dirty="0"/>
              <a:t>4/28/22</a:t>
            </a:r>
          </a:p>
        </p:txBody>
      </p:sp>
    </p:spTree>
    <p:extLst>
      <p:ext uri="{BB962C8B-B14F-4D97-AF65-F5344CB8AC3E}">
        <p14:creationId xmlns:p14="http://schemas.microsoft.com/office/powerpoint/2010/main" val="2646178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20897-63EB-F84B-8EAB-3CC99AD38B51}"/>
              </a:ext>
            </a:extLst>
          </p:cNvPr>
          <p:cNvSpPr>
            <a:spLocks noGrp="1"/>
          </p:cNvSpPr>
          <p:nvPr>
            <p:ph type="title"/>
          </p:nvPr>
        </p:nvSpPr>
        <p:spPr>
          <a:xfrm>
            <a:off x="609600" y="290383"/>
            <a:ext cx="11163300" cy="638433"/>
          </a:xfrm>
        </p:spPr>
        <p:txBody>
          <a:bodyPr/>
          <a:lstStyle/>
          <a:p>
            <a:r>
              <a:rPr lang="en-US" sz="2800" dirty="0">
                <a:latin typeface="Georgia" panose="02040502050405020303" pitchFamily="18" charset="0"/>
              </a:rPr>
              <a:t>Phenotyping</a:t>
            </a:r>
          </a:p>
        </p:txBody>
      </p:sp>
      <p:sp>
        <p:nvSpPr>
          <p:cNvPr id="3" name="Content Placeholder 2">
            <a:extLst>
              <a:ext uri="{FF2B5EF4-FFF2-40B4-BE49-F238E27FC236}">
                <a16:creationId xmlns:a16="http://schemas.microsoft.com/office/drawing/2014/main" id="{C4C786F0-6F2F-E945-AE0C-B875F7C5CC23}"/>
              </a:ext>
            </a:extLst>
          </p:cNvPr>
          <p:cNvSpPr>
            <a:spLocks noGrp="1"/>
          </p:cNvSpPr>
          <p:nvPr>
            <p:ph idx="1"/>
          </p:nvPr>
        </p:nvSpPr>
        <p:spPr/>
        <p:txBody>
          <a:bodyPr>
            <a:normAutofit/>
          </a:bodyPr>
          <a:lstStyle/>
          <a:p>
            <a:r>
              <a:rPr lang="en-US" sz="2000" b="1" dirty="0"/>
              <a:t>Computable phenotype algorithms typically:</a:t>
            </a:r>
          </a:p>
          <a:p>
            <a:pPr lvl="1"/>
            <a:r>
              <a:rPr lang="en-US" sz="2000" dirty="0"/>
              <a:t>Require time-intensive expert curation and feature engineering</a:t>
            </a:r>
          </a:p>
          <a:p>
            <a:pPr lvl="1"/>
            <a:r>
              <a:rPr lang="en-US" sz="2000" dirty="0"/>
              <a:t>Require manually-annotated gold- standard training sets</a:t>
            </a:r>
          </a:p>
          <a:p>
            <a:pPr lvl="1"/>
            <a:r>
              <a:rPr lang="en-US" sz="2000" dirty="0"/>
              <a:t>Result in high cost and limited scalability. </a:t>
            </a:r>
          </a:p>
          <a:p>
            <a:r>
              <a:rPr lang="en-US" sz="2000" b="1" dirty="0"/>
              <a:t>PheNorm, and similar automated approaches:</a:t>
            </a:r>
          </a:p>
          <a:p>
            <a:pPr lvl="1"/>
            <a:r>
              <a:rPr lang="en-US" sz="2000" dirty="0"/>
              <a:t>Based on natural language processing (NLP), machine learning, and (low-cost) silver-standard training labels</a:t>
            </a:r>
          </a:p>
          <a:p>
            <a:pPr lvl="1"/>
            <a:r>
              <a:rPr lang="en-US" sz="2000" dirty="0"/>
              <a:t>Have been demonstrated to perform well for various chronic health conditions. </a:t>
            </a:r>
          </a:p>
          <a:p>
            <a:r>
              <a:rPr lang="en-US" sz="2000" b="1" dirty="0"/>
              <a:t>We evaluated PheNorm for use with </a:t>
            </a:r>
            <a:r>
              <a:rPr lang="en-US" sz="2000" b="1" i="1" dirty="0"/>
              <a:t>acute</a:t>
            </a:r>
            <a:r>
              <a:rPr lang="en-US" sz="2000" b="1" dirty="0"/>
              <a:t> conditions (COVID-19)</a:t>
            </a:r>
          </a:p>
          <a:p>
            <a:pPr lvl="1"/>
            <a:r>
              <a:rPr lang="en-US" sz="2000" dirty="0"/>
              <a:t>PheNorm currently being applied to acute pancreatitis in another IC project</a:t>
            </a:r>
          </a:p>
        </p:txBody>
      </p:sp>
    </p:spTree>
    <p:extLst>
      <p:ext uri="{BB962C8B-B14F-4D97-AF65-F5344CB8AC3E}">
        <p14:creationId xmlns:p14="http://schemas.microsoft.com/office/powerpoint/2010/main" val="2749259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607" y="164409"/>
            <a:ext cx="10630786" cy="554445"/>
          </a:xfrm>
        </p:spPr>
        <p:txBody>
          <a:bodyPr>
            <a:normAutofit/>
          </a:bodyPr>
          <a:lstStyle/>
          <a:p>
            <a:pPr algn="l"/>
            <a:r>
              <a:rPr lang="en-US" sz="2800" b="1" dirty="0">
                <a:latin typeface="Georgia" panose="02040502050405020303" pitchFamily="18" charset="0"/>
              </a:rPr>
              <a:t>Rationale for exploring automating phenotyping methods</a:t>
            </a:r>
          </a:p>
        </p:txBody>
      </p:sp>
      <p:sp>
        <p:nvSpPr>
          <p:cNvPr id="3" name="Content Placeholder 2"/>
          <p:cNvSpPr>
            <a:spLocks noGrp="1"/>
          </p:cNvSpPr>
          <p:nvPr>
            <p:ph idx="1"/>
          </p:nvPr>
        </p:nvSpPr>
        <p:spPr>
          <a:xfrm>
            <a:off x="1767840" y="1189188"/>
            <a:ext cx="5775960" cy="2723823"/>
          </a:xfrm>
        </p:spPr>
        <p:txBody>
          <a:bodyPr wrap="square">
            <a:spAutoFit/>
          </a:bodyPr>
          <a:lstStyle/>
          <a:p>
            <a:r>
              <a:rPr lang="en-US" sz="2400" dirty="0"/>
              <a:t>Scalability</a:t>
            </a:r>
          </a:p>
          <a:p>
            <a:pPr lvl="1"/>
            <a:r>
              <a:rPr lang="en-US" sz="2000" dirty="0"/>
              <a:t>Manual approach is burdensome/slow, requires substantial expertise</a:t>
            </a:r>
          </a:p>
          <a:p>
            <a:r>
              <a:rPr lang="en-US" sz="2400" dirty="0"/>
              <a:t>Replicability</a:t>
            </a:r>
          </a:p>
          <a:p>
            <a:pPr lvl="1"/>
            <a:r>
              <a:rPr lang="en-US" sz="2000" dirty="0"/>
              <a:t>Reduced operator-dependence</a:t>
            </a:r>
          </a:p>
          <a:p>
            <a:r>
              <a:rPr lang="en-US" sz="2400" dirty="0"/>
              <a:t>Hybrid solutions?</a:t>
            </a:r>
          </a:p>
          <a:p>
            <a:pPr lvl="1"/>
            <a:r>
              <a:rPr lang="en-US" sz="2000" dirty="0"/>
              <a:t>PheNorm </a:t>
            </a:r>
            <a:r>
              <a:rPr lang="en-US" sz="2000" dirty="0">
                <a:sym typeface="Wingdings" panose="05000000000000000000" pitchFamily="2" charset="2"/>
              </a:rPr>
              <a:t> PheCAP  blended methods?</a:t>
            </a:r>
            <a:endParaRPr lang="en-US" sz="2000" dirty="0"/>
          </a:p>
        </p:txBody>
      </p:sp>
      <p:pic>
        <p:nvPicPr>
          <p:cNvPr id="6" name="Picture 5">
            <a:extLst>
              <a:ext uri="{FF2B5EF4-FFF2-40B4-BE49-F238E27FC236}">
                <a16:creationId xmlns:a16="http://schemas.microsoft.com/office/drawing/2014/main" id="{2931091A-501D-4576-BBBD-BDE7CC0A3213}"/>
              </a:ext>
            </a:extLst>
          </p:cNvPr>
          <p:cNvPicPr>
            <a:picLocks noChangeAspect="1"/>
          </p:cNvPicPr>
          <p:nvPr/>
        </p:nvPicPr>
        <p:blipFill>
          <a:blip r:embed="rId3"/>
          <a:stretch>
            <a:fillRect/>
          </a:stretch>
        </p:blipFill>
        <p:spPr>
          <a:xfrm>
            <a:off x="1323975" y="4080304"/>
            <a:ext cx="2843904" cy="2336064"/>
          </a:xfrm>
          <a:prstGeom prst="rect">
            <a:avLst/>
          </a:prstGeom>
          <a:ln>
            <a:solidFill>
              <a:srgbClr val="0070C0"/>
            </a:solidFill>
          </a:ln>
        </p:spPr>
      </p:pic>
      <p:pic>
        <p:nvPicPr>
          <p:cNvPr id="8" name="Picture 7">
            <a:extLst>
              <a:ext uri="{FF2B5EF4-FFF2-40B4-BE49-F238E27FC236}">
                <a16:creationId xmlns:a16="http://schemas.microsoft.com/office/drawing/2014/main" id="{0B6487F5-CAD7-407A-8A92-AD3F2A36736D}"/>
              </a:ext>
            </a:extLst>
          </p:cNvPr>
          <p:cNvPicPr>
            <a:picLocks noChangeAspect="1"/>
          </p:cNvPicPr>
          <p:nvPr/>
        </p:nvPicPr>
        <p:blipFill>
          <a:blip r:embed="rId4"/>
          <a:srcRect/>
          <a:stretch/>
        </p:blipFill>
        <p:spPr>
          <a:xfrm>
            <a:off x="4356645" y="4080304"/>
            <a:ext cx="3360486" cy="2336064"/>
          </a:xfrm>
          <a:prstGeom prst="rect">
            <a:avLst/>
          </a:prstGeom>
          <a:ln>
            <a:solidFill>
              <a:srgbClr val="0070C0"/>
            </a:solidFill>
          </a:ln>
        </p:spPr>
      </p:pic>
      <p:pic>
        <p:nvPicPr>
          <p:cNvPr id="10" name="Picture 9">
            <a:extLst>
              <a:ext uri="{FF2B5EF4-FFF2-40B4-BE49-F238E27FC236}">
                <a16:creationId xmlns:a16="http://schemas.microsoft.com/office/drawing/2014/main" id="{1FEB6FC6-6E5C-4F65-80EA-1AC3923045D9}"/>
              </a:ext>
            </a:extLst>
          </p:cNvPr>
          <p:cNvPicPr>
            <a:picLocks noChangeAspect="1"/>
          </p:cNvPicPr>
          <p:nvPr/>
        </p:nvPicPr>
        <p:blipFill>
          <a:blip r:embed="rId5"/>
          <a:stretch>
            <a:fillRect/>
          </a:stretch>
        </p:blipFill>
        <p:spPr>
          <a:xfrm>
            <a:off x="7879192" y="4069294"/>
            <a:ext cx="3350783" cy="2347074"/>
          </a:xfrm>
          <a:prstGeom prst="rect">
            <a:avLst/>
          </a:prstGeom>
          <a:ln>
            <a:solidFill>
              <a:srgbClr val="0070C0"/>
            </a:solidFill>
          </a:ln>
        </p:spPr>
      </p:pic>
      <p:pic>
        <p:nvPicPr>
          <p:cNvPr id="12" name="Picture 11">
            <a:extLst>
              <a:ext uri="{FF2B5EF4-FFF2-40B4-BE49-F238E27FC236}">
                <a16:creationId xmlns:a16="http://schemas.microsoft.com/office/drawing/2014/main" id="{10F5B730-F009-48E9-9E5F-EF5F9D378CB6}"/>
              </a:ext>
            </a:extLst>
          </p:cNvPr>
          <p:cNvPicPr>
            <a:picLocks noChangeAspect="1"/>
          </p:cNvPicPr>
          <p:nvPr/>
        </p:nvPicPr>
        <p:blipFill>
          <a:blip r:embed="rId6"/>
          <a:stretch>
            <a:fillRect/>
          </a:stretch>
        </p:blipFill>
        <p:spPr>
          <a:xfrm>
            <a:off x="7879192" y="1612311"/>
            <a:ext cx="3350783" cy="2329146"/>
          </a:xfrm>
          <a:prstGeom prst="rect">
            <a:avLst/>
          </a:prstGeom>
          <a:ln>
            <a:solidFill>
              <a:srgbClr val="216A8B"/>
            </a:solidFill>
          </a:ln>
        </p:spPr>
      </p:pic>
    </p:spTree>
    <p:extLst>
      <p:ext uri="{BB962C8B-B14F-4D97-AF65-F5344CB8AC3E}">
        <p14:creationId xmlns:p14="http://schemas.microsoft.com/office/powerpoint/2010/main" val="16882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B598689-6874-4BAB-B149-8A1525584FB2}"/>
              </a:ext>
            </a:extLst>
          </p:cNvPr>
          <p:cNvGraphicFramePr>
            <a:graphicFrameLocks noGrp="1" noChangeAspect="1"/>
          </p:cNvGraphicFramePr>
          <p:nvPr>
            <p:extLst>
              <p:ext uri="{D42A27DB-BD31-4B8C-83A1-F6EECF244321}">
                <p14:modId xmlns:p14="http://schemas.microsoft.com/office/powerpoint/2010/main" val="894685247"/>
              </p:ext>
            </p:extLst>
          </p:nvPr>
        </p:nvGraphicFramePr>
        <p:xfrm>
          <a:off x="2913435" y="53347"/>
          <a:ext cx="9143998" cy="6426185"/>
        </p:xfrm>
        <a:graphic>
          <a:graphicData uri="http://schemas.openxmlformats.org/drawingml/2006/table">
            <a:tbl>
              <a:tblPr firstRow="1" bandRow="1">
                <a:tableStyleId>{5C22544A-7EE6-4342-B048-85BDC9FD1C3A}</a:tableStyleId>
              </a:tblPr>
              <a:tblGrid>
                <a:gridCol w="1273626">
                  <a:extLst>
                    <a:ext uri="{9D8B030D-6E8A-4147-A177-3AD203B41FA5}">
                      <a16:colId xmlns:a16="http://schemas.microsoft.com/office/drawing/2014/main" val="1056257567"/>
                    </a:ext>
                  </a:extLst>
                </a:gridCol>
                <a:gridCol w="1557746">
                  <a:extLst>
                    <a:ext uri="{9D8B030D-6E8A-4147-A177-3AD203B41FA5}">
                      <a16:colId xmlns:a16="http://schemas.microsoft.com/office/drawing/2014/main" val="2433592514"/>
                    </a:ext>
                  </a:extLst>
                </a:gridCol>
                <a:gridCol w="1577340">
                  <a:extLst>
                    <a:ext uri="{9D8B030D-6E8A-4147-A177-3AD203B41FA5}">
                      <a16:colId xmlns:a16="http://schemas.microsoft.com/office/drawing/2014/main" val="3250341520"/>
                    </a:ext>
                  </a:extLst>
                </a:gridCol>
                <a:gridCol w="1587137">
                  <a:extLst>
                    <a:ext uri="{9D8B030D-6E8A-4147-A177-3AD203B41FA5}">
                      <a16:colId xmlns:a16="http://schemas.microsoft.com/office/drawing/2014/main" val="3173669393"/>
                    </a:ext>
                  </a:extLst>
                </a:gridCol>
                <a:gridCol w="1587137">
                  <a:extLst>
                    <a:ext uri="{9D8B030D-6E8A-4147-A177-3AD203B41FA5}">
                      <a16:colId xmlns:a16="http://schemas.microsoft.com/office/drawing/2014/main" val="3430834366"/>
                    </a:ext>
                  </a:extLst>
                </a:gridCol>
                <a:gridCol w="1561012">
                  <a:extLst>
                    <a:ext uri="{9D8B030D-6E8A-4147-A177-3AD203B41FA5}">
                      <a16:colId xmlns:a16="http://schemas.microsoft.com/office/drawing/2014/main" val="2253786291"/>
                    </a:ext>
                  </a:extLst>
                </a:gridCol>
              </a:tblGrid>
              <a:tr h="343629">
                <a:tc>
                  <a:txBody>
                    <a:bodyPr/>
                    <a:lstStyle/>
                    <a:p>
                      <a:pPr algn="ctr"/>
                      <a:r>
                        <a:rPr lang="en-US" sz="1800" b="0" dirty="0">
                          <a:latin typeface="Avenir Black" panose="02000503020000020003"/>
                        </a:rPr>
                        <a:t>Priorities</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1</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2</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3</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4</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5</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58103166"/>
                  </a:ext>
                </a:extLst>
              </a:tr>
              <a:tr h="404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chemeClr val="tx1"/>
                        </a:solidFill>
                        <a:latin typeface="Avenir Black" panose="02000503020000020003"/>
                      </a:endParaRPr>
                    </a:p>
                  </a:txBody>
                  <a:tcPr marL="68580" marR="68580" marT="34290" marB="34290">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venir Black" panose="02000503020000020003"/>
                        </a:rPr>
                        <a:t>Master plan</a:t>
                      </a: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venir Black" panose="02000503020000020003"/>
                        </a:rPr>
                        <a:t>Master plan refinement</a:t>
                      </a:r>
                    </a:p>
                    <a:p>
                      <a:pPr algn="ctr"/>
                      <a:endParaRPr lang="en-US" sz="200" dirty="0">
                        <a:solidFill>
                          <a:schemeClr val="bg1"/>
                        </a:solidFill>
                        <a:latin typeface="Avenir Black" panose="02000503020000020003"/>
                      </a:endParaRP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029051"/>
                  </a:ext>
                </a:extLst>
              </a:tr>
              <a:tr h="130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49960833"/>
                  </a:ext>
                </a:extLst>
              </a:tr>
              <a:tr h="1082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85342926"/>
                  </a:ext>
                </a:extLst>
              </a:tr>
              <a:tr h="115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55364508"/>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82319083"/>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latin typeface="Avenir Black" panose="02000503020000020003"/>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15022424"/>
                  </a:ext>
                </a:extLst>
              </a:tr>
            </a:tbl>
          </a:graphicData>
        </a:graphic>
      </p:graphicFrame>
      <p:sp>
        <p:nvSpPr>
          <p:cNvPr id="8" name="Pentagon 4">
            <a:extLst>
              <a:ext uri="{FF2B5EF4-FFF2-40B4-BE49-F238E27FC236}">
                <a16:creationId xmlns:a16="http://schemas.microsoft.com/office/drawing/2014/main" id="{746DADD4-ED15-4275-9537-24C421188EBE}"/>
              </a:ext>
            </a:extLst>
          </p:cNvPr>
          <p:cNvSpPr/>
          <p:nvPr/>
        </p:nvSpPr>
        <p:spPr>
          <a:xfrm>
            <a:off x="2913434" y="779372"/>
            <a:ext cx="1254442" cy="1311717"/>
          </a:xfrm>
          <a:prstGeom prst="homePlate">
            <a:avLst>
              <a:gd name="adj" fmla="val 288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Data </a:t>
            </a:r>
            <a:r>
              <a:rPr lang="en-US" sz="1200" dirty="0">
                <a:latin typeface="Avenir Black" panose="02000503020000020003"/>
              </a:rPr>
              <a:t>infrastructure</a:t>
            </a:r>
          </a:p>
        </p:txBody>
      </p:sp>
      <p:sp>
        <p:nvSpPr>
          <p:cNvPr id="9" name="Pentagon 8">
            <a:extLst>
              <a:ext uri="{FF2B5EF4-FFF2-40B4-BE49-F238E27FC236}">
                <a16:creationId xmlns:a16="http://schemas.microsoft.com/office/drawing/2014/main" id="{BE1825DB-2382-4E3A-B313-60B43C2F8B2F}"/>
              </a:ext>
            </a:extLst>
          </p:cNvPr>
          <p:cNvSpPr/>
          <p:nvPr/>
        </p:nvSpPr>
        <p:spPr>
          <a:xfrm>
            <a:off x="2913433" y="2092007"/>
            <a:ext cx="1254444" cy="1110996"/>
          </a:xfrm>
          <a:prstGeom prst="homePlate">
            <a:avLst>
              <a:gd name="adj" fmla="val 322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Feature engineering</a:t>
            </a:r>
          </a:p>
        </p:txBody>
      </p:sp>
      <p:sp>
        <p:nvSpPr>
          <p:cNvPr id="10" name="Pentagon 9">
            <a:extLst>
              <a:ext uri="{FF2B5EF4-FFF2-40B4-BE49-F238E27FC236}">
                <a16:creationId xmlns:a16="http://schemas.microsoft.com/office/drawing/2014/main" id="{06BEB4E6-1261-493F-BA11-C95F41BA435E}"/>
              </a:ext>
            </a:extLst>
          </p:cNvPr>
          <p:cNvSpPr/>
          <p:nvPr/>
        </p:nvSpPr>
        <p:spPr>
          <a:xfrm>
            <a:off x="2913433" y="3200411"/>
            <a:ext cx="1254444" cy="1140143"/>
          </a:xfrm>
          <a:prstGeom prst="homePlate">
            <a:avLst>
              <a:gd name="adj" fmla="val 3221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Causal inference</a:t>
            </a:r>
          </a:p>
        </p:txBody>
      </p:sp>
      <p:sp>
        <p:nvSpPr>
          <p:cNvPr id="11" name="Pentagon 10">
            <a:extLst>
              <a:ext uri="{FF2B5EF4-FFF2-40B4-BE49-F238E27FC236}">
                <a16:creationId xmlns:a16="http://schemas.microsoft.com/office/drawing/2014/main" id="{5DA7E22A-707C-4D0C-AC91-B12CBB856BB8}"/>
              </a:ext>
            </a:extLst>
          </p:cNvPr>
          <p:cNvSpPr/>
          <p:nvPr/>
        </p:nvSpPr>
        <p:spPr>
          <a:xfrm>
            <a:off x="2913432" y="4340557"/>
            <a:ext cx="1254444" cy="1096965"/>
          </a:xfrm>
          <a:prstGeom prst="homePlate">
            <a:avLst>
              <a:gd name="adj" fmla="val 3221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Detection analytics</a:t>
            </a:r>
          </a:p>
        </p:txBody>
      </p:sp>
      <p:sp>
        <p:nvSpPr>
          <p:cNvPr id="12" name="Rounded Rectangle 2">
            <a:extLst>
              <a:ext uri="{FF2B5EF4-FFF2-40B4-BE49-F238E27FC236}">
                <a16:creationId xmlns:a16="http://schemas.microsoft.com/office/drawing/2014/main" id="{E7761B5A-0B8C-4130-9150-8E293AE22023}"/>
              </a:ext>
            </a:extLst>
          </p:cNvPr>
          <p:cNvSpPr/>
          <p:nvPr/>
        </p:nvSpPr>
        <p:spPr>
          <a:xfrm>
            <a:off x="4805004" y="3249784"/>
            <a:ext cx="3260361" cy="2509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Evaluating targeted learning in EHR data (Enhancing CI: CI1)</a:t>
            </a:r>
          </a:p>
        </p:txBody>
      </p:sp>
      <p:sp>
        <p:nvSpPr>
          <p:cNvPr id="13" name="Rounded Rectangle 11">
            <a:extLst>
              <a:ext uri="{FF2B5EF4-FFF2-40B4-BE49-F238E27FC236}">
                <a16:creationId xmlns:a16="http://schemas.microsoft.com/office/drawing/2014/main" id="{4977384F-2950-4452-A17F-B860B706211D}"/>
              </a:ext>
            </a:extLst>
          </p:cNvPr>
          <p:cNvSpPr/>
          <p:nvPr/>
        </p:nvSpPr>
        <p:spPr>
          <a:xfrm>
            <a:off x="4653652" y="779372"/>
            <a:ext cx="3155631"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Identification and queries of potential EHR data partners (Horizon Scan: DI1)</a:t>
            </a:r>
          </a:p>
        </p:txBody>
      </p:sp>
      <p:sp>
        <p:nvSpPr>
          <p:cNvPr id="14" name="Rounded Rectangle 12">
            <a:extLst>
              <a:ext uri="{FF2B5EF4-FFF2-40B4-BE49-F238E27FC236}">
                <a16:creationId xmlns:a16="http://schemas.microsoft.com/office/drawing/2014/main" id="{9EB461DB-3C0A-436B-92B1-FEBEE3845B06}"/>
              </a:ext>
            </a:extLst>
          </p:cNvPr>
          <p:cNvSpPr/>
          <p:nvPr/>
        </p:nvSpPr>
        <p:spPr>
          <a:xfrm>
            <a:off x="6557977" y="1054817"/>
            <a:ext cx="168197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latin typeface="Avenir Black" panose="02000503020000020003"/>
              </a:rPr>
              <a:t>Adding unstructured data and necessary data elements (DI2) </a:t>
            </a:r>
          </a:p>
        </p:txBody>
      </p:sp>
      <p:sp>
        <p:nvSpPr>
          <p:cNvPr id="15" name="Rounded Rectangle 13">
            <a:extLst>
              <a:ext uri="{FF2B5EF4-FFF2-40B4-BE49-F238E27FC236}">
                <a16:creationId xmlns:a16="http://schemas.microsoft.com/office/drawing/2014/main" id="{452D590D-A074-4BAA-97B6-04C8B54F1EBC}"/>
              </a:ext>
            </a:extLst>
          </p:cNvPr>
          <p:cNvSpPr/>
          <p:nvPr/>
        </p:nvSpPr>
        <p:spPr>
          <a:xfrm>
            <a:off x="6769869" y="1324771"/>
            <a:ext cx="1574481"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Source data mapping (DI3)</a:t>
            </a:r>
          </a:p>
        </p:txBody>
      </p:sp>
      <p:sp>
        <p:nvSpPr>
          <p:cNvPr id="16" name="Rounded Rectangle 14">
            <a:extLst>
              <a:ext uri="{FF2B5EF4-FFF2-40B4-BE49-F238E27FC236}">
                <a16:creationId xmlns:a16="http://schemas.microsoft.com/office/drawing/2014/main" id="{B8BB8A70-985C-4069-91B1-C541BFB59F81}"/>
              </a:ext>
            </a:extLst>
          </p:cNvPr>
          <p:cNvSpPr/>
          <p:nvPr/>
        </p:nvSpPr>
        <p:spPr>
          <a:xfrm>
            <a:off x="9549922" y="1590502"/>
            <a:ext cx="1393996"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harmonization strategy </a:t>
            </a:r>
          </a:p>
        </p:txBody>
      </p:sp>
      <p:sp>
        <p:nvSpPr>
          <p:cNvPr id="17" name="Rounded Rectangle 15">
            <a:extLst>
              <a:ext uri="{FF2B5EF4-FFF2-40B4-BE49-F238E27FC236}">
                <a16:creationId xmlns:a16="http://schemas.microsoft.com/office/drawing/2014/main" id="{D22799D7-7C8E-45D6-9C7B-67B4181AE042}"/>
              </a:ext>
            </a:extLst>
          </p:cNvPr>
          <p:cNvSpPr/>
          <p:nvPr/>
        </p:nvSpPr>
        <p:spPr>
          <a:xfrm>
            <a:off x="7020305" y="1592159"/>
            <a:ext cx="248776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Harmonizing EHRs (DI4)</a:t>
            </a:r>
          </a:p>
        </p:txBody>
      </p:sp>
      <p:sp>
        <p:nvSpPr>
          <p:cNvPr id="18" name="Rounded Rectangle 18">
            <a:extLst>
              <a:ext uri="{FF2B5EF4-FFF2-40B4-BE49-F238E27FC236}">
                <a16:creationId xmlns:a16="http://schemas.microsoft.com/office/drawing/2014/main" id="{28748C7D-A0AC-41CE-8C21-BC32549EA2BE}"/>
              </a:ext>
            </a:extLst>
          </p:cNvPr>
          <p:cNvSpPr/>
          <p:nvPr/>
        </p:nvSpPr>
        <p:spPr>
          <a:xfrm>
            <a:off x="6835144" y="3532993"/>
            <a:ext cx="1822916" cy="24193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Causal inference framework (CI2)</a:t>
            </a:r>
          </a:p>
        </p:txBody>
      </p:sp>
      <p:sp>
        <p:nvSpPr>
          <p:cNvPr id="19" name="Rounded Rectangle 19">
            <a:extLst>
              <a:ext uri="{FF2B5EF4-FFF2-40B4-BE49-F238E27FC236}">
                <a16:creationId xmlns:a16="http://schemas.microsoft.com/office/drawing/2014/main" id="{FF17EBFC-5E3D-4EB4-8DAB-132AE3C0BD64}"/>
              </a:ext>
            </a:extLst>
          </p:cNvPr>
          <p:cNvSpPr/>
          <p:nvPr/>
        </p:nvSpPr>
        <p:spPr>
          <a:xfrm>
            <a:off x="8268741" y="1056867"/>
            <a:ext cx="3769163" cy="2314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Updating CDM to include EHR data</a:t>
            </a:r>
          </a:p>
        </p:txBody>
      </p:sp>
      <p:sp>
        <p:nvSpPr>
          <p:cNvPr id="20" name="Rounded Rectangle 20">
            <a:extLst>
              <a:ext uri="{FF2B5EF4-FFF2-40B4-BE49-F238E27FC236}">
                <a16:creationId xmlns:a16="http://schemas.microsoft.com/office/drawing/2014/main" id="{21BCD4D2-80C9-4F79-B3AC-8CD2E8B78A25}"/>
              </a:ext>
            </a:extLst>
          </p:cNvPr>
          <p:cNvSpPr/>
          <p:nvPr/>
        </p:nvSpPr>
        <p:spPr>
          <a:xfrm>
            <a:off x="8728576" y="3515711"/>
            <a:ext cx="2869064" cy="23370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Calibration methods (CI4)</a:t>
            </a:r>
          </a:p>
        </p:txBody>
      </p:sp>
      <p:sp>
        <p:nvSpPr>
          <p:cNvPr id="21" name="Rounded Rectangle 21">
            <a:extLst>
              <a:ext uri="{FF2B5EF4-FFF2-40B4-BE49-F238E27FC236}">
                <a16:creationId xmlns:a16="http://schemas.microsoft.com/office/drawing/2014/main" id="{2026ADB2-FC1A-4ED4-8ACC-F24D4631D4D5}"/>
              </a:ext>
            </a:extLst>
          </p:cNvPr>
          <p:cNvSpPr/>
          <p:nvPr/>
        </p:nvSpPr>
        <p:spPr>
          <a:xfrm>
            <a:off x="8090866" y="4052631"/>
            <a:ext cx="3958922"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Distributed regression implementation (CI6)</a:t>
            </a:r>
          </a:p>
        </p:txBody>
      </p:sp>
      <p:sp>
        <p:nvSpPr>
          <p:cNvPr id="22" name="Rounded Rectangle 25">
            <a:extLst>
              <a:ext uri="{FF2B5EF4-FFF2-40B4-BE49-F238E27FC236}">
                <a16:creationId xmlns:a16="http://schemas.microsoft.com/office/drawing/2014/main" id="{46523F6D-7B99-4333-B90E-30FAF34C033E}"/>
              </a:ext>
            </a:extLst>
          </p:cNvPr>
          <p:cNvSpPr/>
          <p:nvPr/>
        </p:nvSpPr>
        <p:spPr>
          <a:xfrm>
            <a:off x="6426223" y="2158641"/>
            <a:ext cx="2341840"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Computable phenotyping framework (FE1)</a:t>
            </a:r>
          </a:p>
        </p:txBody>
      </p:sp>
      <p:sp>
        <p:nvSpPr>
          <p:cNvPr id="23" name="Rounded Rectangle 26">
            <a:extLst>
              <a:ext uri="{FF2B5EF4-FFF2-40B4-BE49-F238E27FC236}">
                <a16:creationId xmlns:a16="http://schemas.microsoft.com/office/drawing/2014/main" id="{593311B5-9098-4109-8235-28438344914B}"/>
              </a:ext>
            </a:extLst>
          </p:cNvPr>
          <p:cNvSpPr/>
          <p:nvPr/>
        </p:nvSpPr>
        <p:spPr>
          <a:xfrm>
            <a:off x="6426223" y="2428947"/>
            <a:ext cx="316627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NLP tools for cohort identification, exposure assessment, covariate ascertainment (Scalable NLP: FE2)</a:t>
            </a:r>
          </a:p>
        </p:txBody>
      </p:sp>
      <p:sp>
        <p:nvSpPr>
          <p:cNvPr id="24" name="Rounded Rectangle 27">
            <a:extLst>
              <a:ext uri="{FF2B5EF4-FFF2-40B4-BE49-F238E27FC236}">
                <a16:creationId xmlns:a16="http://schemas.microsoft.com/office/drawing/2014/main" id="{5342050A-49DD-4AAF-9B86-36428BDBD857}"/>
              </a:ext>
            </a:extLst>
          </p:cNvPr>
          <p:cNvSpPr/>
          <p:nvPr/>
        </p:nvSpPr>
        <p:spPr>
          <a:xfrm>
            <a:off x="6426223" y="2704391"/>
            <a:ext cx="316627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Improving probabilistic phenotyping of incident outcomes (FE3)</a:t>
            </a:r>
          </a:p>
        </p:txBody>
      </p:sp>
      <p:sp>
        <p:nvSpPr>
          <p:cNvPr id="25" name="Rounded Rectangle 28">
            <a:extLst>
              <a:ext uri="{FF2B5EF4-FFF2-40B4-BE49-F238E27FC236}">
                <a16:creationId xmlns:a16="http://schemas.microsoft.com/office/drawing/2014/main" id="{3707A445-D7FC-447C-85C9-2663656ECD11}"/>
              </a:ext>
            </a:extLst>
          </p:cNvPr>
          <p:cNvSpPr/>
          <p:nvPr/>
        </p:nvSpPr>
        <p:spPr>
          <a:xfrm>
            <a:off x="7336368" y="2972329"/>
            <a:ext cx="241601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NLP-assisted chart abstraction tool (FE4)</a:t>
            </a:r>
          </a:p>
        </p:txBody>
      </p:sp>
      <p:sp>
        <p:nvSpPr>
          <p:cNvPr id="26" name="Rounded Rectangle 34">
            <a:extLst>
              <a:ext uri="{FF2B5EF4-FFF2-40B4-BE49-F238E27FC236}">
                <a16:creationId xmlns:a16="http://schemas.microsoft.com/office/drawing/2014/main" id="{74B46B69-9BD5-423A-AA94-101997109D46}"/>
              </a:ext>
            </a:extLst>
          </p:cNvPr>
          <p:cNvSpPr/>
          <p:nvPr/>
        </p:nvSpPr>
        <p:spPr>
          <a:xfrm>
            <a:off x="8293627" y="4654310"/>
            <a:ext cx="192662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and advancing EHR-based detection methods (DA3)</a:t>
            </a:r>
          </a:p>
        </p:txBody>
      </p:sp>
      <p:sp>
        <p:nvSpPr>
          <p:cNvPr id="27" name="Rounded Rectangle 35">
            <a:extLst>
              <a:ext uri="{FF2B5EF4-FFF2-40B4-BE49-F238E27FC236}">
                <a16:creationId xmlns:a16="http://schemas.microsoft.com/office/drawing/2014/main" id="{9F27C836-BBD2-4BE5-BE5B-7CF9EF47ED0B}"/>
              </a:ext>
            </a:extLst>
          </p:cNvPr>
          <p:cNvSpPr/>
          <p:nvPr/>
        </p:nvSpPr>
        <p:spPr>
          <a:xfrm>
            <a:off x="7485433" y="4922095"/>
            <a:ext cx="224269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signal detection for pregnancy/birth outcomes (DA4)</a:t>
            </a:r>
          </a:p>
        </p:txBody>
      </p:sp>
      <p:sp>
        <p:nvSpPr>
          <p:cNvPr id="28" name="Rounded Rectangle 36">
            <a:extLst>
              <a:ext uri="{FF2B5EF4-FFF2-40B4-BE49-F238E27FC236}">
                <a16:creationId xmlns:a16="http://schemas.microsoft.com/office/drawing/2014/main" id="{3244FE5A-9843-4086-A2BE-5480D1D7A479}"/>
              </a:ext>
            </a:extLst>
          </p:cNvPr>
          <p:cNvSpPr/>
          <p:nvPr/>
        </p:nvSpPr>
        <p:spPr>
          <a:xfrm>
            <a:off x="7622592" y="5190185"/>
            <a:ext cx="24264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cancer signal detection (DA5)</a:t>
            </a:r>
          </a:p>
        </p:txBody>
      </p:sp>
      <p:sp>
        <p:nvSpPr>
          <p:cNvPr id="29" name="Rounded Rectangle 37">
            <a:extLst>
              <a:ext uri="{FF2B5EF4-FFF2-40B4-BE49-F238E27FC236}">
                <a16:creationId xmlns:a16="http://schemas.microsoft.com/office/drawing/2014/main" id="{65AFB9A0-59C5-42C0-A820-91B7BAF4905F}"/>
              </a:ext>
            </a:extLst>
          </p:cNvPr>
          <p:cNvSpPr/>
          <p:nvPr/>
        </p:nvSpPr>
        <p:spPr>
          <a:xfrm>
            <a:off x="10463424" y="3251942"/>
            <a:ext cx="1574481"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Performance metrics (CI5)</a:t>
            </a:r>
          </a:p>
        </p:txBody>
      </p:sp>
      <p:sp>
        <p:nvSpPr>
          <p:cNvPr id="30" name="Rounded Rectangle 38">
            <a:extLst>
              <a:ext uri="{FF2B5EF4-FFF2-40B4-BE49-F238E27FC236}">
                <a16:creationId xmlns:a16="http://schemas.microsoft.com/office/drawing/2014/main" id="{C511A698-4DEF-4947-AF96-943CE78A4C87}"/>
              </a:ext>
            </a:extLst>
          </p:cNvPr>
          <p:cNvSpPr/>
          <p:nvPr/>
        </p:nvSpPr>
        <p:spPr>
          <a:xfrm>
            <a:off x="7378724" y="3792023"/>
            <a:ext cx="2368931" cy="24782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Approaches for missing data (CI3)</a:t>
            </a:r>
          </a:p>
        </p:txBody>
      </p:sp>
      <p:sp>
        <p:nvSpPr>
          <p:cNvPr id="31" name="Rounded Rectangle 39">
            <a:extLst>
              <a:ext uri="{FF2B5EF4-FFF2-40B4-BE49-F238E27FC236}">
                <a16:creationId xmlns:a16="http://schemas.microsoft.com/office/drawing/2014/main" id="{BDCC0486-9DA7-482C-98BA-5CDD99D2501D}"/>
              </a:ext>
            </a:extLst>
          </p:cNvPr>
          <p:cNvSpPr/>
          <p:nvPr/>
        </p:nvSpPr>
        <p:spPr>
          <a:xfrm>
            <a:off x="7346934" y="4386374"/>
            <a:ext cx="161325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Identification and evaluation of EHR detection approaches (DA1)</a:t>
            </a:r>
          </a:p>
        </p:txBody>
      </p:sp>
      <p:sp>
        <p:nvSpPr>
          <p:cNvPr id="32" name="Rounded Rectangle 40">
            <a:extLst>
              <a:ext uri="{FF2B5EF4-FFF2-40B4-BE49-F238E27FC236}">
                <a16:creationId xmlns:a16="http://schemas.microsoft.com/office/drawing/2014/main" id="{9A5F29BA-A9D2-4A66-B394-92F66DD5CE48}"/>
              </a:ext>
            </a:extLst>
          </p:cNvPr>
          <p:cNvSpPr/>
          <p:nvPr/>
        </p:nvSpPr>
        <p:spPr>
          <a:xfrm>
            <a:off x="8994192" y="4386374"/>
            <a:ext cx="1710038" cy="2468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Empirical evaluation of EHR-based detection approaches (DA2)</a:t>
            </a:r>
          </a:p>
        </p:txBody>
      </p:sp>
      <p:sp>
        <p:nvSpPr>
          <p:cNvPr id="35" name="Rounded Rectangle 44">
            <a:extLst>
              <a:ext uri="{FF2B5EF4-FFF2-40B4-BE49-F238E27FC236}">
                <a16:creationId xmlns:a16="http://schemas.microsoft.com/office/drawing/2014/main" id="{2A42028F-205B-4F7C-A8BC-91C9600D5A14}"/>
              </a:ext>
            </a:extLst>
          </p:cNvPr>
          <p:cNvSpPr/>
          <p:nvPr/>
        </p:nvSpPr>
        <p:spPr>
          <a:xfrm>
            <a:off x="7837857" y="779372"/>
            <a:ext cx="4206240"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Onboarding EHR data partners</a:t>
            </a:r>
          </a:p>
        </p:txBody>
      </p:sp>
      <p:sp>
        <p:nvSpPr>
          <p:cNvPr id="36" name="Rounded Rectangle 48">
            <a:extLst>
              <a:ext uri="{FF2B5EF4-FFF2-40B4-BE49-F238E27FC236}">
                <a16:creationId xmlns:a16="http://schemas.microsoft.com/office/drawing/2014/main" id="{08AE90C4-A474-4FE6-B8B6-9E405237C97F}"/>
              </a:ext>
            </a:extLst>
          </p:cNvPr>
          <p:cNvSpPr/>
          <p:nvPr/>
        </p:nvSpPr>
        <p:spPr>
          <a:xfrm>
            <a:off x="10983012" y="1588532"/>
            <a:ext cx="105489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venir Black" panose="02000503020000020003"/>
              </a:rPr>
              <a:t>FHIR preparedness (DI7)</a:t>
            </a:r>
          </a:p>
        </p:txBody>
      </p:sp>
      <p:sp>
        <p:nvSpPr>
          <p:cNvPr id="37" name="Rounded Rectangle 50">
            <a:extLst>
              <a:ext uri="{FF2B5EF4-FFF2-40B4-BE49-F238E27FC236}">
                <a16:creationId xmlns:a16="http://schemas.microsoft.com/office/drawing/2014/main" id="{811757F2-63EE-4F28-A79C-4EE159FA5769}"/>
              </a:ext>
            </a:extLst>
          </p:cNvPr>
          <p:cNvSpPr/>
          <p:nvPr/>
        </p:nvSpPr>
        <p:spPr>
          <a:xfrm>
            <a:off x="8399536" y="1319158"/>
            <a:ext cx="2318033"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Data quality metrics and quality assurance strategy </a:t>
            </a:r>
          </a:p>
        </p:txBody>
      </p:sp>
      <p:sp>
        <p:nvSpPr>
          <p:cNvPr id="38" name="Rounded Rectangle 51">
            <a:extLst>
              <a:ext uri="{FF2B5EF4-FFF2-40B4-BE49-F238E27FC236}">
                <a16:creationId xmlns:a16="http://schemas.microsoft.com/office/drawing/2014/main" id="{CF573604-3FA2-407E-9C03-254B790DEB58}"/>
              </a:ext>
            </a:extLst>
          </p:cNvPr>
          <p:cNvSpPr/>
          <p:nvPr/>
        </p:nvSpPr>
        <p:spPr>
          <a:xfrm>
            <a:off x="10737096" y="1319158"/>
            <a:ext cx="1300808"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governance process</a:t>
            </a:r>
          </a:p>
        </p:txBody>
      </p:sp>
      <p:sp>
        <p:nvSpPr>
          <p:cNvPr id="39" name="Rounded Rectangle 53">
            <a:extLst>
              <a:ext uri="{FF2B5EF4-FFF2-40B4-BE49-F238E27FC236}">
                <a16:creationId xmlns:a16="http://schemas.microsoft.com/office/drawing/2014/main" id="{2209D430-565B-47B8-BE9A-CCDC88A95384}"/>
              </a:ext>
            </a:extLst>
          </p:cNvPr>
          <p:cNvSpPr/>
          <p:nvPr/>
        </p:nvSpPr>
        <p:spPr>
          <a:xfrm>
            <a:off x="9780956" y="2972329"/>
            <a:ext cx="2263140"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Implementing NLP-assisted chart abstraction tool </a:t>
            </a:r>
          </a:p>
        </p:txBody>
      </p:sp>
      <p:sp>
        <p:nvSpPr>
          <p:cNvPr id="40" name="Rounded Rectangle 54">
            <a:extLst>
              <a:ext uri="{FF2B5EF4-FFF2-40B4-BE49-F238E27FC236}">
                <a16:creationId xmlns:a16="http://schemas.microsoft.com/office/drawing/2014/main" id="{19AB2812-8201-4114-85D7-4559C0BB5B33}"/>
              </a:ext>
            </a:extLst>
          </p:cNvPr>
          <p:cNvSpPr/>
          <p:nvPr/>
        </p:nvSpPr>
        <p:spPr>
          <a:xfrm>
            <a:off x="10717568" y="4386374"/>
            <a:ext cx="1326529"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Development of EHR-based detection tools</a:t>
            </a:r>
          </a:p>
        </p:txBody>
      </p:sp>
      <p:sp>
        <p:nvSpPr>
          <p:cNvPr id="41" name="Rounded Rectangle 56">
            <a:extLst>
              <a:ext uri="{FF2B5EF4-FFF2-40B4-BE49-F238E27FC236}">
                <a16:creationId xmlns:a16="http://schemas.microsoft.com/office/drawing/2014/main" id="{4544272D-D330-494C-B597-369F9EA9A643}"/>
              </a:ext>
            </a:extLst>
          </p:cNvPr>
          <p:cNvSpPr/>
          <p:nvPr/>
        </p:nvSpPr>
        <p:spPr>
          <a:xfrm>
            <a:off x="9747655" y="4922248"/>
            <a:ext cx="229025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Pregnancy and birth outcomes signal detection tool development</a:t>
            </a:r>
          </a:p>
        </p:txBody>
      </p:sp>
      <p:sp>
        <p:nvSpPr>
          <p:cNvPr id="42" name="Rounded Rectangle 57">
            <a:extLst>
              <a:ext uri="{FF2B5EF4-FFF2-40B4-BE49-F238E27FC236}">
                <a16:creationId xmlns:a16="http://schemas.microsoft.com/office/drawing/2014/main" id="{090DDFBD-F373-4795-954D-FE5D69785EFE}"/>
              </a:ext>
            </a:extLst>
          </p:cNvPr>
          <p:cNvSpPr/>
          <p:nvPr/>
        </p:nvSpPr>
        <p:spPr>
          <a:xfrm>
            <a:off x="10068612" y="5190185"/>
            <a:ext cx="19692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Cancer signal detection tool development </a:t>
            </a:r>
          </a:p>
        </p:txBody>
      </p:sp>
      <p:sp>
        <p:nvSpPr>
          <p:cNvPr id="43" name="Rounded Rectangle 58">
            <a:extLst>
              <a:ext uri="{FF2B5EF4-FFF2-40B4-BE49-F238E27FC236}">
                <a16:creationId xmlns:a16="http://schemas.microsoft.com/office/drawing/2014/main" id="{D33645CF-3D01-4117-AFC4-6822D4985DB4}"/>
              </a:ext>
            </a:extLst>
          </p:cNvPr>
          <p:cNvSpPr/>
          <p:nvPr/>
        </p:nvSpPr>
        <p:spPr>
          <a:xfrm>
            <a:off x="10233584" y="4654310"/>
            <a:ext cx="1810513"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Methods framework for EHR-based signal detection</a:t>
            </a:r>
          </a:p>
        </p:txBody>
      </p:sp>
      <p:sp>
        <p:nvSpPr>
          <p:cNvPr id="44" name="Rounded Rectangle 59">
            <a:extLst>
              <a:ext uri="{FF2B5EF4-FFF2-40B4-BE49-F238E27FC236}">
                <a16:creationId xmlns:a16="http://schemas.microsoft.com/office/drawing/2014/main" id="{DFBF475D-68F8-429D-8F99-F6FC3D5653DE}"/>
              </a:ext>
            </a:extLst>
          </p:cNvPr>
          <p:cNvSpPr/>
          <p:nvPr/>
        </p:nvSpPr>
        <p:spPr>
          <a:xfrm>
            <a:off x="8921415" y="2158945"/>
            <a:ext cx="1722494"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Increasing automation in computable phenotyping</a:t>
            </a:r>
          </a:p>
        </p:txBody>
      </p:sp>
      <p:sp>
        <p:nvSpPr>
          <p:cNvPr id="45" name="Rounded Rectangle 60">
            <a:extLst>
              <a:ext uri="{FF2B5EF4-FFF2-40B4-BE49-F238E27FC236}">
                <a16:creationId xmlns:a16="http://schemas.microsoft.com/office/drawing/2014/main" id="{FFC1105C-039F-45E1-860E-FCB5CA76CDB3}"/>
              </a:ext>
            </a:extLst>
          </p:cNvPr>
          <p:cNvSpPr/>
          <p:nvPr/>
        </p:nvSpPr>
        <p:spPr>
          <a:xfrm>
            <a:off x="9633771" y="2436368"/>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NLP tool prototyping and expansion</a:t>
            </a:r>
          </a:p>
        </p:txBody>
      </p:sp>
      <p:sp>
        <p:nvSpPr>
          <p:cNvPr id="46" name="Rounded Rectangle 62">
            <a:extLst>
              <a:ext uri="{FF2B5EF4-FFF2-40B4-BE49-F238E27FC236}">
                <a16:creationId xmlns:a16="http://schemas.microsoft.com/office/drawing/2014/main" id="{23280CE2-4AAE-4915-BCCD-7D6BCE151E76}"/>
              </a:ext>
            </a:extLst>
          </p:cNvPr>
          <p:cNvSpPr/>
          <p:nvPr/>
        </p:nvSpPr>
        <p:spPr>
          <a:xfrm>
            <a:off x="9628081" y="2702436"/>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Expanding phenotyping for incident outcomes</a:t>
            </a:r>
          </a:p>
        </p:txBody>
      </p:sp>
      <p:sp>
        <p:nvSpPr>
          <p:cNvPr id="47" name="Rounded Rectangle 63">
            <a:extLst>
              <a:ext uri="{FF2B5EF4-FFF2-40B4-BE49-F238E27FC236}">
                <a16:creationId xmlns:a16="http://schemas.microsoft.com/office/drawing/2014/main" id="{6AADD423-48A1-4E87-9BC9-FA035A79220D}"/>
              </a:ext>
            </a:extLst>
          </p:cNvPr>
          <p:cNvSpPr/>
          <p:nvPr/>
        </p:nvSpPr>
        <p:spPr>
          <a:xfrm>
            <a:off x="10643910" y="2166524"/>
            <a:ext cx="1413523" cy="2468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Enhancing transportability of phenotypes</a:t>
            </a:r>
          </a:p>
        </p:txBody>
      </p:sp>
      <p:sp>
        <p:nvSpPr>
          <p:cNvPr id="48" name="Rounded Rectangle 64">
            <a:extLst>
              <a:ext uri="{FF2B5EF4-FFF2-40B4-BE49-F238E27FC236}">
                <a16:creationId xmlns:a16="http://schemas.microsoft.com/office/drawing/2014/main" id="{58A6760E-E12B-4556-BC21-44CDCEF64635}"/>
              </a:ext>
            </a:extLst>
          </p:cNvPr>
          <p:cNvSpPr/>
          <p:nvPr/>
        </p:nvSpPr>
        <p:spPr>
          <a:xfrm>
            <a:off x="8090866" y="3249783"/>
            <a:ext cx="2353028" cy="24897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Targeted learning tool development</a:t>
            </a:r>
          </a:p>
        </p:txBody>
      </p:sp>
      <p:sp>
        <p:nvSpPr>
          <p:cNvPr id="49" name="Pentagon 10">
            <a:extLst>
              <a:ext uri="{FF2B5EF4-FFF2-40B4-BE49-F238E27FC236}">
                <a16:creationId xmlns:a16="http://schemas.microsoft.com/office/drawing/2014/main" id="{8B5285C3-64EB-4720-89A0-8EBF0DEA7A27}"/>
              </a:ext>
            </a:extLst>
          </p:cNvPr>
          <p:cNvSpPr/>
          <p:nvPr/>
        </p:nvSpPr>
        <p:spPr>
          <a:xfrm>
            <a:off x="2913432" y="5437524"/>
            <a:ext cx="1254444" cy="1033248"/>
          </a:xfrm>
          <a:prstGeom prst="homePlate">
            <a:avLst>
              <a:gd name="adj" fmla="val 3221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Innovation incubator</a:t>
            </a:r>
          </a:p>
        </p:txBody>
      </p:sp>
      <p:sp>
        <p:nvSpPr>
          <p:cNvPr id="50" name="Rounded Rectangle 2">
            <a:extLst>
              <a:ext uri="{FF2B5EF4-FFF2-40B4-BE49-F238E27FC236}">
                <a16:creationId xmlns:a16="http://schemas.microsoft.com/office/drawing/2014/main" id="{FE365C5D-2816-4EDE-9348-D7D80DE1E452}"/>
              </a:ext>
            </a:extLst>
          </p:cNvPr>
          <p:cNvSpPr/>
          <p:nvPr/>
        </p:nvSpPr>
        <p:spPr>
          <a:xfrm>
            <a:off x="6552548" y="5453896"/>
            <a:ext cx="2368867"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Discovery  Phase</a:t>
            </a:r>
          </a:p>
        </p:txBody>
      </p:sp>
      <p:sp>
        <p:nvSpPr>
          <p:cNvPr id="51" name="Rounded Rectangle 2">
            <a:extLst>
              <a:ext uri="{FF2B5EF4-FFF2-40B4-BE49-F238E27FC236}">
                <a16:creationId xmlns:a16="http://schemas.microsoft.com/office/drawing/2014/main" id="{8E35B694-3EDB-4EC7-9AB4-765F0B20EC15}"/>
              </a:ext>
            </a:extLst>
          </p:cNvPr>
          <p:cNvSpPr/>
          <p:nvPr/>
        </p:nvSpPr>
        <p:spPr>
          <a:xfrm>
            <a:off x="8921415" y="5759119"/>
            <a:ext cx="2290250"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Implementation  Phase</a:t>
            </a:r>
          </a:p>
        </p:txBody>
      </p:sp>
      <p:sp>
        <p:nvSpPr>
          <p:cNvPr id="52" name="Rounded Rectangle 46">
            <a:extLst>
              <a:ext uri="{FF2B5EF4-FFF2-40B4-BE49-F238E27FC236}">
                <a16:creationId xmlns:a16="http://schemas.microsoft.com/office/drawing/2014/main" id="{56B53238-FC0D-4A6E-85EC-415264EAC6DC}"/>
              </a:ext>
            </a:extLst>
          </p:cNvPr>
          <p:cNvSpPr/>
          <p:nvPr/>
        </p:nvSpPr>
        <p:spPr>
          <a:xfrm>
            <a:off x="7336368" y="1859989"/>
            <a:ext cx="1585047" cy="2068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Death index (DI5)</a:t>
            </a:r>
          </a:p>
        </p:txBody>
      </p:sp>
      <p:sp>
        <p:nvSpPr>
          <p:cNvPr id="53" name="TextBox 52">
            <a:extLst>
              <a:ext uri="{FF2B5EF4-FFF2-40B4-BE49-F238E27FC236}">
                <a16:creationId xmlns:a16="http://schemas.microsoft.com/office/drawing/2014/main" id="{09E4DF3B-9FAA-4729-89C4-62B333EF9EC5}"/>
              </a:ext>
            </a:extLst>
          </p:cNvPr>
          <p:cNvSpPr txBox="1"/>
          <p:nvPr/>
        </p:nvSpPr>
        <p:spPr>
          <a:xfrm>
            <a:off x="65843" y="150697"/>
            <a:ext cx="2243017" cy="1938992"/>
          </a:xfrm>
          <a:prstGeom prst="rect">
            <a:avLst/>
          </a:prstGeom>
          <a:noFill/>
        </p:spPr>
        <p:txBody>
          <a:bodyPr wrap="square" rtlCol="0">
            <a:spAutoFit/>
          </a:bodyPr>
          <a:lstStyle/>
          <a:p>
            <a:r>
              <a:rPr lang="en-US" sz="2000" b="1" dirty="0">
                <a:latin typeface="Georgia" panose="02040502050405020303" pitchFamily="18" charset="0"/>
                <a:cs typeface="Arial" panose="020B0604020202020204" pitchFamily="34" charset="0"/>
              </a:rPr>
              <a:t>IC Master Plan: </a:t>
            </a:r>
          </a:p>
          <a:p>
            <a:endParaRPr lang="en-US" sz="2000" b="1" dirty="0">
              <a:latin typeface="Georgia" panose="02040502050405020303" pitchFamily="18" charset="0"/>
              <a:cs typeface="Arial" panose="020B0604020202020204" pitchFamily="34" charset="0"/>
            </a:endParaRPr>
          </a:p>
          <a:p>
            <a:r>
              <a:rPr lang="en-US" sz="2000" b="1" dirty="0">
                <a:latin typeface="Georgia" panose="02040502050405020303" pitchFamily="18" charset="0"/>
                <a:cs typeface="Arial" panose="020B0604020202020204" pitchFamily="34" charset="0"/>
              </a:rPr>
              <a:t>A snapshot of ongoing and future activities</a:t>
            </a:r>
          </a:p>
        </p:txBody>
      </p:sp>
    </p:spTree>
    <p:extLst>
      <p:ext uri="{BB962C8B-B14F-4D97-AF65-F5344CB8AC3E}">
        <p14:creationId xmlns:p14="http://schemas.microsoft.com/office/powerpoint/2010/main" val="2224653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08CEB51-C293-4825-8595-8793D0D9841B}"/>
              </a:ext>
            </a:extLst>
          </p:cNvPr>
          <p:cNvSpPr txBox="1">
            <a:spLocks/>
          </p:cNvSpPr>
          <p:nvPr/>
        </p:nvSpPr>
        <p:spPr>
          <a:xfrm>
            <a:off x="1179483" y="2064527"/>
            <a:ext cx="3602039" cy="2421032"/>
          </a:xfrm>
          <a:prstGeom prst="rect">
            <a:avLst/>
          </a:prstGeom>
          <a:solidFill>
            <a:schemeClr val="accent5">
              <a:lumMod val="60000"/>
              <a:lumOff val="40000"/>
              <a:alpha val="30000"/>
            </a:schemeClr>
          </a:solidFill>
          <a:ln w="25400">
            <a:solidFill>
              <a:schemeClr val="accent5">
                <a:lumMod val="75000"/>
              </a:schemeClr>
            </a:solidFill>
          </a:ln>
        </p:spPr>
        <p:txBody>
          <a:bodyPr vert="horz" lIns="68580" tIns="34290" rIns="68580" bIns="3429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nSpc>
                <a:spcPct val="100000"/>
              </a:lnSpc>
              <a:spcBef>
                <a:spcPts val="0"/>
              </a:spcBef>
              <a:buNone/>
            </a:pPr>
            <a:r>
              <a:rPr lang="en-US" sz="2400" b="1" i="1" dirty="0">
                <a:solidFill>
                  <a:schemeClr val="accent5">
                    <a:lumMod val="50000"/>
                  </a:schemeClr>
                </a:solidFill>
                <a:latin typeface="Georgia" panose="02040502050405020303" pitchFamily="18" charset="0"/>
              </a:rPr>
              <a:t>Manual development</a:t>
            </a:r>
            <a:endParaRPr lang="en-US" sz="2100" b="1" i="1" dirty="0">
              <a:solidFill>
                <a:schemeClr val="accent5">
                  <a:lumMod val="50000"/>
                </a:schemeClr>
              </a:solidFill>
              <a:latin typeface="Georgia" panose="02040502050405020303" pitchFamily="18" charset="0"/>
            </a:endParaRPr>
          </a:p>
          <a:p>
            <a:pPr marL="457200">
              <a:lnSpc>
                <a:spcPct val="100000"/>
              </a:lnSpc>
              <a:spcBef>
                <a:spcPts val="0"/>
              </a:spcBef>
            </a:pPr>
            <a:r>
              <a:rPr lang="en-US" sz="2000" i="1" dirty="0">
                <a:solidFill>
                  <a:schemeClr val="accent5">
                    <a:lumMod val="50000"/>
                  </a:schemeClr>
                </a:solidFill>
                <a:latin typeface="Georgia" panose="02040502050405020303" pitchFamily="18" charset="0"/>
              </a:rPr>
              <a:t>Expert</a:t>
            </a:r>
            <a:r>
              <a:rPr lang="en-US" sz="2000" dirty="0">
                <a:solidFill>
                  <a:schemeClr val="accent5">
                    <a:lumMod val="50000"/>
                  </a:schemeClr>
                </a:solidFill>
                <a:latin typeface="Georgia" panose="02040502050405020303" pitchFamily="18" charset="0"/>
              </a:rPr>
              <a:t>-driven</a:t>
            </a:r>
          </a:p>
          <a:p>
            <a:pPr marL="457200">
              <a:lnSpc>
                <a:spcPct val="100000"/>
              </a:lnSpc>
              <a:spcBef>
                <a:spcPts val="0"/>
              </a:spcBef>
            </a:pPr>
            <a:r>
              <a:rPr lang="en-US" sz="2000" i="1" dirty="0">
                <a:solidFill>
                  <a:schemeClr val="accent5">
                    <a:lumMod val="50000"/>
                  </a:schemeClr>
                </a:solidFill>
                <a:latin typeface="Georgia" panose="02040502050405020303" pitchFamily="18" charset="0"/>
              </a:rPr>
              <a:t>Manual</a:t>
            </a:r>
            <a:r>
              <a:rPr lang="en-US" sz="2000" dirty="0">
                <a:solidFill>
                  <a:schemeClr val="accent5">
                    <a:lumMod val="50000"/>
                  </a:schemeClr>
                </a:solidFill>
                <a:latin typeface="Georgia" panose="02040502050405020303" pitchFamily="18" charset="0"/>
              </a:rPr>
              <a:t> engineering</a:t>
            </a:r>
          </a:p>
          <a:p>
            <a:pPr marL="457200">
              <a:lnSpc>
                <a:spcPct val="100000"/>
              </a:lnSpc>
              <a:spcBef>
                <a:spcPts val="0"/>
              </a:spcBef>
            </a:pPr>
            <a:r>
              <a:rPr lang="en-US" sz="2000" dirty="0">
                <a:solidFill>
                  <a:schemeClr val="accent5">
                    <a:lumMod val="50000"/>
                  </a:schemeClr>
                </a:solidFill>
                <a:latin typeface="Georgia" panose="02040502050405020303" pitchFamily="18" charset="0"/>
              </a:rPr>
              <a:t>Heavy reliance on </a:t>
            </a:r>
            <a:r>
              <a:rPr lang="en-US" sz="2000" i="1" dirty="0">
                <a:solidFill>
                  <a:schemeClr val="accent5">
                    <a:lumMod val="50000"/>
                  </a:schemeClr>
                </a:solidFill>
                <a:latin typeface="Georgia" panose="02040502050405020303" pitchFamily="18" charset="0"/>
              </a:rPr>
              <a:t>gold</a:t>
            </a:r>
            <a:r>
              <a:rPr lang="en-US" sz="2000" dirty="0">
                <a:solidFill>
                  <a:schemeClr val="accent5">
                    <a:lumMod val="50000"/>
                  </a:schemeClr>
                </a:solidFill>
                <a:latin typeface="Georgia" panose="02040502050405020303" pitchFamily="18" charset="0"/>
              </a:rPr>
              <a:t> </a:t>
            </a:r>
            <a:r>
              <a:rPr lang="en-US" sz="2000" i="1" dirty="0">
                <a:solidFill>
                  <a:schemeClr val="accent5">
                    <a:lumMod val="50000"/>
                  </a:schemeClr>
                </a:solidFill>
                <a:latin typeface="Georgia" panose="02040502050405020303" pitchFamily="18" charset="0"/>
              </a:rPr>
              <a:t>standard labels</a:t>
            </a:r>
          </a:p>
          <a:p>
            <a:pPr marL="457200">
              <a:lnSpc>
                <a:spcPct val="100000"/>
              </a:lnSpc>
              <a:spcBef>
                <a:spcPts val="0"/>
              </a:spcBef>
            </a:pPr>
            <a:r>
              <a:rPr lang="en-US" sz="2000" dirty="0">
                <a:solidFill>
                  <a:schemeClr val="accent5">
                    <a:lumMod val="50000"/>
                  </a:schemeClr>
                </a:solidFill>
                <a:latin typeface="Georgia" panose="02040502050405020303" pitchFamily="18" charset="0"/>
              </a:rPr>
              <a:t>Substantial operator dependence</a:t>
            </a:r>
          </a:p>
          <a:p>
            <a:pPr marL="457200">
              <a:lnSpc>
                <a:spcPct val="100000"/>
              </a:lnSpc>
              <a:spcBef>
                <a:spcPts val="0"/>
              </a:spcBef>
            </a:pPr>
            <a:r>
              <a:rPr lang="en-US" sz="2000" dirty="0">
                <a:solidFill>
                  <a:schemeClr val="accent5">
                    <a:lumMod val="50000"/>
                  </a:schemeClr>
                </a:solidFill>
                <a:latin typeface="Georgia" panose="02040502050405020303" pitchFamily="18" charset="0"/>
              </a:rPr>
              <a:t>Slow</a:t>
            </a:r>
          </a:p>
        </p:txBody>
      </p:sp>
      <p:sp>
        <p:nvSpPr>
          <p:cNvPr id="10" name="Content Placeholder 2">
            <a:extLst>
              <a:ext uri="{FF2B5EF4-FFF2-40B4-BE49-F238E27FC236}">
                <a16:creationId xmlns:a16="http://schemas.microsoft.com/office/drawing/2014/main" id="{7354617A-5DE9-4FDA-909D-5DF781715E81}"/>
              </a:ext>
            </a:extLst>
          </p:cNvPr>
          <p:cNvSpPr txBox="1">
            <a:spLocks/>
          </p:cNvSpPr>
          <p:nvPr/>
        </p:nvSpPr>
        <p:spPr>
          <a:xfrm>
            <a:off x="7210829" y="2082257"/>
            <a:ext cx="3602039" cy="2421032"/>
          </a:xfrm>
          <a:prstGeom prst="rect">
            <a:avLst/>
          </a:prstGeom>
          <a:solidFill>
            <a:schemeClr val="accent5">
              <a:lumMod val="20000"/>
              <a:lumOff val="80000"/>
              <a:alpha val="20000"/>
            </a:schemeClr>
          </a:solidFill>
          <a:ln w="25400">
            <a:solidFill>
              <a:schemeClr val="accent5">
                <a:lumMod val="60000"/>
                <a:lumOff val="40000"/>
              </a:schemeClr>
            </a:solidFill>
          </a:ln>
        </p:spPr>
        <p:txBody>
          <a:bodyPr vert="horz" lIns="68580" tIns="34290" rIns="68580" bIns="3429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indent="0">
              <a:lnSpc>
                <a:spcPct val="100000"/>
              </a:lnSpc>
              <a:spcBef>
                <a:spcPts val="0"/>
              </a:spcBef>
              <a:buNone/>
            </a:pPr>
            <a:r>
              <a:rPr lang="en-US" sz="2400" b="1" i="1" dirty="0">
                <a:solidFill>
                  <a:schemeClr val="accent5">
                    <a:lumMod val="75000"/>
                  </a:schemeClr>
                </a:solidFill>
                <a:latin typeface="Georgia" panose="02040502050405020303" pitchFamily="18" charset="0"/>
              </a:rPr>
              <a:t>Automated development</a:t>
            </a:r>
            <a:endParaRPr lang="en-US" sz="2100" b="1" i="1" dirty="0">
              <a:solidFill>
                <a:schemeClr val="accent5">
                  <a:lumMod val="75000"/>
                </a:schemeClr>
              </a:solidFill>
              <a:latin typeface="Georgia" panose="02040502050405020303" pitchFamily="18" charset="0"/>
            </a:endParaRPr>
          </a:p>
          <a:p>
            <a:pPr marL="457200">
              <a:lnSpc>
                <a:spcPct val="100000"/>
              </a:lnSpc>
              <a:spcBef>
                <a:spcPts val="0"/>
              </a:spcBef>
            </a:pPr>
            <a:r>
              <a:rPr lang="en-US" sz="2200" dirty="0">
                <a:solidFill>
                  <a:schemeClr val="accent5">
                    <a:lumMod val="75000"/>
                  </a:schemeClr>
                </a:solidFill>
                <a:latin typeface="Georgia" panose="02040502050405020303" pitchFamily="18" charset="0"/>
              </a:rPr>
              <a:t>Data-driven</a:t>
            </a:r>
          </a:p>
          <a:p>
            <a:pPr marL="457200">
              <a:lnSpc>
                <a:spcPct val="100000"/>
              </a:lnSpc>
              <a:spcBef>
                <a:spcPts val="0"/>
              </a:spcBef>
            </a:pPr>
            <a:r>
              <a:rPr lang="en-US" sz="2200" dirty="0">
                <a:solidFill>
                  <a:schemeClr val="accent5">
                    <a:lumMod val="75000"/>
                  </a:schemeClr>
                </a:solidFill>
                <a:latin typeface="Georgia" panose="02040502050405020303" pitchFamily="18" charset="0"/>
              </a:rPr>
              <a:t>Automated engineering</a:t>
            </a:r>
          </a:p>
          <a:p>
            <a:pPr marL="457200">
              <a:lnSpc>
                <a:spcPct val="100000"/>
              </a:lnSpc>
              <a:spcBef>
                <a:spcPts val="0"/>
              </a:spcBef>
            </a:pPr>
            <a:r>
              <a:rPr lang="en-US" sz="2200" dirty="0">
                <a:solidFill>
                  <a:schemeClr val="accent5">
                    <a:lumMod val="75000"/>
                  </a:schemeClr>
                </a:solidFill>
                <a:latin typeface="Georgia" panose="02040502050405020303" pitchFamily="18" charset="0"/>
              </a:rPr>
              <a:t>Heavy reliance on silver standard labels</a:t>
            </a:r>
          </a:p>
          <a:p>
            <a:pPr marL="457200">
              <a:lnSpc>
                <a:spcPct val="100000"/>
              </a:lnSpc>
              <a:spcBef>
                <a:spcPts val="0"/>
              </a:spcBef>
            </a:pPr>
            <a:r>
              <a:rPr lang="en-US" sz="2200" dirty="0">
                <a:solidFill>
                  <a:schemeClr val="accent5">
                    <a:lumMod val="75000"/>
                  </a:schemeClr>
                </a:solidFill>
                <a:latin typeface="Georgia" panose="02040502050405020303" pitchFamily="18" charset="0"/>
              </a:rPr>
              <a:t>Reduced operator dependence</a:t>
            </a:r>
          </a:p>
          <a:p>
            <a:pPr marL="457200">
              <a:lnSpc>
                <a:spcPct val="100000"/>
              </a:lnSpc>
              <a:spcBef>
                <a:spcPts val="0"/>
              </a:spcBef>
            </a:pPr>
            <a:r>
              <a:rPr lang="en-US" sz="2200" dirty="0">
                <a:solidFill>
                  <a:schemeClr val="accent5">
                    <a:lumMod val="75000"/>
                  </a:schemeClr>
                </a:solidFill>
                <a:latin typeface="Georgia" panose="02040502050405020303" pitchFamily="18" charset="0"/>
              </a:rPr>
              <a:t>Fast</a:t>
            </a:r>
          </a:p>
        </p:txBody>
      </p:sp>
      <p:sp>
        <p:nvSpPr>
          <p:cNvPr id="16" name="Arrow: Left-Right 15">
            <a:extLst>
              <a:ext uri="{FF2B5EF4-FFF2-40B4-BE49-F238E27FC236}">
                <a16:creationId xmlns:a16="http://schemas.microsoft.com/office/drawing/2014/main" id="{D304B0F3-5860-400C-B26E-5C8A8E9EE438}"/>
              </a:ext>
            </a:extLst>
          </p:cNvPr>
          <p:cNvSpPr/>
          <p:nvPr/>
        </p:nvSpPr>
        <p:spPr>
          <a:xfrm>
            <a:off x="5087388" y="2828552"/>
            <a:ext cx="1849121" cy="928442"/>
          </a:xfrm>
          <a:prstGeom prst="leftRightArrow">
            <a:avLst/>
          </a:prstGeom>
          <a:gradFill flip="none" rotWithShape="1">
            <a:gsLst>
              <a:gs pos="0">
                <a:schemeClr val="accent5">
                  <a:lumMod val="5000"/>
                  <a:lumOff val="95000"/>
                </a:schemeClr>
              </a:gs>
              <a:gs pos="93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w="2222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8" name="Content Placeholder 2">
            <a:extLst>
              <a:ext uri="{FF2B5EF4-FFF2-40B4-BE49-F238E27FC236}">
                <a16:creationId xmlns:a16="http://schemas.microsoft.com/office/drawing/2014/main" id="{E7FCFF3C-8F26-4BA9-B79C-DA065486C763}"/>
              </a:ext>
            </a:extLst>
          </p:cNvPr>
          <p:cNvSpPr txBox="1">
            <a:spLocks/>
          </p:cNvSpPr>
          <p:nvPr/>
        </p:nvSpPr>
        <p:spPr>
          <a:xfrm>
            <a:off x="6145576" y="4485559"/>
            <a:ext cx="4937758" cy="13204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2">
              <a:spcBef>
                <a:spcPts val="0"/>
              </a:spcBef>
              <a:buClr>
                <a:srgbClr val="0070C0"/>
              </a:buClr>
            </a:pPr>
            <a:r>
              <a:rPr lang="en-US" sz="1800" dirty="0">
                <a:solidFill>
                  <a:schemeClr val="accent5">
                    <a:lumMod val="75000"/>
                  </a:schemeClr>
                </a:solidFill>
                <a:latin typeface="Georgia" panose="02040502050405020303" pitchFamily="18" charset="0"/>
                <a:sym typeface="Wingdings" pitchFamily="2" charset="2"/>
              </a:rPr>
              <a:t>Automated feature engineering (AFEP)</a:t>
            </a:r>
            <a:r>
              <a:rPr lang="en-US" sz="1800" baseline="30000" dirty="0">
                <a:solidFill>
                  <a:schemeClr val="accent5">
                    <a:lumMod val="75000"/>
                  </a:schemeClr>
                </a:solidFill>
                <a:latin typeface="Georgia" panose="02040502050405020303" pitchFamily="18" charset="0"/>
                <a:sym typeface="Wingdings" pitchFamily="2" charset="2"/>
              </a:rPr>
              <a:t>1</a:t>
            </a:r>
            <a:endParaRPr lang="en-US" sz="1800" dirty="0">
              <a:solidFill>
                <a:schemeClr val="accent5">
                  <a:lumMod val="75000"/>
                </a:schemeClr>
              </a:solidFill>
              <a:latin typeface="Georgia" panose="02040502050405020303" pitchFamily="18" charset="0"/>
              <a:sym typeface="Wingdings" pitchFamily="2" charset="2"/>
            </a:endParaRPr>
          </a:p>
          <a:p>
            <a:pPr marL="231775" lvl="2">
              <a:spcBef>
                <a:spcPts val="0"/>
              </a:spcBef>
              <a:buClr>
                <a:srgbClr val="0070C0"/>
              </a:buClr>
            </a:pPr>
            <a:r>
              <a:rPr lang="en-US" sz="1800" dirty="0">
                <a:solidFill>
                  <a:schemeClr val="accent5">
                    <a:lumMod val="75000"/>
                  </a:schemeClr>
                </a:solidFill>
                <a:latin typeface="Georgia" panose="02040502050405020303" pitchFamily="18" charset="0"/>
                <a:sym typeface="Wingdings" pitchFamily="2" charset="2"/>
              </a:rPr>
              <a:t>Surrogate-assisted feature extraction (SAFE)</a:t>
            </a:r>
            <a:r>
              <a:rPr lang="en-US" sz="1800" baseline="30000" dirty="0">
                <a:solidFill>
                  <a:schemeClr val="accent5">
                    <a:lumMod val="75000"/>
                  </a:schemeClr>
                </a:solidFill>
                <a:latin typeface="Georgia" panose="02040502050405020303" pitchFamily="18" charset="0"/>
                <a:sym typeface="Wingdings" pitchFamily="2" charset="2"/>
              </a:rPr>
              <a:t>2</a:t>
            </a:r>
          </a:p>
          <a:p>
            <a:pPr marL="231775" lvl="2">
              <a:spcBef>
                <a:spcPts val="0"/>
              </a:spcBef>
              <a:buClr>
                <a:srgbClr val="0070C0"/>
              </a:buClr>
            </a:pPr>
            <a:r>
              <a:rPr lang="en-US" sz="1800" dirty="0">
                <a:solidFill>
                  <a:schemeClr val="accent5">
                    <a:lumMod val="75000"/>
                  </a:schemeClr>
                </a:solidFill>
                <a:latin typeface="Georgia" panose="02040502050405020303" pitchFamily="18" charset="0"/>
                <a:sym typeface="Wingdings" pitchFamily="2" charset="2"/>
              </a:rPr>
              <a:t>Phenotype algorithm normalization (PheNorm)</a:t>
            </a:r>
            <a:r>
              <a:rPr lang="en-US" sz="1800" baseline="30000" dirty="0">
                <a:solidFill>
                  <a:schemeClr val="accent5">
                    <a:lumMod val="75000"/>
                  </a:schemeClr>
                </a:solidFill>
                <a:latin typeface="Georgia" panose="02040502050405020303" pitchFamily="18" charset="0"/>
                <a:sym typeface="Wingdings" pitchFamily="2" charset="2"/>
              </a:rPr>
              <a:t>3</a:t>
            </a:r>
          </a:p>
          <a:p>
            <a:pPr marL="231775" lvl="2">
              <a:spcBef>
                <a:spcPts val="0"/>
              </a:spcBef>
              <a:buClr>
                <a:srgbClr val="0070C0"/>
              </a:buClr>
            </a:pPr>
            <a:r>
              <a:rPr lang="en-US" sz="1800" dirty="0">
                <a:solidFill>
                  <a:schemeClr val="accent5">
                    <a:lumMod val="75000"/>
                  </a:schemeClr>
                </a:solidFill>
                <a:latin typeface="Georgia" panose="02040502050405020303" pitchFamily="18" charset="0"/>
                <a:sym typeface="Wingdings" pitchFamily="2" charset="2"/>
              </a:rPr>
              <a:t>Phenotyping common approach (PheCAP)</a:t>
            </a:r>
            <a:r>
              <a:rPr lang="en-US" sz="1800" baseline="30000" dirty="0">
                <a:solidFill>
                  <a:schemeClr val="accent5">
                    <a:lumMod val="75000"/>
                  </a:schemeClr>
                </a:solidFill>
                <a:latin typeface="Georgia" panose="02040502050405020303" pitchFamily="18" charset="0"/>
                <a:sym typeface="Wingdings" pitchFamily="2" charset="2"/>
              </a:rPr>
              <a:t>4</a:t>
            </a:r>
            <a:endParaRPr lang="en-US" sz="1800" dirty="0">
              <a:solidFill>
                <a:schemeClr val="accent5">
                  <a:lumMod val="75000"/>
                </a:schemeClr>
              </a:solidFill>
              <a:latin typeface="Georgia" panose="02040502050405020303" pitchFamily="18" charset="0"/>
              <a:sym typeface="Wingdings" pitchFamily="2" charset="2"/>
            </a:endParaRPr>
          </a:p>
        </p:txBody>
      </p:sp>
      <p:sp>
        <p:nvSpPr>
          <p:cNvPr id="30" name="Content Placeholder 2">
            <a:extLst>
              <a:ext uri="{FF2B5EF4-FFF2-40B4-BE49-F238E27FC236}">
                <a16:creationId xmlns:a16="http://schemas.microsoft.com/office/drawing/2014/main" id="{E89C2B80-9323-4601-94A9-999B356AF0C7}"/>
              </a:ext>
            </a:extLst>
          </p:cNvPr>
          <p:cNvSpPr txBox="1">
            <a:spLocks/>
          </p:cNvSpPr>
          <p:nvPr/>
        </p:nvSpPr>
        <p:spPr>
          <a:xfrm>
            <a:off x="1655064" y="6106190"/>
            <a:ext cx="9235439" cy="85311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100" dirty="0">
                <a:latin typeface="Georgia" panose="02040502050405020303" pitchFamily="18" charset="0"/>
                <a:sym typeface="Wingdings" pitchFamily="2" charset="2"/>
              </a:rPr>
              <a:t>1. </a:t>
            </a:r>
            <a:r>
              <a:rPr lang="en-US" sz="1100" dirty="0">
                <a:latin typeface="Georgia" panose="02040502050405020303" pitchFamily="18" charset="0"/>
              </a:rPr>
              <a:t>Yu et al. Toward high-throughput phenotyping: unbiased automated feature extraction and selection from knowledge sources. JAMIA 2015 </a:t>
            </a:r>
          </a:p>
          <a:p>
            <a:pPr marL="0" indent="0">
              <a:lnSpc>
                <a:spcPct val="100000"/>
              </a:lnSpc>
              <a:spcBef>
                <a:spcPts val="0"/>
              </a:spcBef>
              <a:buNone/>
            </a:pPr>
            <a:r>
              <a:rPr lang="en-US" sz="1100" dirty="0">
                <a:latin typeface="Georgia" panose="02040502050405020303" pitchFamily="18" charset="0"/>
              </a:rPr>
              <a:t>2. Yu et al. Surrogate-assisted feature extraction for high-throughput phenotyping. JAMIA 2017</a:t>
            </a:r>
          </a:p>
          <a:p>
            <a:pPr marL="0" indent="0">
              <a:lnSpc>
                <a:spcPct val="100000"/>
              </a:lnSpc>
              <a:spcBef>
                <a:spcPts val="0"/>
              </a:spcBef>
              <a:buNone/>
            </a:pPr>
            <a:r>
              <a:rPr lang="en-US" sz="1100" dirty="0">
                <a:latin typeface="Georgia" panose="02040502050405020303" pitchFamily="18" charset="0"/>
              </a:rPr>
              <a:t>3. Yu et al. Enabling phenotypic big data with PheNorm. JAMIA 2018</a:t>
            </a:r>
          </a:p>
          <a:p>
            <a:pPr marL="0" indent="0">
              <a:lnSpc>
                <a:spcPct val="100000"/>
              </a:lnSpc>
              <a:spcBef>
                <a:spcPts val="0"/>
              </a:spcBef>
              <a:buNone/>
            </a:pPr>
            <a:r>
              <a:rPr lang="en-US" sz="1100" dirty="0">
                <a:latin typeface="Georgia" panose="02040502050405020303" pitchFamily="18" charset="0"/>
              </a:rPr>
              <a:t>4. Zhang  et al. High-throughput phenotyping with EMR data using a common semi-supervised approach (PheCAP). Nature Protocols. 2019</a:t>
            </a:r>
            <a:endParaRPr lang="en-US" sz="1100" dirty="0">
              <a:latin typeface="Georgia" panose="02040502050405020303" pitchFamily="18" charset="0"/>
              <a:sym typeface="Wingdings" pitchFamily="2" charset="2"/>
            </a:endParaRPr>
          </a:p>
        </p:txBody>
      </p:sp>
      <p:grpSp>
        <p:nvGrpSpPr>
          <p:cNvPr id="40" name="Group 39">
            <a:extLst>
              <a:ext uri="{FF2B5EF4-FFF2-40B4-BE49-F238E27FC236}">
                <a16:creationId xmlns:a16="http://schemas.microsoft.com/office/drawing/2014/main" id="{14E1DDF4-F0CD-4E16-BBBC-3CB56BEFED90}"/>
              </a:ext>
            </a:extLst>
          </p:cNvPr>
          <p:cNvGrpSpPr/>
          <p:nvPr/>
        </p:nvGrpSpPr>
        <p:grpSpPr>
          <a:xfrm>
            <a:off x="10812868" y="3056021"/>
            <a:ext cx="540932" cy="2994201"/>
            <a:chOff x="9116340" y="2929608"/>
            <a:chExt cx="540932" cy="2586212"/>
          </a:xfrm>
        </p:grpSpPr>
        <p:sp>
          <p:nvSpPr>
            <p:cNvPr id="21" name="Right Brace 20">
              <a:extLst>
                <a:ext uri="{FF2B5EF4-FFF2-40B4-BE49-F238E27FC236}">
                  <a16:creationId xmlns:a16="http://schemas.microsoft.com/office/drawing/2014/main" id="{200F8F4B-FF2C-49A7-8545-E1C634149121}"/>
                </a:ext>
              </a:extLst>
            </p:cNvPr>
            <p:cNvSpPr/>
            <p:nvPr/>
          </p:nvSpPr>
          <p:spPr>
            <a:xfrm>
              <a:off x="9193975" y="4277328"/>
              <a:ext cx="387751" cy="1238492"/>
            </a:xfrm>
            <a:prstGeom prst="rightBrace">
              <a:avLst>
                <a:gd name="adj1" fmla="val 29229"/>
                <a:gd name="adj2" fmla="val 50000"/>
              </a:avLst>
            </a:prstGeom>
            <a:ln w="19050">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3" name="Straight Connector 32">
              <a:extLst>
                <a:ext uri="{FF2B5EF4-FFF2-40B4-BE49-F238E27FC236}">
                  <a16:creationId xmlns:a16="http://schemas.microsoft.com/office/drawing/2014/main" id="{39778114-ABA6-4BF8-915D-E3EB27B649FB}"/>
                </a:ext>
              </a:extLst>
            </p:cNvPr>
            <p:cNvCxnSpPr>
              <a:cxnSpLocks/>
            </p:cNvCxnSpPr>
            <p:nvPr/>
          </p:nvCxnSpPr>
          <p:spPr>
            <a:xfrm flipV="1">
              <a:off x="9116340" y="2949534"/>
              <a:ext cx="540932" cy="2"/>
            </a:xfrm>
            <a:prstGeom prst="line">
              <a:avLst/>
            </a:prstGeom>
            <a:ln w="1905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95E6F63-2294-42C4-84BB-E9E355C8BC8E}"/>
                </a:ext>
              </a:extLst>
            </p:cNvPr>
            <p:cNvCxnSpPr>
              <a:cxnSpLocks/>
            </p:cNvCxnSpPr>
            <p:nvPr/>
          </p:nvCxnSpPr>
          <p:spPr>
            <a:xfrm flipV="1">
              <a:off x="9657272" y="2929608"/>
              <a:ext cx="0" cy="1979264"/>
            </a:xfrm>
            <a:prstGeom prst="line">
              <a:avLst/>
            </a:prstGeom>
            <a:ln w="19050">
              <a:solidFill>
                <a:srgbClr val="0070C0"/>
              </a:solidFill>
            </a:ln>
          </p:spPr>
          <p:style>
            <a:lnRef idx="2">
              <a:schemeClr val="accent1"/>
            </a:lnRef>
            <a:fillRef idx="0">
              <a:schemeClr val="accent1"/>
            </a:fillRef>
            <a:effectRef idx="1">
              <a:schemeClr val="accent1"/>
            </a:effectRef>
            <a:fontRef idx="minor">
              <a:schemeClr val="tx1"/>
            </a:fontRef>
          </p:style>
        </p:cxnSp>
      </p:grpSp>
      <p:sp>
        <p:nvSpPr>
          <p:cNvPr id="27" name="Content Placeholder 2">
            <a:extLst>
              <a:ext uri="{FF2B5EF4-FFF2-40B4-BE49-F238E27FC236}">
                <a16:creationId xmlns:a16="http://schemas.microsoft.com/office/drawing/2014/main" id="{308FA3E1-3602-48D9-974C-646621FF20A9}"/>
              </a:ext>
            </a:extLst>
          </p:cNvPr>
          <p:cNvSpPr txBox="1">
            <a:spLocks/>
          </p:cNvSpPr>
          <p:nvPr/>
        </p:nvSpPr>
        <p:spPr>
          <a:xfrm>
            <a:off x="1750381" y="1266826"/>
            <a:ext cx="8495055" cy="5034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 lvl="2" indent="0">
              <a:spcBef>
                <a:spcPts val="0"/>
              </a:spcBef>
              <a:buClr>
                <a:srgbClr val="0070C0"/>
              </a:buClr>
              <a:buNone/>
            </a:pPr>
            <a:r>
              <a:rPr lang="en-US" sz="2800" dirty="0">
                <a:latin typeface="Georgia" panose="02040502050405020303" pitchFamily="18" charset="0"/>
                <a:sym typeface="Wingdings" pitchFamily="2" charset="2"/>
              </a:rPr>
              <a:t>Continuum of development approaches</a:t>
            </a:r>
          </a:p>
        </p:txBody>
      </p:sp>
      <p:sp>
        <p:nvSpPr>
          <p:cNvPr id="31" name="Title 1">
            <a:extLst>
              <a:ext uri="{FF2B5EF4-FFF2-40B4-BE49-F238E27FC236}">
                <a16:creationId xmlns:a16="http://schemas.microsoft.com/office/drawing/2014/main" id="{FEE38676-7F0E-47E2-ABC4-8329D80A31BB}"/>
              </a:ext>
            </a:extLst>
          </p:cNvPr>
          <p:cNvSpPr>
            <a:spLocks noGrp="1"/>
          </p:cNvSpPr>
          <p:nvPr>
            <p:ph type="title"/>
          </p:nvPr>
        </p:nvSpPr>
        <p:spPr>
          <a:xfrm>
            <a:off x="606064" y="210826"/>
            <a:ext cx="10747736" cy="505066"/>
          </a:xfrm>
        </p:spPr>
        <p:txBody>
          <a:bodyPr>
            <a:normAutofit/>
          </a:bodyPr>
          <a:lstStyle/>
          <a:p>
            <a:pPr algn="l"/>
            <a:r>
              <a:rPr lang="en-US" sz="2800" b="1" dirty="0">
                <a:latin typeface="Georgia" panose="02040502050405020303" pitchFamily="18" charset="0"/>
              </a:rPr>
              <a:t>Rationale for exploring automating phenotyping methods</a:t>
            </a:r>
          </a:p>
        </p:txBody>
      </p:sp>
    </p:spTree>
    <p:extLst>
      <p:ext uri="{BB962C8B-B14F-4D97-AF65-F5344CB8AC3E}">
        <p14:creationId xmlns:p14="http://schemas.microsoft.com/office/powerpoint/2010/main" val="382799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8" grpId="0"/>
      <p:bldP spid="3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9E503-B671-9948-8321-63873606BFEE}"/>
              </a:ext>
            </a:extLst>
          </p:cNvPr>
          <p:cNvSpPr>
            <a:spLocks noGrp="1"/>
          </p:cNvSpPr>
          <p:nvPr>
            <p:ph idx="1"/>
          </p:nvPr>
        </p:nvSpPr>
        <p:spPr>
          <a:xfrm>
            <a:off x="838200" y="1597511"/>
            <a:ext cx="10652760" cy="1592729"/>
          </a:xfrm>
        </p:spPr>
        <p:txBody>
          <a:bodyPr/>
          <a:lstStyle/>
          <a:p>
            <a:r>
              <a:rPr lang="en-US" sz="2000" dirty="0"/>
              <a:t>Sheng Yu, Yumeng Ma, Jessica Gronsbell, Tianrun Cai, Ashwin N Ananthakrishnan, Vivian S Gainer, Susanne E Churchill, Peter Szolovits, Shawn N Murphy, Isaac S Kohane, Katherine P Liao, Tianxi Cai. </a:t>
            </a:r>
            <a:r>
              <a:rPr lang="en-US" sz="2000" b="1" dirty="0"/>
              <a:t>Enabling phenotypic big data with PheNorm</a:t>
            </a:r>
            <a:r>
              <a:rPr lang="en-US" sz="2000" dirty="0"/>
              <a:t>. J Am Med Inform Assoc. </a:t>
            </a:r>
            <a:r>
              <a:rPr lang="en-US" sz="2000" b="1" dirty="0"/>
              <a:t>2018</a:t>
            </a:r>
            <a:r>
              <a:rPr lang="en-US" sz="2000" dirty="0"/>
              <a:t> Jan 1;25(1):54-60.</a:t>
            </a:r>
            <a:br>
              <a:rPr lang="en-US" sz="2000" dirty="0"/>
            </a:br>
            <a:br>
              <a:rPr lang="en-US" sz="900" dirty="0"/>
            </a:br>
            <a:r>
              <a:rPr lang="en-US" sz="2000" dirty="0">
                <a:hlinkClick r:id="rId3"/>
              </a:rPr>
              <a:t>https://pubmed.ncbi.nlm.nih.gov/29126253/</a:t>
            </a:r>
            <a:endParaRPr lang="en-US" sz="2000" dirty="0"/>
          </a:p>
          <a:p>
            <a:endParaRPr lang="en-US" dirty="0"/>
          </a:p>
        </p:txBody>
      </p:sp>
      <p:pic>
        <p:nvPicPr>
          <p:cNvPr id="8" name="Picture 7">
            <a:extLst>
              <a:ext uri="{FF2B5EF4-FFF2-40B4-BE49-F238E27FC236}">
                <a16:creationId xmlns:a16="http://schemas.microsoft.com/office/drawing/2014/main" id="{D6E0CF49-3701-4E13-AC3A-4FC2B7C0D199}"/>
              </a:ext>
            </a:extLst>
          </p:cNvPr>
          <p:cNvPicPr>
            <a:picLocks noChangeAspect="1"/>
          </p:cNvPicPr>
          <p:nvPr/>
        </p:nvPicPr>
        <p:blipFill rotWithShape="1">
          <a:blip r:embed="rId4"/>
          <a:srcRect b="36389"/>
          <a:stretch/>
        </p:blipFill>
        <p:spPr>
          <a:xfrm>
            <a:off x="629650" y="2804160"/>
            <a:ext cx="9650760" cy="3911600"/>
          </a:xfrm>
          <a:prstGeom prst="rect">
            <a:avLst/>
          </a:prstGeom>
        </p:spPr>
      </p:pic>
      <p:sp>
        <p:nvSpPr>
          <p:cNvPr id="6" name="Title 1">
            <a:extLst>
              <a:ext uri="{FF2B5EF4-FFF2-40B4-BE49-F238E27FC236}">
                <a16:creationId xmlns:a16="http://schemas.microsoft.com/office/drawing/2014/main" id="{CFCC4B19-83BA-48A0-9205-1759ED1D8017}"/>
              </a:ext>
            </a:extLst>
          </p:cNvPr>
          <p:cNvSpPr>
            <a:spLocks noGrp="1"/>
          </p:cNvSpPr>
          <p:nvPr>
            <p:ph type="title"/>
          </p:nvPr>
        </p:nvSpPr>
        <p:spPr>
          <a:xfrm>
            <a:off x="838200" y="244549"/>
            <a:ext cx="10515600" cy="625242"/>
          </a:xfrm>
        </p:spPr>
        <p:txBody>
          <a:bodyPr/>
          <a:lstStyle/>
          <a:p>
            <a:r>
              <a:rPr lang="en-US" sz="2800" dirty="0">
                <a:latin typeface="Georgia" panose="02040502050405020303" pitchFamily="18" charset="0"/>
              </a:rPr>
              <a:t>Automated modeling: PheNorm</a:t>
            </a:r>
          </a:p>
        </p:txBody>
      </p:sp>
    </p:spTree>
    <p:extLst>
      <p:ext uri="{BB962C8B-B14F-4D97-AF65-F5344CB8AC3E}">
        <p14:creationId xmlns:p14="http://schemas.microsoft.com/office/powerpoint/2010/main" val="2206702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Straight Arrow Connector 89">
            <a:extLst>
              <a:ext uri="{FF2B5EF4-FFF2-40B4-BE49-F238E27FC236}">
                <a16:creationId xmlns:a16="http://schemas.microsoft.com/office/drawing/2014/main" id="{EBCBEDAB-31AA-49A7-9BC5-604B63ACE1A4}"/>
              </a:ext>
            </a:extLst>
          </p:cNvPr>
          <p:cNvCxnSpPr>
            <a:cxnSpLocks/>
          </p:cNvCxnSpPr>
          <p:nvPr/>
        </p:nvCxnSpPr>
        <p:spPr>
          <a:xfrm flipV="1">
            <a:off x="2915236" y="2773537"/>
            <a:ext cx="0" cy="1454947"/>
          </a:xfrm>
          <a:prstGeom prst="straightConnector1">
            <a:avLst/>
          </a:prstGeom>
          <a:ln w="15875">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9A0D8576-48B8-4E77-B53E-10B2905AED13}"/>
              </a:ext>
            </a:extLst>
          </p:cNvPr>
          <p:cNvSpPr txBox="1"/>
          <p:nvPr/>
        </p:nvSpPr>
        <p:spPr bwMode="auto">
          <a:xfrm>
            <a:off x="5427672" y="4153360"/>
            <a:ext cx="1694117"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nchorCtr="0">
            <a:spAutoFit/>
          </a:bodyPr>
          <a:lstStyle/>
          <a:p>
            <a:pPr marL="182880">
              <a:lnSpc>
                <a:spcPct val="90000"/>
              </a:lnSpc>
              <a:spcBef>
                <a:spcPts val="1000"/>
              </a:spcBef>
            </a:pPr>
            <a:r>
              <a:rPr lang="en-US" sz="1400" dirty="0"/>
              <a:t>“Transformations happen”</a:t>
            </a:r>
          </a:p>
        </p:txBody>
      </p:sp>
      <p:sp>
        <p:nvSpPr>
          <p:cNvPr id="47" name="Title 1">
            <a:extLst>
              <a:ext uri="{FF2B5EF4-FFF2-40B4-BE49-F238E27FC236}">
                <a16:creationId xmlns:a16="http://schemas.microsoft.com/office/drawing/2014/main" id="{1A700014-4B85-4E3A-B9A5-71A4A58E38D7}"/>
              </a:ext>
            </a:extLst>
          </p:cNvPr>
          <p:cNvSpPr txBox="1">
            <a:spLocks/>
          </p:cNvSpPr>
          <p:nvPr/>
        </p:nvSpPr>
        <p:spPr>
          <a:xfrm>
            <a:off x="864186" y="175234"/>
            <a:ext cx="10934700" cy="66753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Georgia" panose="02040502050405020303" pitchFamily="18" charset="0"/>
              </a:rPr>
              <a:t>Overview of PheNorm/PheCap</a:t>
            </a:r>
          </a:p>
        </p:txBody>
      </p:sp>
      <p:grpSp>
        <p:nvGrpSpPr>
          <p:cNvPr id="20" name="Group 19">
            <a:extLst>
              <a:ext uri="{FF2B5EF4-FFF2-40B4-BE49-F238E27FC236}">
                <a16:creationId xmlns:a16="http://schemas.microsoft.com/office/drawing/2014/main" id="{CEEC8A2D-4663-4C24-A822-8A6D08EB791D}"/>
              </a:ext>
            </a:extLst>
          </p:cNvPr>
          <p:cNvGrpSpPr/>
          <p:nvPr/>
        </p:nvGrpSpPr>
        <p:grpSpPr>
          <a:xfrm>
            <a:off x="1851367" y="2075639"/>
            <a:ext cx="7757651" cy="2706722"/>
            <a:chOff x="1984262" y="2265128"/>
            <a:chExt cx="7757651" cy="2706722"/>
          </a:xfrm>
        </p:grpSpPr>
        <p:grpSp>
          <p:nvGrpSpPr>
            <p:cNvPr id="13" name="Group 12">
              <a:extLst>
                <a:ext uri="{FF2B5EF4-FFF2-40B4-BE49-F238E27FC236}">
                  <a16:creationId xmlns:a16="http://schemas.microsoft.com/office/drawing/2014/main" id="{66FDE360-F1EE-4E20-817F-BFAD7513888A}"/>
                </a:ext>
              </a:extLst>
            </p:cNvPr>
            <p:cNvGrpSpPr/>
            <p:nvPr/>
          </p:nvGrpSpPr>
          <p:grpSpPr>
            <a:xfrm>
              <a:off x="1984262" y="2265128"/>
              <a:ext cx="7757651" cy="2706722"/>
              <a:chOff x="1984262" y="2265128"/>
              <a:chExt cx="7757651" cy="2706722"/>
            </a:xfrm>
          </p:grpSpPr>
          <p:pic>
            <p:nvPicPr>
              <p:cNvPr id="33" name="Picture 32">
                <a:extLst>
                  <a:ext uri="{FF2B5EF4-FFF2-40B4-BE49-F238E27FC236}">
                    <a16:creationId xmlns:a16="http://schemas.microsoft.com/office/drawing/2014/main" id="{1070770A-3F6A-435A-88DD-022CEBD0B839}"/>
                  </a:ext>
                </a:extLst>
              </p:cNvPr>
              <p:cNvPicPr>
                <a:picLocks noChangeAspect="1"/>
              </p:cNvPicPr>
              <p:nvPr/>
            </p:nvPicPr>
            <p:blipFill>
              <a:blip r:embed="rId3"/>
              <a:stretch>
                <a:fillRect/>
              </a:stretch>
            </p:blipFill>
            <p:spPr>
              <a:xfrm>
                <a:off x="1984262" y="2265128"/>
                <a:ext cx="7757651" cy="2706722"/>
              </a:xfrm>
              <a:prstGeom prst="rect">
                <a:avLst/>
              </a:prstGeom>
            </p:spPr>
          </p:pic>
          <p:grpSp>
            <p:nvGrpSpPr>
              <p:cNvPr id="12" name="Group 11">
                <a:extLst>
                  <a:ext uri="{FF2B5EF4-FFF2-40B4-BE49-F238E27FC236}">
                    <a16:creationId xmlns:a16="http://schemas.microsoft.com/office/drawing/2014/main" id="{8D7D20B9-F98D-416A-B76C-7BEECFD9AE3B}"/>
                  </a:ext>
                </a:extLst>
              </p:cNvPr>
              <p:cNvGrpSpPr/>
              <p:nvPr/>
            </p:nvGrpSpPr>
            <p:grpSpPr>
              <a:xfrm>
                <a:off x="5843587" y="2462213"/>
                <a:ext cx="2009776" cy="1238814"/>
                <a:chOff x="5843587" y="2462213"/>
                <a:chExt cx="2009776" cy="1238814"/>
              </a:xfrm>
            </p:grpSpPr>
            <p:pic>
              <p:nvPicPr>
                <p:cNvPr id="9" name="Picture 8">
                  <a:extLst>
                    <a:ext uri="{FF2B5EF4-FFF2-40B4-BE49-F238E27FC236}">
                      <a16:creationId xmlns:a16="http://schemas.microsoft.com/office/drawing/2014/main" id="{40E6BC87-CE66-4940-AEEF-21B8C49E7F34}"/>
                    </a:ext>
                  </a:extLst>
                </p:cNvPr>
                <p:cNvPicPr>
                  <a:picLocks noChangeAspect="1"/>
                </p:cNvPicPr>
                <p:nvPr/>
              </p:nvPicPr>
              <p:blipFill>
                <a:blip r:embed="rId4"/>
                <a:stretch>
                  <a:fillRect/>
                </a:stretch>
              </p:blipFill>
              <p:spPr>
                <a:xfrm>
                  <a:off x="5843587" y="2528888"/>
                  <a:ext cx="1013649" cy="1128712"/>
                </a:xfrm>
                <a:prstGeom prst="rect">
                  <a:avLst/>
                </a:prstGeom>
              </p:spPr>
            </p:pic>
            <p:pic>
              <p:nvPicPr>
                <p:cNvPr id="11" name="Picture 10">
                  <a:extLst>
                    <a:ext uri="{FF2B5EF4-FFF2-40B4-BE49-F238E27FC236}">
                      <a16:creationId xmlns:a16="http://schemas.microsoft.com/office/drawing/2014/main" id="{A939247F-F97D-400E-961A-AE2AF1117299}"/>
                    </a:ext>
                  </a:extLst>
                </p:cNvPr>
                <p:cNvPicPr>
                  <a:picLocks noChangeAspect="1"/>
                </p:cNvPicPr>
                <p:nvPr/>
              </p:nvPicPr>
              <p:blipFill>
                <a:blip r:embed="rId5"/>
                <a:stretch>
                  <a:fillRect/>
                </a:stretch>
              </p:blipFill>
              <p:spPr>
                <a:xfrm>
                  <a:off x="5843587" y="2462213"/>
                  <a:ext cx="1857375" cy="142875"/>
                </a:xfrm>
                <a:prstGeom prst="rect">
                  <a:avLst/>
                </a:prstGeom>
              </p:spPr>
            </p:pic>
            <p:pic>
              <p:nvPicPr>
                <p:cNvPr id="54" name="Picture 53">
                  <a:extLst>
                    <a:ext uri="{FF2B5EF4-FFF2-40B4-BE49-F238E27FC236}">
                      <a16:creationId xmlns:a16="http://schemas.microsoft.com/office/drawing/2014/main" id="{82947915-C632-4132-B7DE-C04114F212A3}"/>
                    </a:ext>
                  </a:extLst>
                </p:cNvPr>
                <p:cNvPicPr>
                  <a:picLocks noChangeAspect="1"/>
                </p:cNvPicPr>
                <p:nvPr/>
              </p:nvPicPr>
              <p:blipFill rotWithShape="1">
                <a:blip r:embed="rId5"/>
                <a:srcRect l="70167" t="-29167" r="-3687"/>
                <a:stretch/>
              </p:blipFill>
              <p:spPr>
                <a:xfrm>
                  <a:off x="6857237" y="2462213"/>
                  <a:ext cx="996126" cy="295276"/>
                </a:xfrm>
                <a:prstGeom prst="rect">
                  <a:avLst/>
                </a:prstGeom>
              </p:spPr>
            </p:pic>
            <p:pic>
              <p:nvPicPr>
                <p:cNvPr id="55" name="Picture 54">
                  <a:extLst>
                    <a:ext uri="{FF2B5EF4-FFF2-40B4-BE49-F238E27FC236}">
                      <a16:creationId xmlns:a16="http://schemas.microsoft.com/office/drawing/2014/main" id="{C6722216-29B2-4211-848B-2D2F30C7B17D}"/>
                    </a:ext>
                  </a:extLst>
                </p:cNvPr>
                <p:cNvPicPr>
                  <a:picLocks noChangeAspect="1"/>
                </p:cNvPicPr>
                <p:nvPr/>
              </p:nvPicPr>
              <p:blipFill rotWithShape="1">
                <a:blip r:embed="rId5"/>
                <a:srcRect l="70167" t="-29167" r="-3687"/>
                <a:stretch/>
              </p:blipFill>
              <p:spPr>
                <a:xfrm>
                  <a:off x="6857236" y="2695857"/>
                  <a:ext cx="996126" cy="295276"/>
                </a:xfrm>
                <a:prstGeom prst="rect">
                  <a:avLst/>
                </a:prstGeom>
              </p:spPr>
            </p:pic>
            <p:pic>
              <p:nvPicPr>
                <p:cNvPr id="57" name="Picture 56">
                  <a:extLst>
                    <a:ext uri="{FF2B5EF4-FFF2-40B4-BE49-F238E27FC236}">
                      <a16:creationId xmlns:a16="http://schemas.microsoft.com/office/drawing/2014/main" id="{8F7A089A-BC28-4D09-9BBD-4D3E9A274349}"/>
                    </a:ext>
                  </a:extLst>
                </p:cNvPr>
                <p:cNvPicPr>
                  <a:picLocks noChangeAspect="1"/>
                </p:cNvPicPr>
                <p:nvPr/>
              </p:nvPicPr>
              <p:blipFill rotWithShape="1">
                <a:blip r:embed="rId5"/>
                <a:srcRect l="70167" t="-29167" r="-3687"/>
                <a:stretch/>
              </p:blipFill>
              <p:spPr>
                <a:xfrm>
                  <a:off x="6804849" y="2900644"/>
                  <a:ext cx="996126" cy="295276"/>
                </a:xfrm>
                <a:prstGeom prst="rect">
                  <a:avLst/>
                </a:prstGeom>
              </p:spPr>
            </p:pic>
            <p:pic>
              <p:nvPicPr>
                <p:cNvPr id="58" name="Picture 57">
                  <a:extLst>
                    <a:ext uri="{FF2B5EF4-FFF2-40B4-BE49-F238E27FC236}">
                      <a16:creationId xmlns:a16="http://schemas.microsoft.com/office/drawing/2014/main" id="{00FAB0EB-F732-40C0-A36D-C690DB2872DD}"/>
                    </a:ext>
                  </a:extLst>
                </p:cNvPr>
                <p:cNvPicPr>
                  <a:picLocks noChangeAspect="1"/>
                </p:cNvPicPr>
                <p:nvPr/>
              </p:nvPicPr>
              <p:blipFill rotWithShape="1">
                <a:blip r:embed="rId5"/>
                <a:srcRect l="70167" t="-29167" r="-3687"/>
                <a:stretch/>
              </p:blipFill>
              <p:spPr>
                <a:xfrm>
                  <a:off x="6857237" y="3100669"/>
                  <a:ext cx="996126" cy="295276"/>
                </a:xfrm>
                <a:prstGeom prst="rect">
                  <a:avLst/>
                </a:prstGeom>
              </p:spPr>
            </p:pic>
            <p:pic>
              <p:nvPicPr>
                <p:cNvPr id="59" name="Picture 58">
                  <a:extLst>
                    <a:ext uri="{FF2B5EF4-FFF2-40B4-BE49-F238E27FC236}">
                      <a16:creationId xmlns:a16="http://schemas.microsoft.com/office/drawing/2014/main" id="{D1B0C052-0ADA-4F53-9559-B4FC79280483}"/>
                    </a:ext>
                  </a:extLst>
                </p:cNvPr>
                <p:cNvPicPr>
                  <a:picLocks noChangeAspect="1"/>
                </p:cNvPicPr>
                <p:nvPr/>
              </p:nvPicPr>
              <p:blipFill rotWithShape="1">
                <a:blip r:embed="rId5"/>
                <a:srcRect l="70167" t="-29167" r="-3687"/>
                <a:stretch/>
              </p:blipFill>
              <p:spPr>
                <a:xfrm>
                  <a:off x="6857237" y="3305456"/>
                  <a:ext cx="996126" cy="295276"/>
                </a:xfrm>
                <a:prstGeom prst="rect">
                  <a:avLst/>
                </a:prstGeom>
              </p:spPr>
            </p:pic>
            <p:pic>
              <p:nvPicPr>
                <p:cNvPr id="62" name="Picture 61">
                  <a:extLst>
                    <a:ext uri="{FF2B5EF4-FFF2-40B4-BE49-F238E27FC236}">
                      <a16:creationId xmlns:a16="http://schemas.microsoft.com/office/drawing/2014/main" id="{4130BF66-A0E3-407B-8A66-940A9B54017C}"/>
                    </a:ext>
                  </a:extLst>
                </p:cNvPr>
                <p:cNvPicPr>
                  <a:picLocks noChangeAspect="1"/>
                </p:cNvPicPr>
                <p:nvPr/>
              </p:nvPicPr>
              <p:blipFill rotWithShape="1">
                <a:blip r:embed="rId5"/>
                <a:srcRect l="70167" t="-29167" r="-3687"/>
                <a:stretch/>
              </p:blipFill>
              <p:spPr>
                <a:xfrm>
                  <a:off x="6804849" y="3405751"/>
                  <a:ext cx="996126" cy="295276"/>
                </a:xfrm>
                <a:prstGeom prst="rect">
                  <a:avLst/>
                </a:prstGeom>
              </p:spPr>
            </p:pic>
          </p:grpSp>
        </p:grpSp>
        <p:grpSp>
          <p:nvGrpSpPr>
            <p:cNvPr id="19" name="Group 18">
              <a:extLst>
                <a:ext uri="{FF2B5EF4-FFF2-40B4-BE49-F238E27FC236}">
                  <a16:creationId xmlns:a16="http://schemas.microsoft.com/office/drawing/2014/main" id="{39146603-4B15-4442-891E-583D99749580}"/>
                </a:ext>
              </a:extLst>
            </p:cNvPr>
            <p:cNvGrpSpPr/>
            <p:nvPr/>
          </p:nvGrpSpPr>
          <p:grpSpPr>
            <a:xfrm>
              <a:off x="4814910" y="2514881"/>
              <a:ext cx="2932147" cy="899808"/>
              <a:chOff x="4814910" y="2514881"/>
              <a:chExt cx="2932147" cy="899808"/>
            </a:xfrm>
          </p:grpSpPr>
          <p:pic>
            <p:nvPicPr>
              <p:cNvPr id="17" name="Picture 16">
                <a:extLst>
                  <a:ext uri="{FF2B5EF4-FFF2-40B4-BE49-F238E27FC236}">
                    <a16:creationId xmlns:a16="http://schemas.microsoft.com/office/drawing/2014/main" id="{54DB067C-DB43-4B15-8748-185BAACFB3F2}"/>
                  </a:ext>
                </a:extLst>
              </p:cNvPr>
              <p:cNvPicPr>
                <a:picLocks noChangeAspect="1"/>
              </p:cNvPicPr>
              <p:nvPr/>
            </p:nvPicPr>
            <p:blipFill>
              <a:blip r:embed="rId6"/>
              <a:stretch>
                <a:fillRect/>
              </a:stretch>
            </p:blipFill>
            <p:spPr>
              <a:xfrm>
                <a:off x="4829175" y="2514881"/>
                <a:ext cx="790575" cy="592931"/>
              </a:xfrm>
              <a:prstGeom prst="rect">
                <a:avLst/>
              </a:prstGeom>
            </p:spPr>
          </p:pic>
          <p:pic>
            <p:nvPicPr>
              <p:cNvPr id="66" name="Picture 65">
                <a:extLst>
                  <a:ext uri="{FF2B5EF4-FFF2-40B4-BE49-F238E27FC236}">
                    <a16:creationId xmlns:a16="http://schemas.microsoft.com/office/drawing/2014/main" id="{5872AF23-1251-456F-B070-1871AD7AA10E}"/>
                  </a:ext>
                </a:extLst>
              </p:cNvPr>
              <p:cNvPicPr>
                <a:picLocks noChangeAspect="1"/>
              </p:cNvPicPr>
              <p:nvPr/>
            </p:nvPicPr>
            <p:blipFill>
              <a:blip r:embed="rId7"/>
              <a:stretch>
                <a:fillRect/>
              </a:stretch>
            </p:blipFill>
            <p:spPr>
              <a:xfrm>
                <a:off x="5008499" y="2605088"/>
                <a:ext cx="414689" cy="275660"/>
              </a:xfrm>
              <a:prstGeom prst="rect">
                <a:avLst/>
              </a:prstGeom>
            </p:spPr>
          </p:pic>
          <p:pic>
            <p:nvPicPr>
              <p:cNvPr id="68" name="Picture 67">
                <a:extLst>
                  <a:ext uri="{FF2B5EF4-FFF2-40B4-BE49-F238E27FC236}">
                    <a16:creationId xmlns:a16="http://schemas.microsoft.com/office/drawing/2014/main" id="{CF87DA88-5E44-405D-B64D-0EE973363E92}"/>
                  </a:ext>
                </a:extLst>
              </p:cNvPr>
              <p:cNvPicPr>
                <a:picLocks noChangeAspect="1"/>
              </p:cNvPicPr>
              <p:nvPr/>
            </p:nvPicPr>
            <p:blipFill rotWithShape="1">
              <a:blip r:embed="rId5"/>
              <a:srcRect l="70167" t="-29167" r="-3687"/>
              <a:stretch/>
            </p:blipFill>
            <p:spPr>
              <a:xfrm>
                <a:off x="4814910" y="2956457"/>
                <a:ext cx="387178" cy="114769"/>
              </a:xfrm>
              <a:prstGeom prst="rect">
                <a:avLst/>
              </a:prstGeom>
            </p:spPr>
          </p:pic>
          <p:sp>
            <p:nvSpPr>
              <p:cNvPr id="76" name="Flowchart: Data 75">
                <a:extLst>
                  <a:ext uri="{FF2B5EF4-FFF2-40B4-BE49-F238E27FC236}">
                    <a16:creationId xmlns:a16="http://schemas.microsoft.com/office/drawing/2014/main" id="{0F5E10D9-C103-435E-8379-728A0236E42E}"/>
                  </a:ext>
                </a:extLst>
              </p:cNvPr>
              <p:cNvSpPr/>
              <p:nvPr/>
            </p:nvSpPr>
            <p:spPr>
              <a:xfrm>
                <a:off x="6857236" y="2734777"/>
                <a:ext cx="656458" cy="365892"/>
              </a:xfrm>
              <a:prstGeom prst="flowChartInputOutpu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t>Transfor-mation 1</a:t>
                </a:r>
              </a:p>
            </p:txBody>
          </p:sp>
          <p:sp>
            <p:nvSpPr>
              <p:cNvPr id="78" name="Flowchart: Data 77">
                <a:extLst>
                  <a:ext uri="{FF2B5EF4-FFF2-40B4-BE49-F238E27FC236}">
                    <a16:creationId xmlns:a16="http://schemas.microsoft.com/office/drawing/2014/main" id="{A2753B29-A3BF-4180-B8B3-970FFE691514}"/>
                  </a:ext>
                </a:extLst>
              </p:cNvPr>
              <p:cNvSpPr/>
              <p:nvPr/>
            </p:nvSpPr>
            <p:spPr>
              <a:xfrm>
                <a:off x="7090599" y="3048797"/>
                <a:ext cx="656458" cy="365892"/>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t>Transfor-mation 2</a:t>
                </a:r>
              </a:p>
            </p:txBody>
          </p:sp>
        </p:grpSp>
      </p:grpSp>
      <p:sp>
        <p:nvSpPr>
          <p:cNvPr id="79" name="Content Placeholder 2">
            <a:extLst>
              <a:ext uri="{FF2B5EF4-FFF2-40B4-BE49-F238E27FC236}">
                <a16:creationId xmlns:a16="http://schemas.microsoft.com/office/drawing/2014/main" id="{675E6F39-776C-4645-ACDC-2260710630E6}"/>
              </a:ext>
            </a:extLst>
          </p:cNvPr>
          <p:cNvSpPr txBox="1">
            <a:spLocks/>
          </p:cNvSpPr>
          <p:nvPr/>
        </p:nvSpPr>
        <p:spPr>
          <a:xfrm>
            <a:off x="1545603" y="1241742"/>
            <a:ext cx="9519893" cy="53993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dirty="0">
                <a:latin typeface="Georgia" panose="02040502050405020303" pitchFamily="18" charset="0"/>
              </a:rPr>
              <a:t>Zheng et al. High-throughput phenotyping with electronic medical record data using a common semi-supervised approach (PheCAP). Nat protocols. 2019 Dec;14(12):3426-3444. doi: 10.1038/s41596-019-0227-6. Epub 2019 Nov 20.</a:t>
            </a:r>
          </a:p>
          <a:p>
            <a:pPr marL="0" indent="0">
              <a:lnSpc>
                <a:spcPct val="100000"/>
              </a:lnSpc>
              <a:spcBef>
                <a:spcPts val="0"/>
              </a:spcBef>
              <a:buNone/>
            </a:pPr>
            <a:br>
              <a:rPr lang="en-US" sz="1400" dirty="0">
                <a:latin typeface="Georgia" panose="02040502050405020303" pitchFamily="18" charset="0"/>
              </a:rPr>
            </a:br>
            <a:endParaRPr lang="en-US" sz="1400" dirty="0">
              <a:latin typeface="Georgia" panose="02040502050405020303" pitchFamily="18" charset="0"/>
            </a:endParaRPr>
          </a:p>
        </p:txBody>
      </p:sp>
      <p:grpSp>
        <p:nvGrpSpPr>
          <p:cNvPr id="24" name="Group 23">
            <a:extLst>
              <a:ext uri="{FF2B5EF4-FFF2-40B4-BE49-F238E27FC236}">
                <a16:creationId xmlns:a16="http://schemas.microsoft.com/office/drawing/2014/main" id="{474A2A49-EC0C-42B4-AC8C-4220566082C1}"/>
              </a:ext>
            </a:extLst>
          </p:cNvPr>
          <p:cNvGrpSpPr/>
          <p:nvPr/>
        </p:nvGrpSpPr>
        <p:grpSpPr>
          <a:xfrm>
            <a:off x="864186" y="2606100"/>
            <a:ext cx="2269993" cy="3339686"/>
            <a:chOff x="911356" y="3033714"/>
            <a:chExt cx="2269993" cy="3339686"/>
          </a:xfrm>
        </p:grpSpPr>
        <p:sp>
          <p:nvSpPr>
            <p:cNvPr id="21" name="TextBox 20">
              <a:extLst>
                <a:ext uri="{FF2B5EF4-FFF2-40B4-BE49-F238E27FC236}">
                  <a16:creationId xmlns:a16="http://schemas.microsoft.com/office/drawing/2014/main" id="{22AC63B0-DC31-4785-933A-36EA39AA8A90}"/>
                </a:ext>
              </a:extLst>
            </p:cNvPr>
            <p:cNvSpPr txBox="1"/>
            <p:nvPr/>
          </p:nvSpPr>
          <p:spPr>
            <a:xfrm flipH="1">
              <a:off x="911356" y="4619074"/>
              <a:ext cx="2269993" cy="1754326"/>
            </a:xfrm>
            <a:prstGeom prst="rect">
              <a:avLst/>
            </a:prstGeom>
            <a:noFill/>
            <a:ln>
              <a:solidFill>
                <a:schemeClr val="accent1">
                  <a:shade val="50000"/>
                </a:schemeClr>
              </a:solidFill>
            </a:ln>
          </p:spPr>
          <p:txBody>
            <a:bodyPr wrap="square" rtlCol="0">
              <a:spAutoFit/>
            </a:bodyPr>
            <a:lstStyle/>
            <a:p>
              <a:r>
                <a:rPr lang="en-US" b="1" dirty="0">
                  <a:latin typeface="Georgia" panose="02040502050405020303" pitchFamily="18" charset="0"/>
                </a:rPr>
                <a:t>ICD-10</a:t>
              </a:r>
              <a:r>
                <a:rPr lang="en-US" dirty="0">
                  <a:latin typeface="Georgia" panose="02040502050405020303" pitchFamily="18" charset="0"/>
                </a:rPr>
                <a:t> diagnosis codes for </a:t>
              </a:r>
              <a:r>
                <a:rPr lang="en-US" b="1" dirty="0">
                  <a:latin typeface="Georgia" panose="02040502050405020303" pitchFamily="18" charset="0"/>
                </a:rPr>
                <a:t>COVID-19 </a:t>
              </a:r>
              <a:r>
                <a:rPr lang="en-US" dirty="0">
                  <a:latin typeface="Georgia" panose="02040502050405020303" pitchFamily="18" charset="0"/>
                </a:rPr>
                <a:t>and other diagnosis codes (HSF*)</a:t>
              </a:r>
            </a:p>
            <a:p>
              <a:pPr marL="228600" indent="-171450">
                <a:buFont typeface="Arial" panose="020B0604020202020204" pitchFamily="34" charset="0"/>
                <a:buChar char="•"/>
              </a:pPr>
              <a:r>
                <a:rPr lang="en-US" dirty="0">
                  <a:latin typeface="Georgia" panose="02040502050405020303" pitchFamily="18" charset="0"/>
                </a:rPr>
                <a:t>Cases &amp; non-cases</a:t>
              </a:r>
            </a:p>
          </p:txBody>
        </p:sp>
        <p:cxnSp>
          <p:nvCxnSpPr>
            <p:cNvPr id="23" name="Straight Arrow Connector 22">
              <a:extLst>
                <a:ext uri="{FF2B5EF4-FFF2-40B4-BE49-F238E27FC236}">
                  <a16:creationId xmlns:a16="http://schemas.microsoft.com/office/drawing/2014/main" id="{52D0E013-4E9F-4AC5-8212-3DD433752455}"/>
                </a:ext>
              </a:extLst>
            </p:cNvPr>
            <p:cNvCxnSpPr/>
            <p:nvPr/>
          </p:nvCxnSpPr>
          <p:spPr>
            <a:xfrm flipV="1">
              <a:off x="2933831" y="3033714"/>
              <a:ext cx="0" cy="1585360"/>
            </a:xfrm>
            <a:prstGeom prst="straightConnector1">
              <a:avLst/>
            </a:prstGeom>
            <a:ln w="12700">
              <a:tailEnd type="arrow" w="lg" len="lg"/>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1EBAFA40-59E0-4911-A823-158138D0F299}"/>
              </a:ext>
            </a:extLst>
          </p:cNvPr>
          <p:cNvGrpSpPr/>
          <p:nvPr/>
        </p:nvGrpSpPr>
        <p:grpSpPr>
          <a:xfrm>
            <a:off x="3308892" y="3511538"/>
            <a:ext cx="2401799" cy="2744223"/>
            <a:chOff x="911355" y="3352179"/>
            <a:chExt cx="2401799" cy="2744223"/>
          </a:xfrm>
        </p:grpSpPr>
        <p:sp>
          <p:nvSpPr>
            <p:cNvPr id="86" name="TextBox 85">
              <a:extLst>
                <a:ext uri="{FF2B5EF4-FFF2-40B4-BE49-F238E27FC236}">
                  <a16:creationId xmlns:a16="http://schemas.microsoft.com/office/drawing/2014/main" id="{6E1E6145-7659-4854-8C89-2AF6DB3B8F58}"/>
                </a:ext>
              </a:extLst>
            </p:cNvPr>
            <p:cNvSpPr txBox="1"/>
            <p:nvPr/>
          </p:nvSpPr>
          <p:spPr>
            <a:xfrm flipH="1">
              <a:off x="911355" y="4619074"/>
              <a:ext cx="2401799" cy="1477328"/>
            </a:xfrm>
            <a:prstGeom prst="rect">
              <a:avLst/>
            </a:prstGeom>
            <a:noFill/>
            <a:ln>
              <a:solidFill>
                <a:schemeClr val="accent1">
                  <a:shade val="50000"/>
                </a:schemeClr>
              </a:solidFill>
            </a:ln>
          </p:spPr>
          <p:txBody>
            <a:bodyPr wrap="square" rtlCol="0">
              <a:spAutoFit/>
            </a:bodyPr>
            <a:lstStyle/>
            <a:p>
              <a:pPr marL="228600" indent="-171450">
                <a:buFont typeface="Arial" panose="020B0604020202020204" pitchFamily="34" charset="0"/>
                <a:buChar char="•"/>
              </a:pPr>
              <a:r>
                <a:rPr lang="en-US" dirty="0">
                  <a:latin typeface="Georgia" panose="02040502050405020303" pitchFamily="18" charset="0"/>
                </a:rPr>
                <a:t>Index date</a:t>
              </a:r>
            </a:p>
            <a:p>
              <a:pPr marL="228600" indent="-171450">
                <a:buFont typeface="Arial" panose="020B0604020202020204" pitchFamily="34" charset="0"/>
                <a:buChar char="•"/>
              </a:pPr>
              <a:r>
                <a:rPr lang="en-US" dirty="0">
                  <a:latin typeface="Georgia" panose="02040502050405020303" pitchFamily="18" charset="0"/>
                </a:rPr>
                <a:t>Catchment period</a:t>
              </a:r>
            </a:p>
            <a:p>
              <a:pPr marL="228600" indent="-171450">
                <a:buFont typeface="Arial" panose="020B0604020202020204" pitchFamily="34" charset="0"/>
                <a:buChar char="•"/>
              </a:pPr>
              <a:r>
                <a:rPr lang="en-US" dirty="0">
                  <a:latin typeface="Georgia" panose="02040502050405020303" pitchFamily="18" charset="0"/>
                </a:rPr>
                <a:t>Define </a:t>
              </a:r>
              <a:r>
                <a:rPr lang="en-US" b="1" dirty="0">
                  <a:latin typeface="Georgia" panose="02040502050405020303" pitchFamily="18" charset="0"/>
                </a:rPr>
                <a:t>silver</a:t>
              </a:r>
              <a:r>
                <a:rPr lang="en-US" dirty="0">
                  <a:latin typeface="Georgia" panose="02040502050405020303" pitchFamily="18" charset="0"/>
                </a:rPr>
                <a:t> label &amp; counts of DX codes</a:t>
              </a:r>
            </a:p>
          </p:txBody>
        </p:sp>
        <p:cxnSp>
          <p:nvCxnSpPr>
            <p:cNvPr id="87" name="Straight Arrow Connector 86">
              <a:extLst>
                <a:ext uri="{FF2B5EF4-FFF2-40B4-BE49-F238E27FC236}">
                  <a16:creationId xmlns:a16="http://schemas.microsoft.com/office/drawing/2014/main" id="{F5C991CF-68B1-43EC-BD67-D63EC2617A1A}"/>
                </a:ext>
              </a:extLst>
            </p:cNvPr>
            <p:cNvCxnSpPr>
              <a:cxnSpLocks/>
            </p:cNvCxnSpPr>
            <p:nvPr/>
          </p:nvCxnSpPr>
          <p:spPr>
            <a:xfrm flipV="1">
              <a:off x="1095506" y="3352179"/>
              <a:ext cx="0" cy="1266895"/>
            </a:xfrm>
            <a:prstGeom prst="straightConnector1">
              <a:avLst/>
            </a:prstGeom>
            <a:ln w="12700">
              <a:tailEnd type="arrow"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95E11C1-B3A7-4BE9-817E-0F83BF9D2CC5}"/>
              </a:ext>
            </a:extLst>
          </p:cNvPr>
          <p:cNvGrpSpPr/>
          <p:nvPr/>
        </p:nvGrpSpPr>
        <p:grpSpPr>
          <a:xfrm>
            <a:off x="4553405" y="3729795"/>
            <a:ext cx="1266825" cy="369332"/>
            <a:chOff x="4572000" y="4195509"/>
            <a:chExt cx="1266825" cy="369332"/>
          </a:xfrm>
        </p:grpSpPr>
        <p:sp>
          <p:nvSpPr>
            <p:cNvPr id="92" name="TextBox 91">
              <a:extLst>
                <a:ext uri="{FF2B5EF4-FFF2-40B4-BE49-F238E27FC236}">
                  <a16:creationId xmlns:a16="http://schemas.microsoft.com/office/drawing/2014/main" id="{6FF5649E-F863-4C79-9218-84E9CA9FCE8F}"/>
                </a:ext>
              </a:extLst>
            </p:cNvPr>
            <p:cNvSpPr txBox="1"/>
            <p:nvPr/>
          </p:nvSpPr>
          <p:spPr>
            <a:xfrm flipH="1">
              <a:off x="4870391" y="4195509"/>
              <a:ext cx="968434" cy="369332"/>
            </a:xfrm>
            <a:prstGeom prst="rect">
              <a:avLst/>
            </a:prstGeom>
            <a:noFill/>
            <a:ln>
              <a:solidFill>
                <a:schemeClr val="accent1">
                  <a:shade val="50000"/>
                </a:schemeClr>
              </a:solidFill>
            </a:ln>
          </p:spPr>
          <p:txBody>
            <a:bodyPr wrap="square" rtlCol="0">
              <a:spAutoFit/>
            </a:bodyPr>
            <a:lstStyle/>
            <a:p>
              <a:pPr marL="228600" indent="-171450">
                <a:buFont typeface="Arial" panose="020B0604020202020204" pitchFamily="34" charset="0"/>
                <a:buChar char="•"/>
              </a:pPr>
              <a:r>
                <a:rPr lang="en-US" dirty="0"/>
                <a:t>AFEP</a:t>
              </a:r>
            </a:p>
          </p:txBody>
        </p:sp>
        <p:cxnSp>
          <p:nvCxnSpPr>
            <p:cNvPr id="95" name="Straight Arrow Connector 94">
              <a:extLst>
                <a:ext uri="{FF2B5EF4-FFF2-40B4-BE49-F238E27FC236}">
                  <a16:creationId xmlns:a16="http://schemas.microsoft.com/office/drawing/2014/main" id="{E38261EE-8891-4DAE-9FDC-B1BAF5F180BD}"/>
                </a:ext>
              </a:extLst>
            </p:cNvPr>
            <p:cNvCxnSpPr>
              <a:cxnSpLocks/>
            </p:cNvCxnSpPr>
            <p:nvPr/>
          </p:nvCxnSpPr>
          <p:spPr>
            <a:xfrm flipH="1" flipV="1">
              <a:off x="4572000" y="4356695"/>
              <a:ext cx="298391" cy="2"/>
            </a:xfrm>
            <a:prstGeom prst="straightConnector1">
              <a:avLst/>
            </a:prstGeom>
            <a:ln w="12700">
              <a:tailEnd type="arrow" w="lg" len="lg"/>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1C7711FF-7D36-4E1E-A25E-5C84A54486FE}"/>
              </a:ext>
            </a:extLst>
          </p:cNvPr>
          <p:cNvGrpSpPr/>
          <p:nvPr/>
        </p:nvGrpSpPr>
        <p:grpSpPr>
          <a:xfrm>
            <a:off x="5886905" y="3591936"/>
            <a:ext cx="2057400" cy="2620823"/>
            <a:chOff x="311281" y="3198580"/>
            <a:chExt cx="2057400" cy="2620823"/>
          </a:xfrm>
        </p:grpSpPr>
        <p:sp>
          <p:nvSpPr>
            <p:cNvPr id="99" name="TextBox 98">
              <a:extLst>
                <a:ext uri="{FF2B5EF4-FFF2-40B4-BE49-F238E27FC236}">
                  <a16:creationId xmlns:a16="http://schemas.microsoft.com/office/drawing/2014/main" id="{CE4063E9-3094-4973-9AE1-FE67BF513159}"/>
                </a:ext>
              </a:extLst>
            </p:cNvPr>
            <p:cNvSpPr txBox="1"/>
            <p:nvPr/>
          </p:nvSpPr>
          <p:spPr>
            <a:xfrm flipH="1">
              <a:off x="311281" y="4619074"/>
              <a:ext cx="2057400" cy="1200329"/>
            </a:xfrm>
            <a:prstGeom prst="rect">
              <a:avLst/>
            </a:prstGeom>
            <a:noFill/>
            <a:ln>
              <a:solidFill>
                <a:schemeClr val="accent1">
                  <a:shade val="50000"/>
                </a:schemeClr>
              </a:solidFill>
            </a:ln>
          </p:spPr>
          <p:txBody>
            <a:bodyPr wrap="square" rtlCol="0">
              <a:spAutoFit/>
            </a:bodyPr>
            <a:lstStyle/>
            <a:p>
              <a:pPr marL="228600" indent="-171450">
                <a:buFont typeface="Arial" panose="020B0604020202020204" pitchFamily="34" charset="0"/>
                <a:buChar char="•"/>
              </a:pPr>
              <a:r>
                <a:rPr lang="en-US" dirty="0">
                  <a:latin typeface="Georgia" panose="02040502050405020303" pitchFamily="18" charset="0"/>
                </a:rPr>
                <a:t>Feature selection</a:t>
              </a:r>
            </a:p>
            <a:p>
              <a:pPr marL="228600" indent="-171450">
                <a:buFont typeface="Arial" panose="020B0604020202020204" pitchFamily="34" charset="0"/>
                <a:buChar char="•"/>
              </a:pPr>
              <a:r>
                <a:rPr lang="en-US" dirty="0">
                  <a:latin typeface="Georgia" panose="02040502050405020303" pitchFamily="18" charset="0"/>
                </a:rPr>
                <a:t>Transformations</a:t>
              </a:r>
            </a:p>
          </p:txBody>
        </p:sp>
        <p:cxnSp>
          <p:nvCxnSpPr>
            <p:cNvPr id="100" name="Straight Arrow Connector 99">
              <a:extLst>
                <a:ext uri="{FF2B5EF4-FFF2-40B4-BE49-F238E27FC236}">
                  <a16:creationId xmlns:a16="http://schemas.microsoft.com/office/drawing/2014/main" id="{971BD9F3-4C07-48D2-83E6-4A78EF53DD54}"/>
                </a:ext>
              </a:extLst>
            </p:cNvPr>
            <p:cNvCxnSpPr>
              <a:cxnSpLocks/>
            </p:cNvCxnSpPr>
            <p:nvPr/>
          </p:nvCxnSpPr>
          <p:spPr>
            <a:xfrm flipV="1">
              <a:off x="1181231" y="3198580"/>
              <a:ext cx="0" cy="1420495"/>
            </a:xfrm>
            <a:prstGeom prst="straightConnector1">
              <a:avLst/>
            </a:prstGeom>
            <a:ln w="12700">
              <a:tailEnd type="arrow" w="lg" len="lg"/>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63393A7B-7FAD-4FA8-B586-FC86C1C02CAD}"/>
              </a:ext>
            </a:extLst>
          </p:cNvPr>
          <p:cNvGrpSpPr/>
          <p:nvPr/>
        </p:nvGrpSpPr>
        <p:grpSpPr>
          <a:xfrm>
            <a:off x="9573080" y="2792803"/>
            <a:ext cx="2047875" cy="2031325"/>
            <a:chOff x="4572000" y="4195509"/>
            <a:chExt cx="2047875" cy="2031325"/>
          </a:xfrm>
        </p:grpSpPr>
        <p:sp>
          <p:nvSpPr>
            <p:cNvPr id="102" name="TextBox 101">
              <a:extLst>
                <a:ext uri="{FF2B5EF4-FFF2-40B4-BE49-F238E27FC236}">
                  <a16:creationId xmlns:a16="http://schemas.microsoft.com/office/drawing/2014/main" id="{D0EAD368-3B9B-4461-9955-F65356335A4A}"/>
                </a:ext>
              </a:extLst>
            </p:cNvPr>
            <p:cNvSpPr txBox="1"/>
            <p:nvPr/>
          </p:nvSpPr>
          <p:spPr>
            <a:xfrm flipH="1">
              <a:off x="4870389" y="4195509"/>
              <a:ext cx="1749486" cy="2031325"/>
            </a:xfrm>
            <a:prstGeom prst="rect">
              <a:avLst/>
            </a:prstGeom>
            <a:noFill/>
            <a:ln>
              <a:solidFill>
                <a:schemeClr val="accent1">
                  <a:shade val="50000"/>
                </a:schemeClr>
              </a:solidFill>
            </a:ln>
          </p:spPr>
          <p:txBody>
            <a:bodyPr wrap="square" rtlCol="0">
              <a:spAutoFit/>
            </a:bodyPr>
            <a:lstStyle/>
            <a:p>
              <a:pPr marL="228600" indent="-171450">
                <a:buFont typeface="Arial" panose="020B0604020202020204" pitchFamily="34" charset="0"/>
                <a:buChar char="•"/>
              </a:pPr>
              <a:r>
                <a:rPr lang="en-US" dirty="0">
                  <a:latin typeface="Georgia" panose="02040502050405020303" pitchFamily="18" charset="0"/>
                </a:rPr>
                <a:t>Predicted probability of being a case</a:t>
              </a:r>
            </a:p>
            <a:p>
              <a:pPr marL="228600" indent="-171450">
                <a:buFont typeface="Arial" panose="020B0604020202020204" pitchFamily="34" charset="0"/>
                <a:buChar char="•"/>
              </a:pPr>
              <a:r>
                <a:rPr lang="en-US" dirty="0">
                  <a:latin typeface="Georgia" panose="02040502050405020303" pitchFamily="18" charset="0"/>
                </a:rPr>
                <a:t>Phenotype classification</a:t>
              </a:r>
              <a:br>
                <a:rPr lang="en-US" dirty="0">
                  <a:latin typeface="Georgia" panose="02040502050405020303" pitchFamily="18" charset="0"/>
                </a:rPr>
              </a:br>
              <a:r>
                <a:rPr lang="en-US" dirty="0">
                  <a:latin typeface="Georgia" panose="02040502050405020303" pitchFamily="18" charset="0"/>
                </a:rPr>
                <a:t>(Yes/No)</a:t>
              </a:r>
            </a:p>
          </p:txBody>
        </p:sp>
        <p:cxnSp>
          <p:nvCxnSpPr>
            <p:cNvPr id="103" name="Straight Arrow Connector 102">
              <a:extLst>
                <a:ext uri="{FF2B5EF4-FFF2-40B4-BE49-F238E27FC236}">
                  <a16:creationId xmlns:a16="http://schemas.microsoft.com/office/drawing/2014/main" id="{2FD5E766-47EA-4B72-9B27-DDD28110C795}"/>
                </a:ext>
              </a:extLst>
            </p:cNvPr>
            <p:cNvCxnSpPr>
              <a:cxnSpLocks/>
            </p:cNvCxnSpPr>
            <p:nvPr/>
          </p:nvCxnSpPr>
          <p:spPr>
            <a:xfrm flipH="1" flipV="1">
              <a:off x="4572000" y="4413845"/>
              <a:ext cx="298391" cy="2"/>
            </a:xfrm>
            <a:prstGeom prst="straightConnector1">
              <a:avLst/>
            </a:prstGeom>
            <a:ln w="12700">
              <a:tailEnd type="arrow" w="lg" len="lg"/>
            </a:ln>
          </p:spPr>
          <p:style>
            <a:lnRef idx="1">
              <a:schemeClr val="accent1"/>
            </a:lnRef>
            <a:fillRef idx="0">
              <a:schemeClr val="accent1"/>
            </a:fillRef>
            <a:effectRef idx="0">
              <a:schemeClr val="accent1"/>
            </a:effectRef>
            <a:fontRef idx="minor">
              <a:schemeClr val="tx1"/>
            </a:fontRef>
          </p:style>
        </p:cxnSp>
      </p:grpSp>
      <p:sp>
        <p:nvSpPr>
          <p:cNvPr id="30" name="Rectangle: Rounded Corners 29">
            <a:extLst>
              <a:ext uri="{FF2B5EF4-FFF2-40B4-BE49-F238E27FC236}">
                <a16:creationId xmlns:a16="http://schemas.microsoft.com/office/drawing/2014/main" id="{4ACBAC82-DC5D-4E93-BDF5-8C30559C9E88}"/>
              </a:ext>
            </a:extLst>
          </p:cNvPr>
          <p:cNvSpPr/>
          <p:nvPr/>
        </p:nvSpPr>
        <p:spPr>
          <a:xfrm>
            <a:off x="3721043" y="2849826"/>
            <a:ext cx="2165862" cy="16627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Rounded Corners 103">
            <a:extLst>
              <a:ext uri="{FF2B5EF4-FFF2-40B4-BE49-F238E27FC236}">
                <a16:creationId xmlns:a16="http://schemas.microsoft.com/office/drawing/2014/main" id="{45C56B1E-D46E-45AD-B88E-C6354E77F23A}"/>
              </a:ext>
            </a:extLst>
          </p:cNvPr>
          <p:cNvSpPr/>
          <p:nvPr/>
        </p:nvSpPr>
        <p:spPr>
          <a:xfrm>
            <a:off x="9011105" y="3206456"/>
            <a:ext cx="561974" cy="15719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461A0FE7-6889-43D5-97AA-FC28D739E9B6}"/>
              </a:ext>
            </a:extLst>
          </p:cNvPr>
          <p:cNvGrpSpPr/>
          <p:nvPr/>
        </p:nvGrpSpPr>
        <p:grpSpPr>
          <a:xfrm>
            <a:off x="8468180" y="4312719"/>
            <a:ext cx="2114550" cy="2037899"/>
            <a:chOff x="311281" y="3781504"/>
            <a:chExt cx="2114550" cy="2037899"/>
          </a:xfrm>
        </p:grpSpPr>
        <p:sp>
          <p:nvSpPr>
            <p:cNvPr id="106" name="TextBox 105">
              <a:extLst>
                <a:ext uri="{FF2B5EF4-FFF2-40B4-BE49-F238E27FC236}">
                  <a16:creationId xmlns:a16="http://schemas.microsoft.com/office/drawing/2014/main" id="{70EFFAC8-C3E0-4691-A4F8-55801E33422F}"/>
                </a:ext>
              </a:extLst>
            </p:cNvPr>
            <p:cNvSpPr txBox="1"/>
            <p:nvPr/>
          </p:nvSpPr>
          <p:spPr>
            <a:xfrm flipH="1">
              <a:off x="311281" y="4619074"/>
              <a:ext cx="2114550" cy="1200329"/>
            </a:xfrm>
            <a:prstGeom prst="rect">
              <a:avLst/>
            </a:prstGeom>
            <a:noFill/>
            <a:ln>
              <a:solidFill>
                <a:schemeClr val="accent1">
                  <a:shade val="50000"/>
                </a:schemeClr>
              </a:solidFill>
            </a:ln>
          </p:spPr>
          <p:txBody>
            <a:bodyPr wrap="square" rtlCol="0">
              <a:spAutoFit/>
            </a:bodyPr>
            <a:lstStyle/>
            <a:p>
              <a:pPr marL="228600" indent="-171450">
                <a:buFont typeface="Arial" panose="020B0604020202020204" pitchFamily="34" charset="0"/>
                <a:buChar char="•"/>
              </a:pPr>
              <a:r>
                <a:rPr lang="en-US" dirty="0">
                  <a:latin typeface="Georgia" panose="02040502050405020303" pitchFamily="18" charset="0"/>
                </a:rPr>
                <a:t>Evaluate using gold-labeled data (not included)</a:t>
              </a:r>
            </a:p>
          </p:txBody>
        </p:sp>
        <p:cxnSp>
          <p:nvCxnSpPr>
            <p:cNvPr id="107" name="Straight Arrow Connector 106">
              <a:extLst>
                <a:ext uri="{FF2B5EF4-FFF2-40B4-BE49-F238E27FC236}">
                  <a16:creationId xmlns:a16="http://schemas.microsoft.com/office/drawing/2014/main" id="{7B186FD3-045F-427D-B5F7-13ACE66783B6}"/>
                </a:ext>
              </a:extLst>
            </p:cNvPr>
            <p:cNvCxnSpPr>
              <a:cxnSpLocks/>
              <a:endCxn id="104" idx="2"/>
            </p:cNvCxnSpPr>
            <p:nvPr/>
          </p:nvCxnSpPr>
          <p:spPr>
            <a:xfrm flipV="1">
              <a:off x="1116598" y="3781504"/>
              <a:ext cx="0" cy="371858"/>
            </a:xfrm>
            <a:prstGeom prst="straightConnector1">
              <a:avLst/>
            </a:prstGeom>
            <a:ln w="12700">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92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fade">
                                      <p:cBhvr>
                                        <p:cTn id="30" dur="500"/>
                                        <p:tgtEl>
                                          <p:spTgt spid="10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animEffect transition="in" filter="fade">
                                      <p:cBhvr>
                                        <p:cTn id="35" dur="500"/>
                                        <p:tgtEl>
                                          <p:spTgt spid="104"/>
                                        </p:tgtEl>
                                      </p:cBhvr>
                                    </p:animEffect>
                                  </p:childTnLst>
                                </p:cTn>
                              </p:par>
                              <p:par>
                                <p:cTn id="36" presetID="10" presetClass="entr" presetSubtype="0" fill="hold" nodeType="with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fade">
                                      <p:cBhvr>
                                        <p:cTn id="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A31527-C599-4262-98FF-E38EDD88AFD4}"/>
              </a:ext>
            </a:extLst>
          </p:cNvPr>
          <p:cNvGrpSpPr/>
          <p:nvPr/>
        </p:nvGrpSpPr>
        <p:grpSpPr>
          <a:xfrm>
            <a:off x="1417397" y="2309825"/>
            <a:ext cx="3247456" cy="2964441"/>
            <a:chOff x="639151" y="2049240"/>
            <a:chExt cx="3247456" cy="2964441"/>
          </a:xfrm>
        </p:grpSpPr>
        <p:pic>
          <p:nvPicPr>
            <p:cNvPr id="9" name="Picture 2">
              <a:extLst>
                <a:ext uri="{FF2B5EF4-FFF2-40B4-BE49-F238E27FC236}">
                  <a16:creationId xmlns:a16="http://schemas.microsoft.com/office/drawing/2014/main" id="{A63FCCF1-59AE-4C0B-A8C8-4F2839B18431}"/>
                </a:ext>
              </a:extLst>
            </p:cNvPr>
            <p:cNvPicPr>
              <a:picLocks noChangeAspect="1"/>
            </p:cNvPicPr>
            <p:nvPr/>
          </p:nvPicPr>
          <p:blipFill>
            <a:blip r:embed="rId3" cstate="print">
              <a:extLst>
                <a:ext uri="{28A0092B-C50C-407E-A947-70E740481C1C}">
                  <a14:useLocalDpi xmlns:a14="http://schemas.microsoft.com/office/drawing/2010/main" val="0"/>
                </a:ext>
              </a:extLst>
            </a:blip>
            <a:srcRect t="5441" b="563"/>
            <a:stretch>
              <a:fillRect/>
            </a:stretch>
          </p:blipFill>
          <p:spPr bwMode="auto">
            <a:xfrm>
              <a:off x="2681693" y="2685034"/>
              <a:ext cx="1204913" cy="533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6513FA08-7BE5-4995-A473-CCC713D1B1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1693" y="2049240"/>
              <a:ext cx="1204913" cy="533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0D755B60-3640-44B3-B347-C81A2615A5A1}"/>
                </a:ext>
              </a:extLst>
            </p:cNvPr>
            <p:cNvPicPr>
              <a:picLocks noChangeAspect="1"/>
            </p:cNvPicPr>
            <p:nvPr/>
          </p:nvPicPr>
          <p:blipFill>
            <a:blip r:embed="rId5" cstate="print">
              <a:extLst>
                <a:ext uri="{28A0092B-C50C-407E-A947-70E740481C1C}">
                  <a14:useLocalDpi xmlns:a14="http://schemas.microsoft.com/office/drawing/2010/main" val="0"/>
                </a:ext>
              </a:extLst>
            </a:blip>
            <a:srcRect t="2" b="-5467"/>
            <a:stretch>
              <a:fillRect/>
            </a:stretch>
          </p:blipFill>
          <p:spPr bwMode="auto">
            <a:xfrm>
              <a:off x="2680504" y="3320829"/>
              <a:ext cx="1206103" cy="5024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9">
              <a:extLst>
                <a:ext uri="{FF2B5EF4-FFF2-40B4-BE49-F238E27FC236}">
                  <a16:creationId xmlns:a16="http://schemas.microsoft.com/office/drawing/2014/main" id="{3797983E-7247-424C-88D5-22EBE03148FA}"/>
                </a:ext>
              </a:extLst>
            </p:cNvPr>
            <p:cNvPicPr>
              <a:picLocks noChangeAspect="1"/>
            </p:cNvPicPr>
            <p:nvPr/>
          </p:nvPicPr>
          <p:blipFill>
            <a:blip r:embed="rId6" cstate="print">
              <a:extLst>
                <a:ext uri="{28A0092B-C50C-407E-A947-70E740481C1C}">
                  <a14:useLocalDpi xmlns:a14="http://schemas.microsoft.com/office/drawing/2010/main" val="0"/>
                </a:ext>
              </a:extLst>
            </a:blip>
            <a:srcRect b="-4700"/>
            <a:stretch>
              <a:fillRect/>
            </a:stretch>
          </p:blipFill>
          <p:spPr bwMode="auto">
            <a:xfrm>
              <a:off x="2681693" y="3924475"/>
              <a:ext cx="1204913" cy="50363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7E46581D-762C-4BB1-8244-8F2879D9ED8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80502" y="4529312"/>
              <a:ext cx="1204913" cy="479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Left Brace 13">
              <a:extLst>
                <a:ext uri="{FF2B5EF4-FFF2-40B4-BE49-F238E27FC236}">
                  <a16:creationId xmlns:a16="http://schemas.microsoft.com/office/drawing/2014/main" id="{4F3E9E66-EB48-4300-A890-3F9F389DF7C5}"/>
                </a:ext>
              </a:extLst>
            </p:cNvPr>
            <p:cNvSpPr/>
            <p:nvPr/>
          </p:nvSpPr>
          <p:spPr>
            <a:xfrm>
              <a:off x="2296474" y="2063312"/>
              <a:ext cx="247650" cy="2950369"/>
            </a:xfrm>
            <a:prstGeom prst="leftBrace">
              <a:avLst>
                <a:gd name="adj1" fmla="val 35606"/>
                <a:gd name="adj2" fmla="val 50000"/>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latin typeface="Georgia" panose="02040502050405020303" pitchFamily="18" charset="0"/>
              </a:endParaRPr>
            </a:p>
          </p:txBody>
        </p:sp>
        <p:sp>
          <p:nvSpPr>
            <p:cNvPr id="15" name="TextBox 14">
              <a:extLst>
                <a:ext uri="{FF2B5EF4-FFF2-40B4-BE49-F238E27FC236}">
                  <a16:creationId xmlns:a16="http://schemas.microsoft.com/office/drawing/2014/main" id="{E7A50FD6-57B5-4FD7-9FA6-A90CB2844406}"/>
                </a:ext>
              </a:extLst>
            </p:cNvPr>
            <p:cNvSpPr txBox="1"/>
            <p:nvPr/>
          </p:nvSpPr>
          <p:spPr>
            <a:xfrm>
              <a:off x="639151" y="2720891"/>
              <a:ext cx="1782461" cy="1323439"/>
            </a:xfrm>
            <a:prstGeom prst="rect">
              <a:avLst/>
            </a:prstGeom>
            <a:noFill/>
          </p:spPr>
          <p:txBody>
            <a:bodyPr wrap="square">
              <a:spAutoFit/>
            </a:bodyPr>
            <a:lstStyle/>
            <a:p>
              <a:pPr>
                <a:defRPr/>
              </a:pPr>
              <a:r>
                <a:rPr lang="en-US" sz="2000" dirty="0">
                  <a:latin typeface="Georgia" panose="02040502050405020303" pitchFamily="18" charset="0"/>
                </a:rPr>
                <a:t>5 clinical knowledge base articles on a topic</a:t>
              </a:r>
              <a:endParaRPr lang="en-US" sz="2000" dirty="0">
                <a:solidFill>
                  <a:srgbClr val="FF0000"/>
                </a:solidFill>
                <a:latin typeface="Georgia" panose="02040502050405020303" pitchFamily="18" charset="0"/>
              </a:endParaRPr>
            </a:p>
          </p:txBody>
        </p:sp>
      </p:grpSp>
      <p:grpSp>
        <p:nvGrpSpPr>
          <p:cNvPr id="32" name="Group 31">
            <a:extLst>
              <a:ext uri="{FF2B5EF4-FFF2-40B4-BE49-F238E27FC236}">
                <a16:creationId xmlns:a16="http://schemas.microsoft.com/office/drawing/2014/main" id="{4993C802-F260-401F-B727-704E95994D70}"/>
              </a:ext>
            </a:extLst>
          </p:cNvPr>
          <p:cNvGrpSpPr/>
          <p:nvPr/>
        </p:nvGrpSpPr>
        <p:grpSpPr>
          <a:xfrm>
            <a:off x="7465593" y="1934121"/>
            <a:ext cx="3640557" cy="3696986"/>
            <a:chOff x="5627479" y="2262362"/>
            <a:chExt cx="3640557" cy="3696986"/>
          </a:xfrm>
        </p:grpSpPr>
        <p:grpSp>
          <p:nvGrpSpPr>
            <p:cNvPr id="8" name="Group 7">
              <a:extLst>
                <a:ext uri="{FF2B5EF4-FFF2-40B4-BE49-F238E27FC236}">
                  <a16:creationId xmlns:a16="http://schemas.microsoft.com/office/drawing/2014/main" id="{A03AF169-A032-4C8C-99D1-7A8477249DD5}"/>
                </a:ext>
              </a:extLst>
            </p:cNvPr>
            <p:cNvGrpSpPr/>
            <p:nvPr/>
          </p:nvGrpSpPr>
          <p:grpSpPr>
            <a:xfrm>
              <a:off x="7297539" y="3269915"/>
              <a:ext cx="1970497" cy="2528267"/>
              <a:chOff x="7297539" y="2504655"/>
              <a:chExt cx="1970497" cy="2528267"/>
            </a:xfrm>
          </p:grpSpPr>
          <p:sp>
            <p:nvSpPr>
              <p:cNvPr id="27" name="TextBox 104">
                <a:extLst>
                  <a:ext uri="{FF2B5EF4-FFF2-40B4-BE49-F238E27FC236}">
                    <a16:creationId xmlns:a16="http://schemas.microsoft.com/office/drawing/2014/main" id="{29DA6B9F-0F2A-4F1F-9695-992CDAC0B4DC}"/>
                  </a:ext>
                </a:extLst>
              </p:cNvPr>
              <p:cNvSpPr txBox="1">
                <a:spLocks noChangeArrowheads="1"/>
              </p:cNvSpPr>
              <p:nvPr/>
            </p:nvSpPr>
            <p:spPr bwMode="auto">
              <a:xfrm>
                <a:off x="7297541" y="2504655"/>
                <a:ext cx="13059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5000"/>
                  </a:lnSpc>
                  <a:spcBef>
                    <a:spcPct val="35000"/>
                  </a:spcBef>
                  <a:buClr>
                    <a:schemeClr val="accent1"/>
                  </a:buClr>
                  <a:buFont typeface="Wingdings" panose="05000000000000000000" pitchFamily="2" charset="2"/>
                  <a:buChar char="§"/>
                  <a:defRPr sz="2400">
                    <a:solidFill>
                      <a:schemeClr val="tx1"/>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lnSpc>
                    <a:spcPct val="95000"/>
                  </a:lnSpc>
                  <a:spcBef>
                    <a:spcPct val="35000"/>
                  </a:spcBef>
                  <a:buClr>
                    <a:schemeClr val="accent1"/>
                  </a:buClr>
                  <a:buFont typeface="Arial" panose="020B0604020202020204" pitchFamily="34" charset="0"/>
                  <a:buChar char="–"/>
                  <a:defRPr sz="2000">
                    <a:solidFill>
                      <a:schemeClr val="tx1"/>
                    </a:solidFill>
                    <a:latin typeface="Arial Narrow" panose="020B0606020202030204" pitchFamily="34" charset="0"/>
                    <a:ea typeface="Arial" panose="020B0604020202020204" pitchFamily="34" charset="0"/>
                    <a:cs typeface="Arial" panose="020B0604020202020204" pitchFamily="34" charset="0"/>
                  </a:defRPr>
                </a:lvl2pPr>
                <a:lvl3pPr marL="1143000" indent="-228600">
                  <a:lnSpc>
                    <a:spcPct val="95000"/>
                  </a:lnSpc>
                  <a:spcBef>
                    <a:spcPct val="35000"/>
                  </a:spcBef>
                  <a:buClr>
                    <a:schemeClr val="accent1"/>
                  </a:buClr>
                  <a:buFont typeface="Wingdings" panose="05000000000000000000" pitchFamily="2" charset="2"/>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3pPr>
                <a:lvl4pPr marL="1600200" indent="-228600">
                  <a:lnSpc>
                    <a:spcPct val="95000"/>
                  </a:lnSpc>
                  <a:spcBef>
                    <a:spcPct val="35000"/>
                  </a:spcBef>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4pPr>
                <a:lvl5pPr marL="2057400" indent="-228600">
                  <a:lnSpc>
                    <a:spcPct val="95000"/>
                  </a:lnSpc>
                  <a:spcBef>
                    <a:spcPct val="35000"/>
                  </a:spcBef>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9pPr>
              </a:lstStyle>
              <a:p>
                <a:pPr>
                  <a:lnSpc>
                    <a:spcPct val="100000"/>
                  </a:lnSpc>
                  <a:spcBef>
                    <a:spcPct val="0"/>
                  </a:spcBef>
                  <a:buClrTx/>
                  <a:buFontTx/>
                  <a:buNone/>
                </a:pPr>
                <a:r>
                  <a:rPr lang="fr-FR" altLang="en-US" sz="1400" dirty="0">
                    <a:latin typeface="Georgia" panose="02040502050405020303" pitchFamily="18" charset="0"/>
                  </a:rPr>
                  <a:t>Candidate relevant  concepts</a:t>
                </a:r>
                <a:endParaRPr lang="en-US" altLang="en-US" sz="1400" dirty="0">
                  <a:latin typeface="Georgia" panose="02040502050405020303" pitchFamily="18" charset="0"/>
                </a:endParaRPr>
              </a:p>
            </p:txBody>
          </p:sp>
          <p:sp>
            <p:nvSpPr>
              <p:cNvPr id="29" name="TextBox 106">
                <a:extLst>
                  <a:ext uri="{FF2B5EF4-FFF2-40B4-BE49-F238E27FC236}">
                    <a16:creationId xmlns:a16="http://schemas.microsoft.com/office/drawing/2014/main" id="{84E0AB2F-E1C5-42D9-8660-B286FA1E7487}"/>
                  </a:ext>
                </a:extLst>
              </p:cNvPr>
              <p:cNvSpPr txBox="1">
                <a:spLocks noChangeArrowheads="1"/>
              </p:cNvSpPr>
              <p:nvPr/>
            </p:nvSpPr>
            <p:spPr bwMode="auto">
              <a:xfrm>
                <a:off x="7297539" y="3401706"/>
                <a:ext cx="197049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5000"/>
                  </a:lnSpc>
                  <a:spcBef>
                    <a:spcPct val="35000"/>
                  </a:spcBef>
                  <a:buClr>
                    <a:schemeClr val="accent1"/>
                  </a:buClr>
                  <a:buFont typeface="Wingdings" panose="05000000000000000000" pitchFamily="2" charset="2"/>
                  <a:buChar char="§"/>
                  <a:defRPr sz="2400">
                    <a:solidFill>
                      <a:schemeClr val="tx1"/>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lnSpc>
                    <a:spcPct val="95000"/>
                  </a:lnSpc>
                  <a:spcBef>
                    <a:spcPct val="35000"/>
                  </a:spcBef>
                  <a:buClr>
                    <a:schemeClr val="accent1"/>
                  </a:buClr>
                  <a:buFont typeface="Arial" panose="020B0604020202020204" pitchFamily="34" charset="0"/>
                  <a:buChar char="–"/>
                  <a:defRPr sz="2000">
                    <a:solidFill>
                      <a:schemeClr val="tx1"/>
                    </a:solidFill>
                    <a:latin typeface="Arial Narrow" panose="020B0606020202030204" pitchFamily="34" charset="0"/>
                    <a:ea typeface="Arial" panose="020B0604020202020204" pitchFamily="34" charset="0"/>
                    <a:cs typeface="Arial" panose="020B0604020202020204" pitchFamily="34" charset="0"/>
                  </a:defRPr>
                </a:lvl2pPr>
                <a:lvl3pPr marL="1143000" indent="-228600">
                  <a:lnSpc>
                    <a:spcPct val="95000"/>
                  </a:lnSpc>
                  <a:spcBef>
                    <a:spcPct val="35000"/>
                  </a:spcBef>
                  <a:buClr>
                    <a:schemeClr val="accent1"/>
                  </a:buClr>
                  <a:buFont typeface="Wingdings" panose="05000000000000000000" pitchFamily="2" charset="2"/>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3pPr>
                <a:lvl4pPr marL="1600200" indent="-228600">
                  <a:lnSpc>
                    <a:spcPct val="95000"/>
                  </a:lnSpc>
                  <a:spcBef>
                    <a:spcPct val="35000"/>
                  </a:spcBef>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4pPr>
                <a:lvl5pPr marL="2057400" indent="-228600">
                  <a:lnSpc>
                    <a:spcPct val="95000"/>
                  </a:lnSpc>
                  <a:spcBef>
                    <a:spcPct val="35000"/>
                  </a:spcBef>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9pPr>
              </a:lstStyle>
              <a:p>
                <a:pPr>
                  <a:lnSpc>
                    <a:spcPct val="100000"/>
                  </a:lnSpc>
                  <a:spcBef>
                    <a:spcPct val="0"/>
                  </a:spcBef>
                  <a:buClrTx/>
                  <a:buFontTx/>
                  <a:buNone/>
                </a:pPr>
                <a:r>
                  <a:rPr lang="fr-FR" altLang="en-US" sz="2000" i="1" dirty="0">
                    <a:solidFill>
                      <a:srgbClr val="FF0000"/>
                    </a:solidFill>
                    <a:latin typeface="Georgia" panose="02040502050405020303" pitchFamily="18" charset="0"/>
                  </a:rPr>
                  <a:t>Concepts appearing in ≥3 articles</a:t>
                </a:r>
              </a:p>
              <a:p>
                <a:pPr>
                  <a:lnSpc>
                    <a:spcPct val="100000"/>
                  </a:lnSpc>
                  <a:spcBef>
                    <a:spcPct val="0"/>
                  </a:spcBef>
                  <a:buClrTx/>
                  <a:buFontTx/>
                  <a:buNone/>
                </a:pPr>
                <a:r>
                  <a:rPr lang="fr-FR" altLang="en-US" sz="2000" i="1" dirty="0">
                    <a:solidFill>
                      <a:srgbClr val="FF0000"/>
                    </a:solidFill>
                    <a:latin typeface="Georgia" panose="02040502050405020303" pitchFamily="18" charset="0"/>
                  </a:rPr>
                  <a:t>are in the dictionary</a:t>
                </a:r>
                <a:endParaRPr lang="en-US" altLang="en-US" sz="2000" i="1" dirty="0">
                  <a:solidFill>
                    <a:srgbClr val="FF0000"/>
                  </a:solidFill>
                  <a:latin typeface="Georgia" panose="02040502050405020303" pitchFamily="18" charset="0"/>
                </a:endParaRPr>
              </a:p>
            </p:txBody>
          </p:sp>
        </p:grpSp>
        <p:grpSp>
          <p:nvGrpSpPr>
            <p:cNvPr id="28" name="Group 27">
              <a:extLst>
                <a:ext uri="{FF2B5EF4-FFF2-40B4-BE49-F238E27FC236}">
                  <a16:creationId xmlns:a16="http://schemas.microsoft.com/office/drawing/2014/main" id="{97532841-AFFF-472A-BA4A-6352E2901139}"/>
                </a:ext>
              </a:extLst>
            </p:cNvPr>
            <p:cNvGrpSpPr/>
            <p:nvPr/>
          </p:nvGrpSpPr>
          <p:grpSpPr>
            <a:xfrm>
              <a:off x="5627479" y="2262362"/>
              <a:ext cx="1797000" cy="3696986"/>
              <a:chOff x="5627479" y="2262362"/>
              <a:chExt cx="1797000" cy="3696986"/>
            </a:xfrm>
          </p:grpSpPr>
          <p:pic>
            <p:nvPicPr>
              <p:cNvPr id="6" name="Picture 27650">
                <a:extLst>
                  <a:ext uri="{FF2B5EF4-FFF2-40B4-BE49-F238E27FC236}">
                    <a16:creationId xmlns:a16="http://schemas.microsoft.com/office/drawing/2014/main" id="{86004C53-DC36-48B7-8BD8-64FC82D2B2C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19352" y="2262362"/>
                <a:ext cx="1252538" cy="3667631"/>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1363A326-CBFF-48E7-A1F6-30D9121AAC8A}"/>
                  </a:ext>
                </a:extLst>
              </p:cNvPr>
              <p:cNvCxnSpPr/>
              <p:nvPr/>
            </p:nvCxnSpPr>
            <p:spPr bwMode="auto">
              <a:xfrm flipH="1">
                <a:off x="5627479" y="5566784"/>
                <a:ext cx="1797000" cy="260309"/>
              </a:xfrm>
              <a:prstGeom prst="line">
                <a:avLst/>
              </a:prstGeom>
              <a:solidFill>
                <a:schemeClr val="tx2"/>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4" name="Rectangle 63">
                <a:extLst>
                  <a:ext uri="{FF2B5EF4-FFF2-40B4-BE49-F238E27FC236}">
                    <a16:creationId xmlns:a16="http://schemas.microsoft.com/office/drawing/2014/main" id="{8F422177-8E9D-4B1F-8B29-E9CB1007A1C1}"/>
                  </a:ext>
                </a:extLst>
              </p:cNvPr>
              <p:cNvSpPr/>
              <p:nvPr/>
            </p:nvSpPr>
            <p:spPr bwMode="auto">
              <a:xfrm rot="15718716">
                <a:off x="6712484" y="5390254"/>
                <a:ext cx="265496" cy="819628"/>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base">
                  <a:spcBef>
                    <a:spcPct val="0"/>
                  </a:spcBef>
                  <a:spcAft>
                    <a:spcPct val="0"/>
                  </a:spcAft>
                </a:pPr>
                <a:endParaRPr lang="en-US" dirty="0">
                  <a:solidFill>
                    <a:srgbClr val="000000"/>
                  </a:solidFill>
                  <a:latin typeface="Georgia" panose="02040502050405020303" pitchFamily="18" charset="0"/>
                  <a:ea typeface="ＭＳ Ｐゴシック" charset="0"/>
                </a:endParaRPr>
              </a:p>
            </p:txBody>
          </p:sp>
          <p:sp>
            <p:nvSpPr>
              <p:cNvPr id="37" name="Rectangle 36">
                <a:extLst>
                  <a:ext uri="{FF2B5EF4-FFF2-40B4-BE49-F238E27FC236}">
                    <a16:creationId xmlns:a16="http://schemas.microsoft.com/office/drawing/2014/main" id="{04D9A3C8-9438-47A1-B0E6-1A259993F47C}"/>
                  </a:ext>
                </a:extLst>
              </p:cNvPr>
              <p:cNvSpPr/>
              <p:nvPr/>
            </p:nvSpPr>
            <p:spPr bwMode="auto">
              <a:xfrm rot="15718716">
                <a:off x="6117435" y="5533302"/>
                <a:ext cx="169363" cy="627418"/>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base">
                  <a:spcBef>
                    <a:spcPct val="0"/>
                  </a:spcBef>
                  <a:spcAft>
                    <a:spcPct val="0"/>
                  </a:spcAft>
                </a:pPr>
                <a:endParaRPr lang="en-US" dirty="0">
                  <a:solidFill>
                    <a:srgbClr val="000000"/>
                  </a:solidFill>
                  <a:latin typeface="Georgia" panose="02040502050405020303" pitchFamily="18" charset="0"/>
                  <a:ea typeface="ＭＳ Ｐゴシック" charset="0"/>
                </a:endParaRPr>
              </a:p>
            </p:txBody>
          </p:sp>
          <p:sp>
            <p:nvSpPr>
              <p:cNvPr id="38" name="Rectangle 37">
                <a:extLst>
                  <a:ext uri="{FF2B5EF4-FFF2-40B4-BE49-F238E27FC236}">
                    <a16:creationId xmlns:a16="http://schemas.microsoft.com/office/drawing/2014/main" id="{EEA01D6F-D70C-4E71-8DBD-18625BF308AA}"/>
                  </a:ext>
                </a:extLst>
              </p:cNvPr>
              <p:cNvSpPr/>
              <p:nvPr/>
            </p:nvSpPr>
            <p:spPr bwMode="auto">
              <a:xfrm rot="16200000">
                <a:off x="6552449" y="5260987"/>
                <a:ext cx="169363" cy="122736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base">
                  <a:spcBef>
                    <a:spcPct val="0"/>
                  </a:spcBef>
                  <a:spcAft>
                    <a:spcPct val="0"/>
                  </a:spcAft>
                </a:pPr>
                <a:endParaRPr lang="en-US" dirty="0">
                  <a:solidFill>
                    <a:srgbClr val="000000"/>
                  </a:solidFill>
                  <a:latin typeface="Georgia" panose="02040502050405020303" pitchFamily="18" charset="0"/>
                  <a:ea typeface="ＭＳ Ｐゴシック" charset="0"/>
                </a:endParaRPr>
              </a:p>
            </p:txBody>
          </p:sp>
        </p:grpSp>
      </p:grpSp>
      <p:grpSp>
        <p:nvGrpSpPr>
          <p:cNvPr id="35" name="Group 34">
            <a:extLst>
              <a:ext uri="{FF2B5EF4-FFF2-40B4-BE49-F238E27FC236}">
                <a16:creationId xmlns:a16="http://schemas.microsoft.com/office/drawing/2014/main" id="{1D4FB450-02A7-4DC5-991F-1D1EAE91A585}"/>
              </a:ext>
            </a:extLst>
          </p:cNvPr>
          <p:cNvGrpSpPr/>
          <p:nvPr/>
        </p:nvGrpSpPr>
        <p:grpSpPr>
          <a:xfrm>
            <a:off x="5176590" y="2309825"/>
            <a:ext cx="952131" cy="2957513"/>
            <a:chOff x="3927295" y="2347119"/>
            <a:chExt cx="952131" cy="2957513"/>
          </a:xfrm>
        </p:grpSpPr>
        <p:sp>
          <p:nvSpPr>
            <p:cNvPr id="26" name="Left Brace 25">
              <a:extLst>
                <a:ext uri="{FF2B5EF4-FFF2-40B4-BE49-F238E27FC236}">
                  <a16:creationId xmlns:a16="http://schemas.microsoft.com/office/drawing/2014/main" id="{2E5F2CBE-3D98-43BB-B545-130B20DDAFF7}"/>
                </a:ext>
              </a:extLst>
            </p:cNvPr>
            <p:cNvSpPr/>
            <p:nvPr/>
          </p:nvSpPr>
          <p:spPr>
            <a:xfrm rot="10800000">
              <a:off x="3927295" y="2347119"/>
              <a:ext cx="247650" cy="2957513"/>
            </a:xfrm>
            <a:prstGeom prst="leftBrace">
              <a:avLst>
                <a:gd name="adj1" fmla="val 35606"/>
                <a:gd name="adj2" fmla="val 50000"/>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latin typeface="Georgia" panose="02040502050405020303" pitchFamily="18" charset="0"/>
              </a:endParaRPr>
            </a:p>
          </p:txBody>
        </p:sp>
        <p:grpSp>
          <p:nvGrpSpPr>
            <p:cNvPr id="39" name="Group 38">
              <a:extLst>
                <a:ext uri="{FF2B5EF4-FFF2-40B4-BE49-F238E27FC236}">
                  <a16:creationId xmlns:a16="http://schemas.microsoft.com/office/drawing/2014/main" id="{AE30E009-1784-4067-A9C3-2B9C569789FE}"/>
                </a:ext>
              </a:extLst>
            </p:cNvPr>
            <p:cNvGrpSpPr/>
            <p:nvPr/>
          </p:nvGrpSpPr>
          <p:grpSpPr>
            <a:xfrm>
              <a:off x="4108192" y="3470872"/>
              <a:ext cx="771234" cy="718834"/>
              <a:chOff x="389085" y="3476625"/>
              <a:chExt cx="955065" cy="936625"/>
            </a:xfrm>
          </p:grpSpPr>
          <p:grpSp>
            <p:nvGrpSpPr>
              <p:cNvPr id="40" name="Group 5">
                <a:extLst>
                  <a:ext uri="{FF2B5EF4-FFF2-40B4-BE49-F238E27FC236}">
                    <a16:creationId xmlns:a16="http://schemas.microsoft.com/office/drawing/2014/main" id="{029CCE5B-8186-4C01-8AA9-60AACB651117}"/>
                  </a:ext>
                </a:extLst>
              </p:cNvPr>
              <p:cNvGrpSpPr>
                <a:grpSpLocks/>
              </p:cNvGrpSpPr>
              <p:nvPr/>
            </p:nvGrpSpPr>
            <p:grpSpPr bwMode="auto">
              <a:xfrm>
                <a:off x="530225" y="3476625"/>
                <a:ext cx="704850" cy="936625"/>
                <a:chOff x="720" y="2112"/>
                <a:chExt cx="1584" cy="1488"/>
              </a:xfrm>
            </p:grpSpPr>
            <p:sp>
              <p:nvSpPr>
                <p:cNvPr id="42" name="AutoShape 6">
                  <a:extLst>
                    <a:ext uri="{FF2B5EF4-FFF2-40B4-BE49-F238E27FC236}">
                      <a16:creationId xmlns:a16="http://schemas.microsoft.com/office/drawing/2014/main" id="{0BB91006-1422-4205-93D4-FC93E6156B56}"/>
                    </a:ext>
                  </a:extLst>
                </p:cNvPr>
                <p:cNvSpPr>
                  <a:spLocks noChangeArrowheads="1"/>
                </p:cNvSpPr>
                <p:nvPr/>
              </p:nvSpPr>
              <p:spPr bwMode="auto">
                <a:xfrm>
                  <a:off x="720" y="2112"/>
                  <a:ext cx="1584" cy="1488"/>
                </a:xfrm>
                <a:prstGeom prst="flowChartDocumen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685800">
                    <a:defRPr/>
                  </a:pPr>
                  <a:endParaRPr lang="en-US" altLang="en-US" sz="1350" dirty="0">
                    <a:solidFill>
                      <a:prstClr val="black"/>
                    </a:solidFill>
                    <a:latin typeface="Georgia" panose="02040502050405020303" pitchFamily="18" charset="0"/>
                  </a:endParaRPr>
                </a:p>
              </p:txBody>
            </p:sp>
            <p:grpSp>
              <p:nvGrpSpPr>
                <p:cNvPr id="43" name="Group 7">
                  <a:extLst>
                    <a:ext uri="{FF2B5EF4-FFF2-40B4-BE49-F238E27FC236}">
                      <a16:creationId xmlns:a16="http://schemas.microsoft.com/office/drawing/2014/main" id="{62B3EB45-62DA-4F98-B3F9-80E09F6BB232}"/>
                    </a:ext>
                  </a:extLst>
                </p:cNvPr>
                <p:cNvGrpSpPr>
                  <a:grpSpLocks/>
                </p:cNvGrpSpPr>
                <p:nvPr/>
              </p:nvGrpSpPr>
              <p:grpSpPr bwMode="auto">
                <a:xfrm>
                  <a:off x="792" y="2190"/>
                  <a:ext cx="1440" cy="1064"/>
                  <a:chOff x="384" y="864"/>
                  <a:chExt cx="1440" cy="1064"/>
                </a:xfrm>
              </p:grpSpPr>
              <p:pic>
                <p:nvPicPr>
                  <p:cNvPr id="44" name="Picture 8">
                    <a:extLst>
                      <a:ext uri="{FF2B5EF4-FFF2-40B4-BE49-F238E27FC236}">
                        <a16:creationId xmlns:a16="http://schemas.microsoft.com/office/drawing/2014/main" id="{3E46A8A5-5C90-4CA9-BAB0-5406B8B04F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 y="864"/>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
                    <a:extLst>
                      <a:ext uri="{FF2B5EF4-FFF2-40B4-BE49-F238E27FC236}">
                        <a16:creationId xmlns:a16="http://schemas.microsoft.com/office/drawing/2014/main" id="{593654B7-1D16-4E72-86B7-EC014329D8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 y="960"/>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
                    <a:extLst>
                      <a:ext uri="{FF2B5EF4-FFF2-40B4-BE49-F238E27FC236}">
                        <a16:creationId xmlns:a16="http://schemas.microsoft.com/office/drawing/2014/main" id="{517507A0-8000-49D7-9E4C-974C4532F10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 y="1056"/>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1">
                    <a:extLst>
                      <a:ext uri="{FF2B5EF4-FFF2-40B4-BE49-F238E27FC236}">
                        <a16:creationId xmlns:a16="http://schemas.microsoft.com/office/drawing/2014/main" id="{1F0A13A7-6B59-4ECF-812A-6D5C28283E8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 y="1152"/>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2">
                    <a:extLst>
                      <a:ext uri="{FF2B5EF4-FFF2-40B4-BE49-F238E27FC236}">
                        <a16:creationId xmlns:a16="http://schemas.microsoft.com/office/drawing/2014/main" id="{58655934-2CD6-4068-9B66-CB2B0187A4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 y="1248"/>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1" name="TextBox 40">
                <a:extLst>
                  <a:ext uri="{FF2B5EF4-FFF2-40B4-BE49-F238E27FC236}">
                    <a16:creationId xmlns:a16="http://schemas.microsoft.com/office/drawing/2014/main" id="{3492564D-A8F8-40DA-9220-6BED372D0DF2}"/>
                  </a:ext>
                </a:extLst>
              </p:cNvPr>
              <p:cNvSpPr txBox="1"/>
              <p:nvPr/>
            </p:nvSpPr>
            <p:spPr>
              <a:xfrm rot="19012213">
                <a:off x="389085" y="3680128"/>
                <a:ext cx="955065" cy="360924"/>
              </a:xfrm>
              <a:prstGeom prst="rect">
                <a:avLst/>
              </a:prstGeom>
              <a:noFill/>
            </p:spPr>
            <p:txBody>
              <a:bodyPr wrap="square" rtlCol="0">
                <a:spAutoFit/>
              </a:bodyPr>
              <a:lstStyle/>
              <a:p>
                <a:pPr algn="ctr"/>
                <a:r>
                  <a:rPr lang="en-US" sz="1200" dirty="0">
                    <a:solidFill>
                      <a:srgbClr val="0070C0"/>
                    </a:solidFill>
                    <a:latin typeface="Georgia" panose="02040502050405020303" pitchFamily="18" charset="0"/>
                  </a:rPr>
                  <a:t>Corpus</a:t>
                </a:r>
                <a:endParaRPr lang="en-US" sz="1600" dirty="0">
                  <a:solidFill>
                    <a:srgbClr val="0070C0"/>
                  </a:solidFill>
                  <a:latin typeface="Georgia" panose="02040502050405020303" pitchFamily="18" charset="0"/>
                </a:endParaRPr>
              </a:p>
            </p:txBody>
          </p:sp>
        </p:grpSp>
      </p:grpSp>
      <p:grpSp>
        <p:nvGrpSpPr>
          <p:cNvPr id="34" name="Group 33">
            <a:extLst>
              <a:ext uri="{FF2B5EF4-FFF2-40B4-BE49-F238E27FC236}">
                <a16:creationId xmlns:a16="http://schemas.microsoft.com/office/drawing/2014/main" id="{943F95B6-A0C7-4F05-9292-DA04AFFF1CB3}"/>
              </a:ext>
            </a:extLst>
          </p:cNvPr>
          <p:cNvGrpSpPr/>
          <p:nvPr/>
        </p:nvGrpSpPr>
        <p:grpSpPr>
          <a:xfrm>
            <a:off x="4752942" y="2344939"/>
            <a:ext cx="355786" cy="2929327"/>
            <a:chOff x="3503648" y="2382233"/>
            <a:chExt cx="355786" cy="2929327"/>
          </a:xfrm>
        </p:grpSpPr>
        <p:grpSp>
          <p:nvGrpSpPr>
            <p:cNvPr id="50" name="Group 5">
              <a:extLst>
                <a:ext uri="{FF2B5EF4-FFF2-40B4-BE49-F238E27FC236}">
                  <a16:creationId xmlns:a16="http://schemas.microsoft.com/office/drawing/2014/main" id="{188B7B7C-C730-4761-8094-F6C66BB1B403}"/>
                </a:ext>
              </a:extLst>
            </p:cNvPr>
            <p:cNvGrpSpPr>
              <a:grpSpLocks/>
            </p:cNvGrpSpPr>
            <p:nvPr/>
          </p:nvGrpSpPr>
          <p:grpSpPr bwMode="auto">
            <a:xfrm>
              <a:off x="3503648" y="2382233"/>
              <a:ext cx="355786" cy="477124"/>
              <a:chOff x="720" y="2112"/>
              <a:chExt cx="1584" cy="1488"/>
            </a:xfrm>
          </p:grpSpPr>
          <p:sp>
            <p:nvSpPr>
              <p:cNvPr id="52" name="AutoShape 6">
                <a:extLst>
                  <a:ext uri="{FF2B5EF4-FFF2-40B4-BE49-F238E27FC236}">
                    <a16:creationId xmlns:a16="http://schemas.microsoft.com/office/drawing/2014/main" id="{839ACCD9-75C6-4243-A4C1-A622337B2B12}"/>
                  </a:ext>
                </a:extLst>
              </p:cNvPr>
              <p:cNvSpPr>
                <a:spLocks noChangeArrowheads="1"/>
              </p:cNvSpPr>
              <p:nvPr/>
            </p:nvSpPr>
            <p:spPr bwMode="auto">
              <a:xfrm>
                <a:off x="720" y="2112"/>
                <a:ext cx="1584" cy="1488"/>
              </a:xfrm>
              <a:prstGeom prst="flowChartDocumen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685800">
                  <a:defRPr/>
                </a:pPr>
                <a:endParaRPr lang="en-US" altLang="en-US" sz="1350" dirty="0">
                  <a:solidFill>
                    <a:prstClr val="black"/>
                  </a:solidFill>
                  <a:latin typeface="Georgia" panose="02040502050405020303" pitchFamily="18" charset="0"/>
                </a:endParaRPr>
              </a:p>
            </p:txBody>
          </p:sp>
          <p:grpSp>
            <p:nvGrpSpPr>
              <p:cNvPr id="53" name="Group 7">
                <a:extLst>
                  <a:ext uri="{FF2B5EF4-FFF2-40B4-BE49-F238E27FC236}">
                    <a16:creationId xmlns:a16="http://schemas.microsoft.com/office/drawing/2014/main" id="{128BE713-66DB-46AF-9414-6ABEBD112B09}"/>
                  </a:ext>
                </a:extLst>
              </p:cNvPr>
              <p:cNvGrpSpPr>
                <a:grpSpLocks/>
              </p:cNvGrpSpPr>
              <p:nvPr/>
            </p:nvGrpSpPr>
            <p:grpSpPr bwMode="auto">
              <a:xfrm>
                <a:off x="792" y="2190"/>
                <a:ext cx="1440" cy="1064"/>
                <a:chOff x="384" y="864"/>
                <a:chExt cx="1440" cy="1064"/>
              </a:xfrm>
            </p:grpSpPr>
            <p:pic>
              <p:nvPicPr>
                <p:cNvPr id="54" name="Picture 8">
                  <a:extLst>
                    <a:ext uri="{FF2B5EF4-FFF2-40B4-BE49-F238E27FC236}">
                      <a16:creationId xmlns:a16="http://schemas.microsoft.com/office/drawing/2014/main" id="{CB2C2423-973E-4E9A-AF43-0846647C7F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 y="864"/>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a:extLst>
                    <a:ext uri="{FF2B5EF4-FFF2-40B4-BE49-F238E27FC236}">
                      <a16:creationId xmlns:a16="http://schemas.microsoft.com/office/drawing/2014/main" id="{6A930911-FF45-4BCD-8043-129AC34A9C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 y="960"/>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
                  <a:extLst>
                    <a:ext uri="{FF2B5EF4-FFF2-40B4-BE49-F238E27FC236}">
                      <a16:creationId xmlns:a16="http://schemas.microsoft.com/office/drawing/2014/main" id="{FA1BBF44-CBC8-47AF-A18C-D9D86A0249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 y="1056"/>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1">
                  <a:extLst>
                    <a:ext uri="{FF2B5EF4-FFF2-40B4-BE49-F238E27FC236}">
                      <a16:creationId xmlns:a16="http://schemas.microsoft.com/office/drawing/2014/main" id="{38CAE6AE-0337-42BE-A9A7-DA5A1ACB40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 y="1152"/>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2">
                  <a:extLst>
                    <a:ext uri="{FF2B5EF4-FFF2-40B4-BE49-F238E27FC236}">
                      <a16:creationId xmlns:a16="http://schemas.microsoft.com/office/drawing/2014/main" id="{038D5DB2-C5BF-472E-A06B-07818AB790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 y="1248"/>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9" name="Group 5">
              <a:extLst>
                <a:ext uri="{FF2B5EF4-FFF2-40B4-BE49-F238E27FC236}">
                  <a16:creationId xmlns:a16="http://schemas.microsoft.com/office/drawing/2014/main" id="{EE703249-840A-40FA-B68E-587A57C2541B}"/>
                </a:ext>
              </a:extLst>
            </p:cNvPr>
            <p:cNvGrpSpPr>
              <a:grpSpLocks/>
            </p:cNvGrpSpPr>
            <p:nvPr/>
          </p:nvGrpSpPr>
          <p:grpSpPr bwMode="auto">
            <a:xfrm>
              <a:off x="3503648" y="2995284"/>
              <a:ext cx="355786" cy="477124"/>
              <a:chOff x="720" y="2112"/>
              <a:chExt cx="1584" cy="1488"/>
            </a:xfrm>
          </p:grpSpPr>
          <p:sp>
            <p:nvSpPr>
              <p:cNvPr id="60" name="AutoShape 6">
                <a:extLst>
                  <a:ext uri="{FF2B5EF4-FFF2-40B4-BE49-F238E27FC236}">
                    <a16:creationId xmlns:a16="http://schemas.microsoft.com/office/drawing/2014/main" id="{B64737EC-610E-4405-A783-26EA306D014D}"/>
                  </a:ext>
                </a:extLst>
              </p:cNvPr>
              <p:cNvSpPr>
                <a:spLocks noChangeArrowheads="1"/>
              </p:cNvSpPr>
              <p:nvPr/>
            </p:nvSpPr>
            <p:spPr bwMode="auto">
              <a:xfrm>
                <a:off x="720" y="2112"/>
                <a:ext cx="1584" cy="1488"/>
              </a:xfrm>
              <a:prstGeom prst="flowChartDocumen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685800">
                  <a:defRPr/>
                </a:pPr>
                <a:endParaRPr lang="en-US" altLang="en-US" sz="1350" dirty="0">
                  <a:solidFill>
                    <a:prstClr val="black"/>
                  </a:solidFill>
                  <a:latin typeface="Georgia" panose="02040502050405020303" pitchFamily="18" charset="0"/>
                </a:endParaRPr>
              </a:p>
            </p:txBody>
          </p:sp>
          <p:grpSp>
            <p:nvGrpSpPr>
              <p:cNvPr id="61" name="Group 7">
                <a:extLst>
                  <a:ext uri="{FF2B5EF4-FFF2-40B4-BE49-F238E27FC236}">
                    <a16:creationId xmlns:a16="http://schemas.microsoft.com/office/drawing/2014/main" id="{BEF6ADA3-7E7B-4F82-8003-610E8CC0BF67}"/>
                  </a:ext>
                </a:extLst>
              </p:cNvPr>
              <p:cNvGrpSpPr>
                <a:grpSpLocks/>
              </p:cNvGrpSpPr>
              <p:nvPr/>
            </p:nvGrpSpPr>
            <p:grpSpPr bwMode="auto">
              <a:xfrm>
                <a:off x="792" y="2190"/>
                <a:ext cx="1440" cy="1064"/>
                <a:chOff x="384" y="864"/>
                <a:chExt cx="1440" cy="1064"/>
              </a:xfrm>
            </p:grpSpPr>
            <p:pic>
              <p:nvPicPr>
                <p:cNvPr id="62" name="Picture 8">
                  <a:extLst>
                    <a:ext uri="{FF2B5EF4-FFF2-40B4-BE49-F238E27FC236}">
                      <a16:creationId xmlns:a16="http://schemas.microsoft.com/office/drawing/2014/main" id="{0C20F611-68D5-4F11-94C2-328019862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 y="864"/>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a:extLst>
                    <a:ext uri="{FF2B5EF4-FFF2-40B4-BE49-F238E27FC236}">
                      <a16:creationId xmlns:a16="http://schemas.microsoft.com/office/drawing/2014/main" id="{E92FAD0B-4FFE-46F7-9491-EC61715FFB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 y="960"/>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0">
                  <a:extLst>
                    <a:ext uri="{FF2B5EF4-FFF2-40B4-BE49-F238E27FC236}">
                      <a16:creationId xmlns:a16="http://schemas.microsoft.com/office/drawing/2014/main" id="{8EB2C779-166D-4C8C-85EA-5628C73D31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 y="1056"/>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1">
                  <a:extLst>
                    <a:ext uri="{FF2B5EF4-FFF2-40B4-BE49-F238E27FC236}">
                      <a16:creationId xmlns:a16="http://schemas.microsoft.com/office/drawing/2014/main" id="{C9404179-2C54-4AD3-B63F-BF2F24D802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 y="1152"/>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2">
                  <a:extLst>
                    <a:ext uri="{FF2B5EF4-FFF2-40B4-BE49-F238E27FC236}">
                      <a16:creationId xmlns:a16="http://schemas.microsoft.com/office/drawing/2014/main" id="{4F1CE265-30B9-41A3-9EB2-D1F23297FB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 y="1248"/>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9" name="Group 5">
              <a:extLst>
                <a:ext uri="{FF2B5EF4-FFF2-40B4-BE49-F238E27FC236}">
                  <a16:creationId xmlns:a16="http://schemas.microsoft.com/office/drawing/2014/main" id="{B0F4D859-857A-4174-AC01-03E530BDC38C}"/>
                </a:ext>
              </a:extLst>
            </p:cNvPr>
            <p:cNvGrpSpPr>
              <a:grpSpLocks/>
            </p:cNvGrpSpPr>
            <p:nvPr/>
          </p:nvGrpSpPr>
          <p:grpSpPr bwMode="auto">
            <a:xfrm>
              <a:off x="3503648" y="3608335"/>
              <a:ext cx="355786" cy="477124"/>
              <a:chOff x="720" y="2112"/>
              <a:chExt cx="1584" cy="1488"/>
            </a:xfrm>
          </p:grpSpPr>
          <p:sp>
            <p:nvSpPr>
              <p:cNvPr id="70" name="AutoShape 6">
                <a:extLst>
                  <a:ext uri="{FF2B5EF4-FFF2-40B4-BE49-F238E27FC236}">
                    <a16:creationId xmlns:a16="http://schemas.microsoft.com/office/drawing/2014/main" id="{BA9B42EC-DE04-469A-8A97-E0E9DC321768}"/>
                  </a:ext>
                </a:extLst>
              </p:cNvPr>
              <p:cNvSpPr>
                <a:spLocks noChangeArrowheads="1"/>
              </p:cNvSpPr>
              <p:nvPr/>
            </p:nvSpPr>
            <p:spPr bwMode="auto">
              <a:xfrm>
                <a:off x="720" y="2112"/>
                <a:ext cx="1584" cy="1488"/>
              </a:xfrm>
              <a:prstGeom prst="flowChartDocumen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685800">
                  <a:defRPr/>
                </a:pPr>
                <a:endParaRPr lang="en-US" altLang="en-US" sz="1350" dirty="0">
                  <a:solidFill>
                    <a:prstClr val="black"/>
                  </a:solidFill>
                  <a:latin typeface="Georgia" panose="02040502050405020303" pitchFamily="18" charset="0"/>
                </a:endParaRPr>
              </a:p>
            </p:txBody>
          </p:sp>
          <p:grpSp>
            <p:nvGrpSpPr>
              <p:cNvPr id="71" name="Group 7">
                <a:extLst>
                  <a:ext uri="{FF2B5EF4-FFF2-40B4-BE49-F238E27FC236}">
                    <a16:creationId xmlns:a16="http://schemas.microsoft.com/office/drawing/2014/main" id="{CA7038BC-3316-4CC7-ACB8-911EFC6D492C}"/>
                  </a:ext>
                </a:extLst>
              </p:cNvPr>
              <p:cNvGrpSpPr>
                <a:grpSpLocks/>
              </p:cNvGrpSpPr>
              <p:nvPr/>
            </p:nvGrpSpPr>
            <p:grpSpPr bwMode="auto">
              <a:xfrm>
                <a:off x="792" y="2190"/>
                <a:ext cx="1440" cy="1064"/>
                <a:chOff x="384" y="864"/>
                <a:chExt cx="1440" cy="1064"/>
              </a:xfrm>
            </p:grpSpPr>
            <p:pic>
              <p:nvPicPr>
                <p:cNvPr id="72" name="Picture 8">
                  <a:extLst>
                    <a:ext uri="{FF2B5EF4-FFF2-40B4-BE49-F238E27FC236}">
                      <a16:creationId xmlns:a16="http://schemas.microsoft.com/office/drawing/2014/main" id="{23BC022B-93F9-40A2-A845-CE0F1B05408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 y="864"/>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9">
                  <a:extLst>
                    <a:ext uri="{FF2B5EF4-FFF2-40B4-BE49-F238E27FC236}">
                      <a16:creationId xmlns:a16="http://schemas.microsoft.com/office/drawing/2014/main" id="{4D0CCD94-A1B4-47D6-A5DE-625CFF6923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 y="960"/>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0">
                  <a:extLst>
                    <a:ext uri="{FF2B5EF4-FFF2-40B4-BE49-F238E27FC236}">
                      <a16:creationId xmlns:a16="http://schemas.microsoft.com/office/drawing/2014/main" id="{1170962B-BB68-4B6F-B07A-4BB5DCDEC6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 y="1056"/>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1">
                  <a:extLst>
                    <a:ext uri="{FF2B5EF4-FFF2-40B4-BE49-F238E27FC236}">
                      <a16:creationId xmlns:a16="http://schemas.microsoft.com/office/drawing/2014/main" id="{D1461F19-3B37-42FF-8B49-A588E97EDFA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 y="1152"/>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2">
                  <a:extLst>
                    <a:ext uri="{FF2B5EF4-FFF2-40B4-BE49-F238E27FC236}">
                      <a16:creationId xmlns:a16="http://schemas.microsoft.com/office/drawing/2014/main" id="{9F767D3B-F2F9-4E3D-A227-58D611E2BF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 y="1248"/>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7" name="Group 5">
              <a:extLst>
                <a:ext uri="{FF2B5EF4-FFF2-40B4-BE49-F238E27FC236}">
                  <a16:creationId xmlns:a16="http://schemas.microsoft.com/office/drawing/2014/main" id="{6A998FFA-6E5A-4CB4-8EB0-1CEF2F9DD073}"/>
                </a:ext>
              </a:extLst>
            </p:cNvPr>
            <p:cNvGrpSpPr>
              <a:grpSpLocks/>
            </p:cNvGrpSpPr>
            <p:nvPr/>
          </p:nvGrpSpPr>
          <p:grpSpPr bwMode="auto">
            <a:xfrm>
              <a:off x="3503648" y="4221386"/>
              <a:ext cx="355786" cy="477124"/>
              <a:chOff x="720" y="2112"/>
              <a:chExt cx="1584" cy="1488"/>
            </a:xfrm>
          </p:grpSpPr>
          <p:sp>
            <p:nvSpPr>
              <p:cNvPr id="78" name="AutoShape 6">
                <a:extLst>
                  <a:ext uri="{FF2B5EF4-FFF2-40B4-BE49-F238E27FC236}">
                    <a16:creationId xmlns:a16="http://schemas.microsoft.com/office/drawing/2014/main" id="{924E8145-5C59-416F-BA20-5C046E54AD7A}"/>
                  </a:ext>
                </a:extLst>
              </p:cNvPr>
              <p:cNvSpPr>
                <a:spLocks noChangeArrowheads="1"/>
              </p:cNvSpPr>
              <p:nvPr/>
            </p:nvSpPr>
            <p:spPr bwMode="auto">
              <a:xfrm>
                <a:off x="720" y="2112"/>
                <a:ext cx="1584" cy="1488"/>
              </a:xfrm>
              <a:prstGeom prst="flowChartDocumen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685800">
                  <a:defRPr/>
                </a:pPr>
                <a:endParaRPr lang="en-US" altLang="en-US" sz="1350" dirty="0">
                  <a:solidFill>
                    <a:prstClr val="black"/>
                  </a:solidFill>
                  <a:latin typeface="Georgia" panose="02040502050405020303" pitchFamily="18" charset="0"/>
                </a:endParaRPr>
              </a:p>
            </p:txBody>
          </p:sp>
          <p:grpSp>
            <p:nvGrpSpPr>
              <p:cNvPr id="79" name="Group 7">
                <a:extLst>
                  <a:ext uri="{FF2B5EF4-FFF2-40B4-BE49-F238E27FC236}">
                    <a16:creationId xmlns:a16="http://schemas.microsoft.com/office/drawing/2014/main" id="{5F36536F-CF7A-47F4-9F47-BD59CA60E36C}"/>
                  </a:ext>
                </a:extLst>
              </p:cNvPr>
              <p:cNvGrpSpPr>
                <a:grpSpLocks/>
              </p:cNvGrpSpPr>
              <p:nvPr/>
            </p:nvGrpSpPr>
            <p:grpSpPr bwMode="auto">
              <a:xfrm>
                <a:off x="792" y="2190"/>
                <a:ext cx="1440" cy="1064"/>
                <a:chOff x="384" y="864"/>
                <a:chExt cx="1440" cy="1064"/>
              </a:xfrm>
            </p:grpSpPr>
            <p:pic>
              <p:nvPicPr>
                <p:cNvPr id="80" name="Picture 8">
                  <a:extLst>
                    <a:ext uri="{FF2B5EF4-FFF2-40B4-BE49-F238E27FC236}">
                      <a16:creationId xmlns:a16="http://schemas.microsoft.com/office/drawing/2014/main" id="{197D6B3B-5884-4F28-A814-7518CD5D335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 y="864"/>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9">
                  <a:extLst>
                    <a:ext uri="{FF2B5EF4-FFF2-40B4-BE49-F238E27FC236}">
                      <a16:creationId xmlns:a16="http://schemas.microsoft.com/office/drawing/2014/main" id="{74B97E23-E0D8-4933-B13A-613B91D834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 y="960"/>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0">
                  <a:extLst>
                    <a:ext uri="{FF2B5EF4-FFF2-40B4-BE49-F238E27FC236}">
                      <a16:creationId xmlns:a16="http://schemas.microsoft.com/office/drawing/2014/main" id="{6A4FE992-4479-40CB-AED6-528E32786E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 y="1056"/>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1">
                  <a:extLst>
                    <a:ext uri="{FF2B5EF4-FFF2-40B4-BE49-F238E27FC236}">
                      <a16:creationId xmlns:a16="http://schemas.microsoft.com/office/drawing/2014/main" id="{DA4C7901-3762-411F-8AC5-2A112EB8E6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 y="1152"/>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2">
                  <a:extLst>
                    <a:ext uri="{FF2B5EF4-FFF2-40B4-BE49-F238E27FC236}">
                      <a16:creationId xmlns:a16="http://schemas.microsoft.com/office/drawing/2014/main" id="{3B9710AF-5FF1-4071-9AE2-2773AFBCF9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 y="1248"/>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5" name="Group 5">
              <a:extLst>
                <a:ext uri="{FF2B5EF4-FFF2-40B4-BE49-F238E27FC236}">
                  <a16:creationId xmlns:a16="http://schemas.microsoft.com/office/drawing/2014/main" id="{83AC69A0-7559-4507-887F-D540AF361B90}"/>
                </a:ext>
              </a:extLst>
            </p:cNvPr>
            <p:cNvGrpSpPr>
              <a:grpSpLocks/>
            </p:cNvGrpSpPr>
            <p:nvPr/>
          </p:nvGrpSpPr>
          <p:grpSpPr bwMode="auto">
            <a:xfrm>
              <a:off x="3503648" y="4834436"/>
              <a:ext cx="355786" cy="477124"/>
              <a:chOff x="720" y="2112"/>
              <a:chExt cx="1584" cy="1488"/>
            </a:xfrm>
          </p:grpSpPr>
          <p:sp>
            <p:nvSpPr>
              <p:cNvPr id="86" name="AutoShape 6">
                <a:extLst>
                  <a:ext uri="{FF2B5EF4-FFF2-40B4-BE49-F238E27FC236}">
                    <a16:creationId xmlns:a16="http://schemas.microsoft.com/office/drawing/2014/main" id="{630F1695-C88D-4CAA-9C59-150A97295FAC}"/>
                  </a:ext>
                </a:extLst>
              </p:cNvPr>
              <p:cNvSpPr>
                <a:spLocks noChangeArrowheads="1"/>
              </p:cNvSpPr>
              <p:nvPr/>
            </p:nvSpPr>
            <p:spPr bwMode="auto">
              <a:xfrm>
                <a:off x="720" y="2112"/>
                <a:ext cx="1584" cy="1488"/>
              </a:xfrm>
              <a:prstGeom prst="flowChartDocumen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685800">
                  <a:defRPr/>
                </a:pPr>
                <a:endParaRPr lang="en-US" altLang="en-US" sz="1350" dirty="0">
                  <a:solidFill>
                    <a:prstClr val="black"/>
                  </a:solidFill>
                  <a:latin typeface="Georgia" panose="02040502050405020303" pitchFamily="18" charset="0"/>
                </a:endParaRPr>
              </a:p>
            </p:txBody>
          </p:sp>
          <p:grpSp>
            <p:nvGrpSpPr>
              <p:cNvPr id="87" name="Group 7">
                <a:extLst>
                  <a:ext uri="{FF2B5EF4-FFF2-40B4-BE49-F238E27FC236}">
                    <a16:creationId xmlns:a16="http://schemas.microsoft.com/office/drawing/2014/main" id="{250D8A55-DFDD-47FF-92A2-EC6724D35197}"/>
                  </a:ext>
                </a:extLst>
              </p:cNvPr>
              <p:cNvGrpSpPr>
                <a:grpSpLocks/>
              </p:cNvGrpSpPr>
              <p:nvPr/>
            </p:nvGrpSpPr>
            <p:grpSpPr bwMode="auto">
              <a:xfrm>
                <a:off x="792" y="2190"/>
                <a:ext cx="1440" cy="1064"/>
                <a:chOff x="384" y="864"/>
                <a:chExt cx="1440" cy="1064"/>
              </a:xfrm>
            </p:grpSpPr>
            <p:pic>
              <p:nvPicPr>
                <p:cNvPr id="88" name="Picture 8">
                  <a:extLst>
                    <a:ext uri="{FF2B5EF4-FFF2-40B4-BE49-F238E27FC236}">
                      <a16:creationId xmlns:a16="http://schemas.microsoft.com/office/drawing/2014/main" id="{3C2C9472-87B1-4A48-B3DA-E185A4CE4C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 y="864"/>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9">
                  <a:extLst>
                    <a:ext uri="{FF2B5EF4-FFF2-40B4-BE49-F238E27FC236}">
                      <a16:creationId xmlns:a16="http://schemas.microsoft.com/office/drawing/2014/main" id="{8B521B9D-CE33-4E9A-8F40-5A157E4BF6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 y="960"/>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10">
                  <a:extLst>
                    <a:ext uri="{FF2B5EF4-FFF2-40B4-BE49-F238E27FC236}">
                      <a16:creationId xmlns:a16="http://schemas.microsoft.com/office/drawing/2014/main" id="{2F864EF4-C18F-47DE-92C0-C5202C71998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 y="1056"/>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1">
                  <a:extLst>
                    <a:ext uri="{FF2B5EF4-FFF2-40B4-BE49-F238E27FC236}">
                      <a16:creationId xmlns:a16="http://schemas.microsoft.com/office/drawing/2014/main" id="{5652BA53-5148-4BE1-B617-DA2D2BC2E4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 y="1152"/>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12">
                  <a:extLst>
                    <a:ext uri="{FF2B5EF4-FFF2-40B4-BE49-F238E27FC236}">
                      <a16:creationId xmlns:a16="http://schemas.microsoft.com/office/drawing/2014/main" id="{DD72354C-E49F-4832-84A9-414AC05C26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 y="1248"/>
                  <a:ext cx="105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36" name="Group 35">
            <a:extLst>
              <a:ext uri="{FF2B5EF4-FFF2-40B4-BE49-F238E27FC236}">
                <a16:creationId xmlns:a16="http://schemas.microsoft.com/office/drawing/2014/main" id="{48FEE33A-F9F3-46B2-96EF-F95F44C92879}"/>
              </a:ext>
            </a:extLst>
          </p:cNvPr>
          <p:cNvGrpSpPr/>
          <p:nvPr/>
        </p:nvGrpSpPr>
        <p:grpSpPr>
          <a:xfrm>
            <a:off x="6108192" y="2545347"/>
            <a:ext cx="1480289" cy="1959609"/>
            <a:chOff x="4858897" y="2582641"/>
            <a:chExt cx="1480289" cy="1959609"/>
          </a:xfrm>
        </p:grpSpPr>
        <p:sp>
          <p:nvSpPr>
            <p:cNvPr id="17" name="Direct Access Storage 4">
              <a:extLst>
                <a:ext uri="{FF2B5EF4-FFF2-40B4-BE49-F238E27FC236}">
                  <a16:creationId xmlns:a16="http://schemas.microsoft.com/office/drawing/2014/main" id="{CD839E69-DF29-41EC-BEBD-70FE716F1FC5}"/>
                </a:ext>
              </a:extLst>
            </p:cNvPr>
            <p:cNvSpPr>
              <a:spLocks noChangeArrowheads="1"/>
            </p:cNvSpPr>
            <p:nvPr/>
          </p:nvSpPr>
          <p:spPr bwMode="auto">
            <a:xfrm>
              <a:off x="5166081" y="3619676"/>
              <a:ext cx="377428" cy="415528"/>
            </a:xfrm>
            <a:prstGeom prst="flowChartMagneticDrum">
              <a:avLst/>
            </a:prstGeom>
            <a:solidFill>
              <a:srgbClr val="79BDFB"/>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514350">
                <a:defRPr/>
              </a:pPr>
              <a:endParaRPr lang="en-US" altLang="en-US" sz="1013" dirty="0">
                <a:solidFill>
                  <a:prstClr val="black"/>
                </a:solidFill>
                <a:latin typeface="Georgia" panose="02040502050405020303" pitchFamily="18" charset="0"/>
              </a:endParaRPr>
            </a:p>
          </p:txBody>
        </p:sp>
        <p:sp>
          <p:nvSpPr>
            <p:cNvPr id="18" name="Direct Access Storage 5">
              <a:extLst>
                <a:ext uri="{FF2B5EF4-FFF2-40B4-BE49-F238E27FC236}">
                  <a16:creationId xmlns:a16="http://schemas.microsoft.com/office/drawing/2014/main" id="{1EA43A86-9FF8-43B4-934B-92991A5C4E1F}"/>
                </a:ext>
              </a:extLst>
            </p:cNvPr>
            <p:cNvSpPr>
              <a:spLocks noChangeArrowheads="1"/>
            </p:cNvSpPr>
            <p:nvPr/>
          </p:nvSpPr>
          <p:spPr bwMode="auto">
            <a:xfrm>
              <a:off x="5441113" y="3619676"/>
              <a:ext cx="377429" cy="415528"/>
            </a:xfrm>
            <a:prstGeom prst="flowChartMagneticDrum">
              <a:avLst/>
            </a:prstGeom>
            <a:solidFill>
              <a:srgbClr val="79BDFB"/>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514350">
                <a:defRPr/>
              </a:pPr>
              <a:endParaRPr lang="en-US" altLang="en-US" sz="1013" dirty="0">
                <a:solidFill>
                  <a:prstClr val="black"/>
                </a:solidFill>
                <a:latin typeface="Georgia" panose="02040502050405020303" pitchFamily="18" charset="0"/>
              </a:endParaRPr>
            </a:p>
          </p:txBody>
        </p:sp>
        <p:cxnSp>
          <p:nvCxnSpPr>
            <p:cNvPr id="20" name="AutoShape 37">
              <a:extLst>
                <a:ext uri="{FF2B5EF4-FFF2-40B4-BE49-F238E27FC236}">
                  <a16:creationId xmlns:a16="http://schemas.microsoft.com/office/drawing/2014/main" id="{380D362D-0515-4493-AD37-461CE8D6672E}"/>
                </a:ext>
              </a:extLst>
            </p:cNvPr>
            <p:cNvCxnSpPr>
              <a:cxnSpLocks noChangeShapeType="1"/>
            </p:cNvCxnSpPr>
            <p:nvPr/>
          </p:nvCxnSpPr>
          <p:spPr bwMode="auto">
            <a:xfrm flipV="1">
              <a:off x="4858897" y="3825654"/>
              <a:ext cx="266700" cy="2381"/>
            </a:xfrm>
            <a:prstGeom prst="bentConnector3">
              <a:avLst>
                <a:gd name="adj1" fmla="val 50000"/>
              </a:avLst>
            </a:prstGeom>
            <a:noFill/>
            <a:ln w="44450">
              <a:solidFill>
                <a:schemeClr val="accent1">
                  <a:lumMod val="60000"/>
                  <a:lumOff val="40000"/>
                </a:schemeClr>
              </a:solidFill>
              <a:miter lim="800000"/>
              <a:headEnd/>
              <a:tailEnd type="triangle" w="lg" len="med"/>
            </a:ln>
            <a:extLst>
              <a:ext uri="{909E8E84-426E-40DD-AFC4-6F175D3DCCD1}">
                <a14:hiddenFill xmlns:a14="http://schemas.microsoft.com/office/drawing/2010/main">
                  <a:noFill/>
                </a14:hiddenFill>
              </a:ext>
            </a:extLst>
          </p:spPr>
        </p:cxnSp>
        <p:cxnSp>
          <p:nvCxnSpPr>
            <p:cNvPr id="21" name="AutoShape 38">
              <a:extLst>
                <a:ext uri="{FF2B5EF4-FFF2-40B4-BE49-F238E27FC236}">
                  <a16:creationId xmlns:a16="http://schemas.microsoft.com/office/drawing/2014/main" id="{13BEB651-81BE-407E-BEA9-7B090BEEBC73}"/>
                </a:ext>
              </a:extLst>
            </p:cNvPr>
            <p:cNvCxnSpPr>
              <a:cxnSpLocks noChangeShapeType="1"/>
            </p:cNvCxnSpPr>
            <p:nvPr/>
          </p:nvCxnSpPr>
          <p:spPr bwMode="auto">
            <a:xfrm>
              <a:off x="6039148" y="3828034"/>
              <a:ext cx="300038" cy="0"/>
            </a:xfrm>
            <a:prstGeom prst="bentConnector3">
              <a:avLst>
                <a:gd name="adj1" fmla="val 50000"/>
              </a:avLst>
            </a:prstGeom>
            <a:noFill/>
            <a:ln w="44450">
              <a:solidFill>
                <a:schemeClr val="accent1">
                  <a:lumMod val="60000"/>
                  <a:lumOff val="40000"/>
                </a:schemeClr>
              </a:solidFill>
              <a:miter lim="800000"/>
              <a:headEnd/>
              <a:tailEnd type="triangle" w="lg" len="med"/>
            </a:ln>
            <a:extLst>
              <a:ext uri="{909E8E84-426E-40DD-AFC4-6F175D3DCCD1}">
                <a14:hiddenFill xmlns:a14="http://schemas.microsoft.com/office/drawing/2010/main">
                  <a:noFill/>
                </a14:hiddenFill>
              </a:ext>
            </a:extLst>
          </p:spPr>
        </p:cxnSp>
        <p:sp>
          <p:nvSpPr>
            <p:cNvPr id="22" name="Rectangle: Diagonal Corners Snipped 21">
              <a:extLst>
                <a:ext uri="{FF2B5EF4-FFF2-40B4-BE49-F238E27FC236}">
                  <a16:creationId xmlns:a16="http://schemas.microsoft.com/office/drawing/2014/main" id="{9021AD19-6C0D-4E08-BA26-CEBB8A17EDCB}"/>
                </a:ext>
              </a:extLst>
            </p:cNvPr>
            <p:cNvSpPr/>
            <p:nvPr/>
          </p:nvSpPr>
          <p:spPr>
            <a:xfrm>
              <a:off x="4965374" y="2582641"/>
              <a:ext cx="1160859" cy="646510"/>
            </a:xfrm>
            <a:prstGeom prst="snip2DiagRect">
              <a:avLst>
                <a:gd name="adj1" fmla="val 6865"/>
                <a:gd name="adj2" fmla="val 35546"/>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r>
                <a:rPr lang="en-US" sz="1100" b="1" dirty="0">
                  <a:solidFill>
                    <a:srgbClr val="0070C0"/>
                  </a:solidFill>
                  <a:latin typeface="Georgia" panose="02040502050405020303" pitchFamily="18" charset="0"/>
                </a:rPr>
                <a:t>Relevant Clinical Vocabularies</a:t>
              </a:r>
            </a:p>
          </p:txBody>
        </p:sp>
        <p:cxnSp>
          <p:nvCxnSpPr>
            <p:cNvPr id="23" name="Straight Arrow Connector 22">
              <a:extLst>
                <a:ext uri="{FF2B5EF4-FFF2-40B4-BE49-F238E27FC236}">
                  <a16:creationId xmlns:a16="http://schemas.microsoft.com/office/drawing/2014/main" id="{296DCAE6-C045-4D42-ACF5-B7479106E504}"/>
                </a:ext>
              </a:extLst>
            </p:cNvPr>
            <p:cNvCxnSpPr>
              <a:cxnSpLocks/>
            </p:cNvCxnSpPr>
            <p:nvPr/>
          </p:nvCxnSpPr>
          <p:spPr>
            <a:xfrm>
              <a:off x="5513147" y="3229151"/>
              <a:ext cx="0" cy="325040"/>
            </a:xfrm>
            <a:prstGeom prst="straightConnector1">
              <a:avLst/>
            </a:prstGeom>
            <a:ln w="28575">
              <a:solidFill>
                <a:srgbClr val="0070C0"/>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19" name="Direct Access Storage 6">
              <a:extLst>
                <a:ext uri="{FF2B5EF4-FFF2-40B4-BE49-F238E27FC236}">
                  <a16:creationId xmlns:a16="http://schemas.microsoft.com/office/drawing/2014/main" id="{995A7637-D3E2-4846-840D-93C3382D1BE1}"/>
                </a:ext>
              </a:extLst>
            </p:cNvPr>
            <p:cNvSpPr>
              <a:spLocks noChangeArrowheads="1"/>
            </p:cNvSpPr>
            <p:nvPr/>
          </p:nvSpPr>
          <p:spPr bwMode="auto">
            <a:xfrm>
              <a:off x="5716149" y="3619676"/>
              <a:ext cx="377428" cy="415528"/>
            </a:xfrm>
            <a:prstGeom prst="flowChartMagneticDrum">
              <a:avLst/>
            </a:prstGeom>
            <a:solidFill>
              <a:srgbClr val="79BDFB"/>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514350">
                <a:defRPr/>
              </a:pPr>
              <a:endParaRPr lang="en-US" altLang="en-US" sz="1013" dirty="0">
                <a:solidFill>
                  <a:prstClr val="black"/>
                </a:solidFill>
                <a:latin typeface="Georgia" panose="02040502050405020303" pitchFamily="18" charset="0"/>
              </a:endParaRPr>
            </a:p>
          </p:txBody>
        </p:sp>
        <p:sp>
          <p:nvSpPr>
            <p:cNvPr id="93" name="TextBox 104">
              <a:extLst>
                <a:ext uri="{FF2B5EF4-FFF2-40B4-BE49-F238E27FC236}">
                  <a16:creationId xmlns:a16="http://schemas.microsoft.com/office/drawing/2014/main" id="{89C2C015-07FD-4A7C-A94C-10CDCFD5DE93}"/>
                </a:ext>
              </a:extLst>
            </p:cNvPr>
            <p:cNvSpPr txBox="1">
              <a:spLocks noChangeArrowheads="1"/>
            </p:cNvSpPr>
            <p:nvPr/>
          </p:nvSpPr>
          <p:spPr bwMode="auto">
            <a:xfrm>
              <a:off x="5174414" y="4080585"/>
              <a:ext cx="919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5000"/>
                </a:lnSpc>
                <a:spcBef>
                  <a:spcPct val="35000"/>
                </a:spcBef>
                <a:buClr>
                  <a:schemeClr val="accent1"/>
                </a:buClr>
                <a:buFont typeface="Wingdings" panose="05000000000000000000" pitchFamily="2" charset="2"/>
                <a:buChar char="§"/>
                <a:defRPr sz="2400">
                  <a:solidFill>
                    <a:schemeClr val="tx1"/>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lnSpc>
                  <a:spcPct val="95000"/>
                </a:lnSpc>
                <a:spcBef>
                  <a:spcPct val="35000"/>
                </a:spcBef>
                <a:buClr>
                  <a:schemeClr val="accent1"/>
                </a:buClr>
                <a:buFont typeface="Arial" panose="020B0604020202020204" pitchFamily="34" charset="0"/>
                <a:buChar char="–"/>
                <a:defRPr sz="2000">
                  <a:solidFill>
                    <a:schemeClr val="tx1"/>
                  </a:solidFill>
                  <a:latin typeface="Arial Narrow" panose="020B0606020202030204" pitchFamily="34" charset="0"/>
                  <a:ea typeface="Arial" panose="020B0604020202020204" pitchFamily="34" charset="0"/>
                  <a:cs typeface="Arial" panose="020B0604020202020204" pitchFamily="34" charset="0"/>
                </a:defRPr>
              </a:lvl2pPr>
              <a:lvl3pPr marL="1143000" indent="-228600">
                <a:lnSpc>
                  <a:spcPct val="95000"/>
                </a:lnSpc>
                <a:spcBef>
                  <a:spcPct val="35000"/>
                </a:spcBef>
                <a:buClr>
                  <a:schemeClr val="accent1"/>
                </a:buClr>
                <a:buFont typeface="Wingdings" panose="05000000000000000000" pitchFamily="2" charset="2"/>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3pPr>
              <a:lvl4pPr marL="1600200" indent="-228600">
                <a:lnSpc>
                  <a:spcPct val="95000"/>
                </a:lnSpc>
                <a:spcBef>
                  <a:spcPct val="35000"/>
                </a:spcBef>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4pPr>
              <a:lvl5pPr marL="2057400" indent="-228600">
                <a:lnSpc>
                  <a:spcPct val="95000"/>
                </a:lnSpc>
                <a:spcBef>
                  <a:spcPct val="35000"/>
                </a:spcBef>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lnSpc>
                  <a:spcPct val="95000"/>
                </a:lnSpc>
                <a:spcBef>
                  <a:spcPct val="35000"/>
                </a:spcBef>
                <a:spcAft>
                  <a:spcPct val="0"/>
                </a:spcAft>
                <a:buClr>
                  <a:schemeClr val="accent1"/>
                </a:buClr>
                <a:buChar char="»"/>
                <a:defRPr sz="1600">
                  <a:solidFill>
                    <a:schemeClr val="tx1"/>
                  </a:solidFill>
                  <a:latin typeface="Arial Narrow" panose="020B0606020202030204" pitchFamily="34" charset="0"/>
                  <a:ea typeface="Arial" panose="020B0604020202020204" pitchFamily="34" charset="0"/>
                  <a:cs typeface="Arial" panose="020B0604020202020204" pitchFamily="34" charset="0"/>
                </a:defRPr>
              </a:lvl9pPr>
            </a:lstStyle>
            <a:p>
              <a:pPr algn="ctr">
                <a:lnSpc>
                  <a:spcPct val="100000"/>
                </a:lnSpc>
                <a:spcBef>
                  <a:spcPct val="0"/>
                </a:spcBef>
                <a:buClrTx/>
                <a:buFontTx/>
                <a:buNone/>
              </a:pPr>
              <a:r>
                <a:rPr lang="fr-FR" altLang="en-US" b="1" dirty="0">
                  <a:latin typeface="Georgia" panose="02040502050405020303" pitchFamily="18" charset="0"/>
                </a:rPr>
                <a:t>NLP</a:t>
              </a:r>
              <a:endParaRPr lang="en-US" altLang="en-US" sz="1500" b="1" dirty="0">
                <a:latin typeface="Georgia" panose="02040502050405020303" pitchFamily="18" charset="0"/>
              </a:endParaRPr>
            </a:p>
          </p:txBody>
        </p:sp>
      </p:grpSp>
      <p:sp>
        <p:nvSpPr>
          <p:cNvPr id="95" name="Content Placeholder 2">
            <a:extLst>
              <a:ext uri="{FF2B5EF4-FFF2-40B4-BE49-F238E27FC236}">
                <a16:creationId xmlns:a16="http://schemas.microsoft.com/office/drawing/2014/main" id="{42D731A6-8DF1-465C-A852-3CD1D80C24CB}"/>
              </a:ext>
            </a:extLst>
          </p:cNvPr>
          <p:cNvSpPr txBox="1">
            <a:spLocks/>
          </p:cNvSpPr>
          <p:nvPr/>
        </p:nvSpPr>
        <p:spPr>
          <a:xfrm>
            <a:off x="1750381" y="1266826"/>
            <a:ext cx="8495055" cy="5034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 lvl="2" indent="0">
              <a:spcBef>
                <a:spcPts val="0"/>
              </a:spcBef>
              <a:buClr>
                <a:srgbClr val="0070C0"/>
              </a:buClr>
              <a:buNone/>
            </a:pPr>
            <a:endParaRPr lang="en-US" sz="2800" dirty="0">
              <a:latin typeface="Georgia" panose="02040502050405020303" pitchFamily="18" charset="0"/>
              <a:sym typeface="Wingdings" pitchFamily="2" charset="2"/>
            </a:endParaRPr>
          </a:p>
        </p:txBody>
      </p:sp>
      <p:sp>
        <p:nvSpPr>
          <p:cNvPr id="96" name="Content Placeholder 2">
            <a:extLst>
              <a:ext uri="{FF2B5EF4-FFF2-40B4-BE49-F238E27FC236}">
                <a16:creationId xmlns:a16="http://schemas.microsoft.com/office/drawing/2014/main" id="{96746A1F-F800-49BA-83A6-851BA03843CE}"/>
              </a:ext>
            </a:extLst>
          </p:cNvPr>
          <p:cNvSpPr txBox="1">
            <a:spLocks/>
          </p:cNvSpPr>
          <p:nvPr/>
        </p:nvSpPr>
        <p:spPr>
          <a:xfrm>
            <a:off x="1573182" y="6031732"/>
            <a:ext cx="9603419" cy="33992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dirty="0">
                <a:latin typeface="Georgia" panose="02040502050405020303" pitchFamily="18" charset="0"/>
              </a:rPr>
              <a:t>Yu et al. Toward high-throughput phenotyping: unbiased automated feature extraction and selection from knowledge sources. JAMIA 2015</a:t>
            </a:r>
            <a:endParaRPr lang="en-US" sz="1200" dirty="0">
              <a:latin typeface="Georgia" panose="02040502050405020303" pitchFamily="18" charset="0"/>
              <a:sym typeface="Wingdings" pitchFamily="2" charset="2"/>
            </a:endParaRPr>
          </a:p>
        </p:txBody>
      </p:sp>
      <p:sp>
        <p:nvSpPr>
          <p:cNvPr id="102" name="Title 1">
            <a:extLst>
              <a:ext uri="{FF2B5EF4-FFF2-40B4-BE49-F238E27FC236}">
                <a16:creationId xmlns:a16="http://schemas.microsoft.com/office/drawing/2014/main" id="{4673500D-7312-4B47-8CD5-32BAC27C3C49}"/>
              </a:ext>
            </a:extLst>
          </p:cNvPr>
          <p:cNvSpPr txBox="1">
            <a:spLocks/>
          </p:cNvSpPr>
          <p:nvPr/>
        </p:nvSpPr>
        <p:spPr>
          <a:xfrm>
            <a:off x="838200" y="36874"/>
            <a:ext cx="10515600" cy="9017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175" lvl="2" indent="0">
              <a:spcBef>
                <a:spcPts val="0"/>
              </a:spcBef>
              <a:buClr>
                <a:srgbClr val="0070C0"/>
              </a:buClr>
              <a:buNone/>
            </a:pPr>
            <a:r>
              <a:rPr lang="en-US" sz="2800" b="1" dirty="0">
                <a:latin typeface="Georgia" panose="02040502050405020303" pitchFamily="18" charset="0"/>
                <a:sym typeface="Wingdings" pitchFamily="2" charset="2"/>
              </a:rPr>
              <a:t>Automating NLP dictionary creation (AFEP)</a:t>
            </a:r>
          </a:p>
        </p:txBody>
      </p:sp>
    </p:spTree>
    <p:extLst>
      <p:ext uri="{BB962C8B-B14F-4D97-AF65-F5344CB8AC3E}">
        <p14:creationId xmlns:p14="http://schemas.microsoft.com/office/powerpoint/2010/main" val="5535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D139-E3D1-CA43-ADD0-3ACA4A91DC21}"/>
              </a:ext>
            </a:extLst>
          </p:cNvPr>
          <p:cNvSpPr>
            <a:spLocks noGrp="1"/>
          </p:cNvSpPr>
          <p:nvPr>
            <p:ph type="title"/>
          </p:nvPr>
        </p:nvSpPr>
        <p:spPr>
          <a:xfrm>
            <a:off x="656095" y="330630"/>
            <a:ext cx="11163300" cy="638433"/>
          </a:xfrm>
        </p:spPr>
        <p:txBody>
          <a:bodyPr/>
          <a:lstStyle/>
          <a:p>
            <a:r>
              <a:rPr lang="en-US" sz="2800" b="1" dirty="0">
                <a:latin typeface="Georgia" panose="02040502050405020303" pitchFamily="18" charset="0"/>
              </a:rPr>
              <a:t>Running PheNorm</a:t>
            </a:r>
          </a:p>
        </p:txBody>
      </p:sp>
      <p:sp>
        <p:nvSpPr>
          <p:cNvPr id="3" name="Content Placeholder 2">
            <a:extLst>
              <a:ext uri="{FF2B5EF4-FFF2-40B4-BE49-F238E27FC236}">
                <a16:creationId xmlns:a16="http://schemas.microsoft.com/office/drawing/2014/main" id="{40C4C4D9-0881-0346-9DBC-E01342B35331}"/>
              </a:ext>
            </a:extLst>
          </p:cNvPr>
          <p:cNvSpPr>
            <a:spLocks noGrp="1"/>
          </p:cNvSpPr>
          <p:nvPr>
            <p:ph idx="1"/>
          </p:nvPr>
        </p:nvSpPr>
        <p:spPr>
          <a:xfrm>
            <a:off x="838200" y="1828800"/>
            <a:ext cx="10515600" cy="4527549"/>
          </a:xfrm>
        </p:spPr>
        <p:txBody>
          <a:bodyPr>
            <a:normAutofit/>
          </a:bodyPr>
          <a:lstStyle/>
          <a:p>
            <a:r>
              <a:rPr lang="en-US" sz="2000" b="1" dirty="0"/>
              <a:t>AFEP Dictionary</a:t>
            </a:r>
          </a:p>
          <a:p>
            <a:pPr lvl="1"/>
            <a:r>
              <a:rPr lang="en-US" sz="2000" dirty="0"/>
              <a:t>159 CUIs extracted from 6 articles on COVID-19</a:t>
            </a:r>
          </a:p>
          <a:p>
            <a:r>
              <a:rPr lang="en-US" sz="2000" b="1" dirty="0"/>
              <a:t>Data/text catchment Period</a:t>
            </a:r>
          </a:p>
          <a:p>
            <a:pPr lvl="1"/>
            <a:r>
              <a:rPr lang="en-US" sz="2000" dirty="0"/>
              <a:t>Index date +/-30 days</a:t>
            </a:r>
          </a:p>
          <a:p>
            <a:r>
              <a:rPr lang="en-US" sz="2000" b="1" dirty="0"/>
              <a:t>Input Data</a:t>
            </a:r>
          </a:p>
          <a:p>
            <a:pPr lvl="1"/>
            <a:r>
              <a:rPr lang="en-US" sz="2000" dirty="0"/>
              <a:t>KPWA:  143,584 notes from 8,329 patients</a:t>
            </a:r>
          </a:p>
          <a:p>
            <a:pPr lvl="1"/>
            <a:r>
              <a:rPr lang="en-US" sz="2000" dirty="0"/>
              <a:t>VUMC: Approximately 1.1 million notes from 24,355 patients</a:t>
            </a:r>
          </a:p>
          <a:p>
            <a:r>
              <a:rPr lang="en-US" sz="2000" b="1" dirty="0"/>
              <a:t>Process notes using MetaMapLite</a:t>
            </a:r>
          </a:p>
          <a:p>
            <a:pPr lvl="1"/>
            <a:r>
              <a:rPr lang="en-US" sz="2000" dirty="0"/>
              <a:t>Transform counts of each NLP-extracted concept from the AFEP dictionary into input vectors for PheNorm</a:t>
            </a:r>
          </a:p>
        </p:txBody>
      </p:sp>
    </p:spTree>
    <p:extLst>
      <p:ext uri="{BB962C8B-B14F-4D97-AF65-F5344CB8AC3E}">
        <p14:creationId xmlns:p14="http://schemas.microsoft.com/office/powerpoint/2010/main" val="2105452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8E0F-DADA-CE4D-9108-5ABAAC72C6B8}"/>
              </a:ext>
            </a:extLst>
          </p:cNvPr>
          <p:cNvSpPr>
            <a:spLocks noGrp="1"/>
          </p:cNvSpPr>
          <p:nvPr>
            <p:ph type="title"/>
          </p:nvPr>
        </p:nvSpPr>
        <p:spPr>
          <a:xfrm>
            <a:off x="514350" y="315131"/>
            <a:ext cx="11163300" cy="638433"/>
          </a:xfrm>
        </p:spPr>
        <p:txBody>
          <a:bodyPr/>
          <a:lstStyle/>
          <a:p>
            <a:r>
              <a:rPr lang="en-US" sz="2800" b="1" dirty="0">
                <a:latin typeface="Georgia" panose="02040502050405020303" pitchFamily="18" charset="0"/>
              </a:rPr>
              <a:t>Running PheNorm</a:t>
            </a:r>
            <a:endParaRPr lang="en-US" sz="2800" dirty="0">
              <a:latin typeface="Georgia" panose="02040502050405020303" pitchFamily="18" charset="0"/>
            </a:endParaRPr>
          </a:p>
        </p:txBody>
      </p:sp>
      <p:sp>
        <p:nvSpPr>
          <p:cNvPr id="3" name="Content Placeholder 2">
            <a:extLst>
              <a:ext uri="{FF2B5EF4-FFF2-40B4-BE49-F238E27FC236}">
                <a16:creationId xmlns:a16="http://schemas.microsoft.com/office/drawing/2014/main" id="{ECBB0953-DA48-9D46-8A5E-8360BBB2589F}"/>
              </a:ext>
            </a:extLst>
          </p:cNvPr>
          <p:cNvSpPr>
            <a:spLocks noGrp="1"/>
          </p:cNvSpPr>
          <p:nvPr>
            <p:ph idx="1"/>
          </p:nvPr>
        </p:nvSpPr>
        <p:spPr>
          <a:xfrm>
            <a:off x="838200" y="1828800"/>
            <a:ext cx="10515600" cy="2838894"/>
          </a:xfrm>
        </p:spPr>
        <p:txBody>
          <a:bodyPr>
            <a:normAutofit/>
          </a:bodyPr>
          <a:lstStyle/>
          <a:p>
            <a:r>
              <a:rPr lang="en-US" sz="2000" dirty="0"/>
              <a:t>Silver Standard Labels</a:t>
            </a:r>
          </a:p>
          <a:p>
            <a:pPr marL="971550" lvl="1" indent="-514350">
              <a:buFont typeface="+mj-lt"/>
              <a:buAutoNum type="arabicPeriod"/>
            </a:pPr>
            <a:r>
              <a:rPr lang="en-US" sz="2000" b="1" dirty="0"/>
              <a:t>Structured Label</a:t>
            </a:r>
            <a:r>
              <a:rPr lang="en-US" sz="2000" dirty="0"/>
              <a:t> – count of days with U07.1 diagnosis code (COVID-19)</a:t>
            </a:r>
          </a:p>
          <a:p>
            <a:pPr marL="971550" lvl="1" indent="-514350">
              <a:buFont typeface="+mj-lt"/>
              <a:buAutoNum type="arabicPeriod"/>
            </a:pPr>
            <a:r>
              <a:rPr lang="en-US" sz="2000" b="1" dirty="0"/>
              <a:t>Structured Label</a:t>
            </a:r>
            <a:r>
              <a:rPr lang="en-US" sz="2000" dirty="0"/>
              <a:t> – counts of six COVID-related CUIs</a:t>
            </a:r>
          </a:p>
          <a:p>
            <a:pPr marL="971550" lvl="1" indent="-514350">
              <a:buFont typeface="+mj-lt"/>
              <a:buAutoNum type="arabicPeriod"/>
            </a:pPr>
            <a:r>
              <a:rPr lang="en-US" sz="2000" b="1" dirty="0"/>
              <a:t>NLP Label</a:t>
            </a:r>
            <a:r>
              <a:rPr lang="en-US" sz="2000" dirty="0"/>
              <a:t> – Cumulative count of “COVID-19” mentions in patients’ charts</a:t>
            </a:r>
          </a:p>
          <a:p>
            <a:pPr marL="971550" lvl="1" indent="-514350">
              <a:buFont typeface="+mj-lt"/>
              <a:buAutoNum type="arabicPeriod"/>
            </a:pPr>
            <a:r>
              <a:rPr lang="en-US" sz="2000" b="1" dirty="0"/>
              <a:t>NLP Label</a:t>
            </a:r>
            <a:r>
              <a:rPr lang="en-US" sz="2000" dirty="0"/>
              <a:t> – number of </a:t>
            </a:r>
            <a:r>
              <a:rPr lang="en-US" sz="2000" u="sng" dirty="0"/>
              <a:t>days (KPWA)</a:t>
            </a:r>
            <a:r>
              <a:rPr lang="en-US" sz="2000" dirty="0"/>
              <a:t> or </a:t>
            </a:r>
            <a:r>
              <a:rPr lang="en-US" sz="2000" u="sng" dirty="0"/>
              <a:t>notes (VUMC)</a:t>
            </a:r>
            <a:r>
              <a:rPr lang="en-US" sz="2000" dirty="0"/>
              <a:t> in which a COVID-19 concepts was mentioned in patients charts</a:t>
            </a:r>
          </a:p>
          <a:p>
            <a:pPr marL="228600" lvl="1">
              <a:spcBef>
                <a:spcPts val="1000"/>
              </a:spcBef>
            </a:pPr>
            <a:r>
              <a:rPr lang="en-US" sz="2000" dirty="0"/>
              <a:t>Apply PheNorm, </a:t>
            </a:r>
            <a:r>
              <a:rPr lang="en-US" sz="2000" b="1" dirty="0"/>
              <a:t>evaluate</a:t>
            </a:r>
          </a:p>
          <a:p>
            <a:endParaRPr lang="en-US" sz="2000" dirty="0"/>
          </a:p>
        </p:txBody>
      </p:sp>
    </p:spTree>
    <p:extLst>
      <p:ext uri="{BB962C8B-B14F-4D97-AF65-F5344CB8AC3E}">
        <p14:creationId xmlns:p14="http://schemas.microsoft.com/office/powerpoint/2010/main" val="502298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0D21-86E5-C84C-B2CA-4B9E690433C4}"/>
              </a:ext>
            </a:extLst>
          </p:cNvPr>
          <p:cNvSpPr>
            <a:spLocks noGrp="1"/>
          </p:cNvSpPr>
          <p:nvPr>
            <p:ph type="title"/>
          </p:nvPr>
        </p:nvSpPr>
        <p:spPr>
          <a:xfrm>
            <a:off x="838200" y="226575"/>
            <a:ext cx="10515600" cy="409167"/>
          </a:xfrm>
        </p:spPr>
        <p:txBody>
          <a:bodyPr/>
          <a:lstStyle/>
          <a:p>
            <a:r>
              <a:rPr lang="en-US" sz="2800" dirty="0">
                <a:latin typeface="Georgia" panose="02040502050405020303" pitchFamily="18" charset="0"/>
              </a:rPr>
              <a:t>COVID-19 Phenotype</a:t>
            </a:r>
          </a:p>
        </p:txBody>
      </p:sp>
      <p:sp>
        <p:nvSpPr>
          <p:cNvPr id="3" name="Content Placeholder 2">
            <a:extLst>
              <a:ext uri="{FF2B5EF4-FFF2-40B4-BE49-F238E27FC236}">
                <a16:creationId xmlns:a16="http://schemas.microsoft.com/office/drawing/2014/main" id="{01924E20-5E49-C342-9865-73B098BCD5DD}"/>
              </a:ext>
            </a:extLst>
          </p:cNvPr>
          <p:cNvSpPr>
            <a:spLocks noGrp="1"/>
          </p:cNvSpPr>
          <p:nvPr>
            <p:ph idx="1"/>
          </p:nvPr>
        </p:nvSpPr>
        <p:spPr>
          <a:xfrm>
            <a:off x="523965" y="1326117"/>
            <a:ext cx="6905828" cy="5313624"/>
          </a:xfrm>
        </p:spPr>
        <p:txBody>
          <a:bodyPr>
            <a:normAutofit fontScale="92500"/>
          </a:bodyPr>
          <a:lstStyle/>
          <a:p>
            <a:pPr fontAlgn="base"/>
            <a:r>
              <a:rPr lang="en-US" b="1" dirty="0"/>
              <a:t>Definite or highly probable infection</a:t>
            </a:r>
          </a:p>
          <a:p>
            <a:pPr lvl="1" fontAlgn="base"/>
            <a:r>
              <a:rPr lang="en-US" dirty="0"/>
              <a:t>Lab data or clinical note indicates patient was PCR-positive </a:t>
            </a:r>
            <a:r>
              <a:rPr lang="en-US" b="1" i="1" dirty="0"/>
              <a:t>or</a:t>
            </a:r>
            <a:endParaRPr lang="en-US" dirty="0"/>
          </a:p>
          <a:p>
            <a:pPr lvl="1" fontAlgn="base"/>
            <a:r>
              <a:rPr lang="en-US" dirty="0"/>
              <a:t>Assertion the patient has COVID-19 in a free text statement </a:t>
            </a:r>
            <a:r>
              <a:rPr lang="en-US" b="1" i="1" dirty="0"/>
              <a:t>or</a:t>
            </a:r>
            <a:endParaRPr lang="en-US" dirty="0"/>
          </a:p>
          <a:p>
            <a:pPr lvl="1" fontAlgn="base"/>
            <a:r>
              <a:rPr lang="en-US" dirty="0"/>
              <a:t>Strong evidence of proximal exposure and serologic evidence of prior infection </a:t>
            </a:r>
          </a:p>
          <a:p>
            <a:pPr fontAlgn="base"/>
            <a:r>
              <a:rPr lang="en-US" b="1" dirty="0"/>
              <a:t>Probable or possible</a:t>
            </a:r>
            <a:r>
              <a:rPr lang="en-US" dirty="0"/>
              <a:t> </a:t>
            </a:r>
            <a:r>
              <a:rPr lang="en-US" b="1" dirty="0"/>
              <a:t>infection</a:t>
            </a:r>
            <a:endParaRPr lang="en-US" dirty="0"/>
          </a:p>
          <a:p>
            <a:pPr lvl="1" fontAlgn="base"/>
            <a:r>
              <a:rPr lang="en-US" dirty="0"/>
              <a:t>Patient symptoms are consistent with a diagnosis of COVID-19</a:t>
            </a:r>
          </a:p>
          <a:p>
            <a:pPr lvl="1" fontAlgn="base"/>
            <a:r>
              <a:rPr lang="en-US" dirty="0"/>
              <a:t>Absence of an explicit </a:t>
            </a:r>
            <a:r>
              <a:rPr lang="en-US" i="1" dirty="0"/>
              <a:t>alternative </a:t>
            </a:r>
            <a:r>
              <a:rPr lang="en-US" dirty="0"/>
              <a:t>diagnosis and/or absence of a statement that a </a:t>
            </a:r>
            <a:br>
              <a:rPr lang="en-US" dirty="0"/>
            </a:br>
            <a:r>
              <a:rPr lang="en-US" dirty="0"/>
              <a:t>non-COVID-19 cause is more likely </a:t>
            </a:r>
          </a:p>
          <a:p>
            <a:pPr lvl="1" fontAlgn="base"/>
            <a:r>
              <a:rPr lang="en-US" dirty="0"/>
              <a:t>Strong evidence of proximal exposure</a:t>
            </a:r>
          </a:p>
          <a:p>
            <a:pPr fontAlgn="base"/>
            <a:r>
              <a:rPr lang="en-US" b="1" dirty="0"/>
              <a:t>Unlikely infection</a:t>
            </a:r>
            <a:endParaRPr lang="en-US" dirty="0"/>
          </a:p>
          <a:p>
            <a:pPr lvl="1" fontAlgn="base"/>
            <a:r>
              <a:rPr lang="en-US" dirty="0"/>
              <a:t>Explicit </a:t>
            </a:r>
            <a:r>
              <a:rPr lang="en-US" i="1" dirty="0"/>
              <a:t>alternative </a:t>
            </a:r>
            <a:r>
              <a:rPr lang="en-US" dirty="0"/>
              <a:t>diagnosis or statement that a non-COVID-19 cause is more likely</a:t>
            </a:r>
          </a:p>
          <a:p>
            <a:pPr lvl="1" fontAlgn="base"/>
            <a:r>
              <a:rPr lang="en-US" dirty="0"/>
              <a:t>Absence of symptoms consistent with a diagnosis of COVID-19 </a:t>
            </a:r>
            <a:r>
              <a:rPr lang="en-US" i="1" dirty="0"/>
              <a:t>and </a:t>
            </a:r>
            <a:r>
              <a:rPr lang="en-US" dirty="0"/>
              <a:t>absence of lab </a:t>
            </a:r>
            <a:br>
              <a:rPr lang="en-US" dirty="0"/>
            </a:br>
            <a:r>
              <a:rPr lang="en-US" dirty="0"/>
              <a:t>data or clinical note indicating a positive PCR test </a:t>
            </a:r>
          </a:p>
          <a:p>
            <a:pPr fontAlgn="base"/>
            <a:r>
              <a:rPr lang="en-US" b="1" i="1" dirty="0"/>
              <a:t>Not infected</a:t>
            </a:r>
            <a:endParaRPr lang="en-US" dirty="0"/>
          </a:p>
          <a:p>
            <a:pPr lvl="1" fontAlgn="base"/>
            <a:r>
              <a:rPr lang="en-US" dirty="0"/>
              <a:t>No indication in the EHR of infection [i.e., symptoms, exposure, and/or labs/serology] </a:t>
            </a:r>
            <a:br>
              <a:rPr lang="en-US" dirty="0"/>
            </a:br>
            <a:r>
              <a:rPr lang="en-US" dirty="0"/>
              <a:t>during the relevant time window) EHR appears to thoroughly document the patient’s </a:t>
            </a:r>
            <a:br>
              <a:rPr lang="en-US" dirty="0"/>
            </a:br>
            <a:r>
              <a:rPr lang="en-US" dirty="0"/>
              <a:t>care during the relevant time window </a:t>
            </a:r>
            <a:endParaRPr lang="en-US" b="1" i="1" dirty="0"/>
          </a:p>
          <a:p>
            <a:pPr fontAlgn="base"/>
            <a:r>
              <a:rPr lang="en-US" b="1" dirty="0"/>
              <a:t>Insufficient Information</a:t>
            </a:r>
            <a:r>
              <a:rPr lang="en-US" dirty="0"/>
              <a:t> </a:t>
            </a:r>
          </a:p>
          <a:p>
            <a:pPr lvl="1"/>
            <a:r>
              <a:rPr lang="en-US" dirty="0"/>
              <a:t>EHR appears </a:t>
            </a:r>
            <a:r>
              <a:rPr lang="en-US" u="sng" dirty="0"/>
              <a:t>not </a:t>
            </a:r>
            <a:r>
              <a:rPr lang="en-US" dirty="0"/>
              <a:t>to be a reasonably complete source of documentation about the </a:t>
            </a:r>
            <a:br>
              <a:rPr lang="en-US" dirty="0"/>
            </a:br>
            <a:r>
              <a:rPr lang="en-US" dirty="0"/>
              <a:t>patient’s care during the relevant time window</a:t>
            </a:r>
          </a:p>
        </p:txBody>
      </p:sp>
      <p:graphicFrame>
        <p:nvGraphicFramePr>
          <p:cNvPr id="5" name="Table 4">
            <a:extLst>
              <a:ext uri="{FF2B5EF4-FFF2-40B4-BE49-F238E27FC236}">
                <a16:creationId xmlns:a16="http://schemas.microsoft.com/office/drawing/2014/main" id="{AA21BD78-3916-C842-8D8B-42A28BDBF9A2}"/>
              </a:ext>
            </a:extLst>
          </p:cNvPr>
          <p:cNvGraphicFramePr>
            <a:graphicFrameLocks noGrp="1"/>
          </p:cNvGraphicFramePr>
          <p:nvPr>
            <p:extLst>
              <p:ext uri="{D42A27DB-BD31-4B8C-83A1-F6EECF244321}">
                <p14:modId xmlns:p14="http://schemas.microsoft.com/office/powerpoint/2010/main" val="4271708333"/>
              </p:ext>
            </p:extLst>
          </p:nvPr>
        </p:nvGraphicFramePr>
        <p:xfrm>
          <a:off x="7711440" y="873761"/>
          <a:ext cx="3956595" cy="5708027"/>
        </p:xfrm>
        <a:graphic>
          <a:graphicData uri="http://schemas.openxmlformats.org/drawingml/2006/table">
            <a:tbl>
              <a:tblPr/>
              <a:tblGrid>
                <a:gridCol w="1464028">
                  <a:extLst>
                    <a:ext uri="{9D8B030D-6E8A-4147-A177-3AD203B41FA5}">
                      <a16:colId xmlns:a16="http://schemas.microsoft.com/office/drawing/2014/main" val="2423671777"/>
                    </a:ext>
                  </a:extLst>
                </a:gridCol>
                <a:gridCol w="2492567">
                  <a:extLst>
                    <a:ext uri="{9D8B030D-6E8A-4147-A177-3AD203B41FA5}">
                      <a16:colId xmlns:a16="http://schemas.microsoft.com/office/drawing/2014/main" val="1191717991"/>
                    </a:ext>
                  </a:extLst>
                </a:gridCol>
              </a:tblGrid>
              <a:tr h="261331">
                <a:tc>
                  <a:txBody>
                    <a:bodyPr/>
                    <a:lstStyle/>
                    <a:p>
                      <a:pPr algn="ctr" rtl="0" fontAlgn="t">
                        <a:spcBef>
                          <a:spcPts val="0"/>
                        </a:spcBef>
                        <a:spcAft>
                          <a:spcPts val="0"/>
                        </a:spcAft>
                      </a:pPr>
                      <a:r>
                        <a:rPr lang="en-US" sz="1100" b="1" i="0" u="none" strike="noStrike" dirty="0">
                          <a:solidFill>
                            <a:srgbClr val="000000"/>
                          </a:solidFill>
                          <a:effectLst/>
                          <a:latin typeface="Avenir Black" panose="02000503020000020003"/>
                        </a:rPr>
                        <a:t>SEVERITY LEVEL</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US" sz="1100" b="1" i="0" u="none" strike="noStrike" dirty="0">
                          <a:solidFill>
                            <a:srgbClr val="000000"/>
                          </a:solidFill>
                          <a:effectLst/>
                          <a:latin typeface="Avenir Black" panose="02000503020000020003"/>
                        </a:rPr>
                        <a:t>SIGN/SYMPTOM</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extLst>
                  <a:ext uri="{0D108BD9-81ED-4DB2-BD59-A6C34878D82A}">
                    <a16:rowId xmlns:a16="http://schemas.microsoft.com/office/drawing/2014/main" val="3128049511"/>
                  </a:ext>
                </a:extLst>
              </a:tr>
              <a:tr h="251716">
                <a:tc>
                  <a:txBody>
                    <a:bodyPr/>
                    <a:lstStyle/>
                    <a:p>
                      <a:pPr rtl="0" fontAlgn="t">
                        <a:spcBef>
                          <a:spcPts val="0"/>
                        </a:spcBef>
                        <a:spcAft>
                          <a:spcPts val="0"/>
                        </a:spcAft>
                      </a:pPr>
                      <a:r>
                        <a:rPr lang="en-US" sz="1100" b="1" i="0" u="none" strike="noStrike" dirty="0">
                          <a:solidFill>
                            <a:srgbClr val="000000"/>
                          </a:solidFill>
                          <a:effectLst/>
                          <a:latin typeface="Avenir Black" panose="02000503020000020003"/>
                        </a:rPr>
                        <a:t>Asymptomatic</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No symptoms</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4161554081"/>
                  </a:ext>
                </a:extLst>
              </a:tr>
              <a:tr h="251716">
                <a:tc rowSpan="10">
                  <a:txBody>
                    <a:bodyPr/>
                    <a:lstStyle/>
                    <a:p>
                      <a:pPr rtl="0" fontAlgn="t">
                        <a:spcBef>
                          <a:spcPts val="0"/>
                        </a:spcBef>
                        <a:spcAft>
                          <a:spcPts val="0"/>
                        </a:spcAft>
                      </a:pPr>
                      <a:r>
                        <a:rPr lang="en-US" sz="1100" b="1" i="0" u="none" strike="noStrike" dirty="0">
                          <a:solidFill>
                            <a:srgbClr val="000000"/>
                          </a:solidFill>
                          <a:effectLst/>
                          <a:latin typeface="Avenir Black" panose="02000503020000020003"/>
                        </a:rPr>
                        <a:t>Mild</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Fever (&gt;=100.4F)</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613759873"/>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Cough</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1214707131"/>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Sore throat</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1664814800"/>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Malaise/fatigue</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1510672730"/>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Headache</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3708528630"/>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Muscle pain</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2413580722"/>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Nausea</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2171635196"/>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Vomiting</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1834987576"/>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Diarrhea</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4282120194"/>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Loss of sense of taste or smell</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extLst>
                  <a:ext uri="{0D108BD9-81ED-4DB2-BD59-A6C34878D82A}">
                    <a16:rowId xmlns:a16="http://schemas.microsoft.com/office/drawing/2014/main" val="1951347867"/>
                  </a:ext>
                </a:extLst>
              </a:tr>
              <a:tr h="251716">
                <a:tc rowSpan="3">
                  <a:txBody>
                    <a:bodyPr/>
                    <a:lstStyle/>
                    <a:p>
                      <a:pPr rtl="0" fontAlgn="t">
                        <a:spcBef>
                          <a:spcPts val="0"/>
                        </a:spcBef>
                        <a:spcAft>
                          <a:spcPts val="0"/>
                        </a:spcAft>
                      </a:pPr>
                      <a:r>
                        <a:rPr lang="en-US" sz="1100" b="1" i="0" u="none" strike="noStrike" dirty="0">
                          <a:solidFill>
                            <a:srgbClr val="000000"/>
                          </a:solidFill>
                          <a:effectLst/>
                          <a:latin typeface="Avenir Black" panose="02000503020000020003"/>
                        </a:rPr>
                        <a:t>Moderate</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Shortness of breath (SpO2 &gt;=94%)</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354448044"/>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Dyspnea (SpO2 &gt;=94%)</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394651006"/>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Abnormal chest imaging (SpO2 &gt;=94%) </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635442541"/>
                  </a:ext>
                </a:extLst>
              </a:tr>
              <a:tr h="251716">
                <a:tc rowSpan="4">
                  <a:txBody>
                    <a:bodyPr/>
                    <a:lstStyle/>
                    <a:p>
                      <a:pPr rtl="0" fontAlgn="t">
                        <a:spcBef>
                          <a:spcPts val="0"/>
                        </a:spcBef>
                        <a:spcAft>
                          <a:spcPts val="0"/>
                        </a:spcAft>
                      </a:pPr>
                      <a:r>
                        <a:rPr lang="en-US" sz="1100" b="1" i="0" u="none" strike="noStrike" dirty="0">
                          <a:solidFill>
                            <a:srgbClr val="000000"/>
                          </a:solidFill>
                          <a:effectLst/>
                          <a:latin typeface="Avenir Black" panose="02000503020000020003"/>
                        </a:rPr>
                        <a:t>Severe</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C232"/>
                    </a:solidFill>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SpO2 &lt;94%</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572693459"/>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PaO2/FiO2* &lt;300 mm Hg</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3637069325"/>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Respiratory freq &gt;30 breaths/min</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42031977"/>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Lung infiltrates &gt;50%</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2806877691"/>
                  </a:ext>
                </a:extLst>
              </a:tr>
              <a:tr h="251716">
                <a:tc rowSpan="3">
                  <a:txBody>
                    <a:bodyPr/>
                    <a:lstStyle/>
                    <a:p>
                      <a:pPr rtl="0" fontAlgn="t">
                        <a:spcBef>
                          <a:spcPts val="0"/>
                        </a:spcBef>
                        <a:spcAft>
                          <a:spcPts val="0"/>
                        </a:spcAft>
                      </a:pPr>
                      <a:r>
                        <a:rPr lang="en-US" sz="1100" b="1" i="0" u="none" strike="noStrike" dirty="0">
                          <a:solidFill>
                            <a:srgbClr val="000000"/>
                          </a:solidFill>
                          <a:effectLst/>
                          <a:latin typeface="Avenir Black" panose="02000503020000020003"/>
                        </a:rPr>
                        <a:t>Critical</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6666"/>
                    </a:solidFill>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Respiratory failure</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6666"/>
                    </a:solidFill>
                  </a:tcPr>
                </a:tc>
                <a:extLst>
                  <a:ext uri="{0D108BD9-81ED-4DB2-BD59-A6C34878D82A}">
                    <a16:rowId xmlns:a16="http://schemas.microsoft.com/office/drawing/2014/main" val="3831869429"/>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Septic shock</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6666"/>
                    </a:solidFill>
                  </a:tcPr>
                </a:tc>
                <a:extLst>
                  <a:ext uri="{0D108BD9-81ED-4DB2-BD59-A6C34878D82A}">
                    <a16:rowId xmlns:a16="http://schemas.microsoft.com/office/drawing/2014/main" val="3314806908"/>
                  </a:ext>
                </a:extLst>
              </a:tr>
              <a:tr h="251716">
                <a:tc vMerge="1">
                  <a:txBody>
                    <a:bodyPr/>
                    <a:lstStyle/>
                    <a:p>
                      <a:endParaRPr lang="en-US"/>
                    </a:p>
                  </a:txBody>
                  <a:tcPr/>
                </a:tc>
                <a:tc>
                  <a:txBody>
                    <a:bodyPr/>
                    <a:lstStyle/>
                    <a:p>
                      <a:pPr rtl="0" fontAlgn="t">
                        <a:spcBef>
                          <a:spcPts val="0"/>
                        </a:spcBef>
                        <a:spcAft>
                          <a:spcPts val="0"/>
                        </a:spcAft>
                      </a:pPr>
                      <a:r>
                        <a:rPr lang="en-US" sz="1100" b="0" i="0" u="none" strike="noStrike" dirty="0">
                          <a:solidFill>
                            <a:srgbClr val="000000"/>
                          </a:solidFill>
                          <a:effectLst/>
                          <a:latin typeface="Avenir Black" panose="02000503020000020003"/>
                        </a:rPr>
                        <a:t>Multiple organ dysfunction</a:t>
                      </a:r>
                      <a:endParaRPr lang="en-US" sz="1800" dirty="0">
                        <a:effectLst/>
                        <a:latin typeface="Avenir Black" panose="02000503020000020003"/>
                      </a:endParaRPr>
                    </a:p>
                  </a:txBody>
                  <a:tcPr marL="38548" marR="38548" marT="38548" marB="385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6666"/>
                    </a:solidFill>
                  </a:tcPr>
                </a:tc>
                <a:extLst>
                  <a:ext uri="{0D108BD9-81ED-4DB2-BD59-A6C34878D82A}">
                    <a16:rowId xmlns:a16="http://schemas.microsoft.com/office/drawing/2014/main" val="579891163"/>
                  </a:ext>
                </a:extLst>
              </a:tr>
            </a:tbl>
          </a:graphicData>
        </a:graphic>
      </p:graphicFrame>
      <p:sp>
        <p:nvSpPr>
          <p:cNvPr id="6" name="TextBox 5">
            <a:extLst>
              <a:ext uri="{FF2B5EF4-FFF2-40B4-BE49-F238E27FC236}">
                <a16:creationId xmlns:a16="http://schemas.microsoft.com/office/drawing/2014/main" id="{ECA5A525-985E-3548-81B3-53285876A9DA}"/>
              </a:ext>
            </a:extLst>
          </p:cNvPr>
          <p:cNvSpPr txBox="1"/>
          <p:nvPr/>
        </p:nvSpPr>
        <p:spPr>
          <a:xfrm>
            <a:off x="7321009" y="311344"/>
            <a:ext cx="4347028" cy="400110"/>
          </a:xfrm>
          <a:prstGeom prst="rect">
            <a:avLst/>
          </a:prstGeom>
          <a:noFill/>
        </p:spPr>
        <p:txBody>
          <a:bodyPr wrap="square">
            <a:spAutoFit/>
          </a:bodyPr>
          <a:lstStyle/>
          <a:p>
            <a:pPr algn="ctr" rtl="0" fontAlgn="base">
              <a:spcBef>
                <a:spcPts val="0"/>
              </a:spcBef>
              <a:spcAft>
                <a:spcPts val="0"/>
              </a:spcAft>
            </a:pPr>
            <a:r>
              <a:rPr lang="en-US" sz="2000" b="0" i="1" u="none" strike="noStrike" dirty="0">
                <a:solidFill>
                  <a:srgbClr val="FF0000"/>
                </a:solidFill>
                <a:effectLst/>
                <a:latin typeface="Georgia" panose="02040502050405020303" pitchFamily="18" charset="0"/>
              </a:rPr>
              <a:t>Severity of illness scale (NIH)</a:t>
            </a:r>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B2C503B3-6271-3943-BB34-C7DA2ADCDC38}"/>
              </a:ext>
            </a:extLst>
          </p:cNvPr>
          <p:cNvSpPr txBox="1"/>
          <p:nvPr/>
        </p:nvSpPr>
        <p:spPr>
          <a:xfrm>
            <a:off x="523965" y="711454"/>
            <a:ext cx="4347028" cy="400110"/>
          </a:xfrm>
          <a:prstGeom prst="rect">
            <a:avLst/>
          </a:prstGeom>
          <a:noFill/>
        </p:spPr>
        <p:txBody>
          <a:bodyPr wrap="square">
            <a:spAutoFit/>
          </a:bodyPr>
          <a:lstStyle/>
          <a:p>
            <a:pPr algn="ctr" rtl="0" fontAlgn="base">
              <a:spcBef>
                <a:spcPts val="0"/>
              </a:spcBef>
              <a:spcAft>
                <a:spcPts val="0"/>
              </a:spcAft>
            </a:pPr>
            <a:r>
              <a:rPr lang="en-US" sz="2000" b="0" i="1" u="none" strike="noStrike" dirty="0">
                <a:solidFill>
                  <a:srgbClr val="FF0000"/>
                </a:solidFill>
                <a:effectLst/>
                <a:latin typeface="Georgia" panose="02040502050405020303" pitchFamily="18" charset="0"/>
              </a:rPr>
              <a:t>Evidence of COVID-19 infection</a:t>
            </a:r>
            <a:endParaRPr lang="en-US" dirty="0">
              <a:latin typeface="Georgia" panose="02040502050405020303" pitchFamily="18" charset="0"/>
            </a:endParaRPr>
          </a:p>
        </p:txBody>
      </p:sp>
    </p:spTree>
    <p:extLst>
      <p:ext uri="{BB962C8B-B14F-4D97-AF65-F5344CB8AC3E}">
        <p14:creationId xmlns:p14="http://schemas.microsoft.com/office/powerpoint/2010/main" val="1317971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49C9-D9BA-4746-B12D-B343ECDD4727}"/>
              </a:ext>
            </a:extLst>
          </p:cNvPr>
          <p:cNvSpPr>
            <a:spLocks noGrp="1"/>
          </p:cNvSpPr>
          <p:nvPr>
            <p:ph type="title"/>
          </p:nvPr>
        </p:nvSpPr>
        <p:spPr>
          <a:xfrm>
            <a:off x="861847" y="255181"/>
            <a:ext cx="10515600" cy="605656"/>
          </a:xfrm>
        </p:spPr>
        <p:txBody>
          <a:bodyPr/>
          <a:lstStyle/>
          <a:p>
            <a:r>
              <a:rPr lang="en-US" sz="2800" dirty="0">
                <a:latin typeface="Georgia" panose="02040502050405020303" pitchFamily="18" charset="0"/>
              </a:rPr>
              <a:t>COVID-19 phenotype chart review results</a:t>
            </a:r>
          </a:p>
        </p:txBody>
      </p:sp>
      <p:graphicFrame>
        <p:nvGraphicFramePr>
          <p:cNvPr id="3" name="Table 2">
            <a:extLst>
              <a:ext uri="{FF2B5EF4-FFF2-40B4-BE49-F238E27FC236}">
                <a16:creationId xmlns:a16="http://schemas.microsoft.com/office/drawing/2014/main" id="{628D7143-ABB3-4D4D-A8F5-CC8CA8F259D0}"/>
              </a:ext>
            </a:extLst>
          </p:cNvPr>
          <p:cNvGraphicFramePr>
            <a:graphicFrameLocks noGrp="1"/>
          </p:cNvGraphicFramePr>
          <p:nvPr>
            <p:extLst>
              <p:ext uri="{D42A27DB-BD31-4B8C-83A1-F6EECF244321}">
                <p14:modId xmlns:p14="http://schemas.microsoft.com/office/powerpoint/2010/main" val="4056054198"/>
              </p:ext>
            </p:extLst>
          </p:nvPr>
        </p:nvGraphicFramePr>
        <p:xfrm>
          <a:off x="2335940" y="1335487"/>
          <a:ext cx="7520120" cy="4400552"/>
        </p:xfrm>
        <a:graphic>
          <a:graphicData uri="http://schemas.openxmlformats.org/drawingml/2006/table">
            <a:tbl>
              <a:tblPr/>
              <a:tblGrid>
                <a:gridCol w="1504024">
                  <a:extLst>
                    <a:ext uri="{9D8B030D-6E8A-4147-A177-3AD203B41FA5}">
                      <a16:colId xmlns:a16="http://schemas.microsoft.com/office/drawing/2014/main" val="689669571"/>
                    </a:ext>
                  </a:extLst>
                </a:gridCol>
                <a:gridCol w="1504024">
                  <a:extLst>
                    <a:ext uri="{9D8B030D-6E8A-4147-A177-3AD203B41FA5}">
                      <a16:colId xmlns:a16="http://schemas.microsoft.com/office/drawing/2014/main" val="812996847"/>
                    </a:ext>
                  </a:extLst>
                </a:gridCol>
                <a:gridCol w="1504024">
                  <a:extLst>
                    <a:ext uri="{9D8B030D-6E8A-4147-A177-3AD203B41FA5}">
                      <a16:colId xmlns:a16="http://schemas.microsoft.com/office/drawing/2014/main" val="884897977"/>
                    </a:ext>
                  </a:extLst>
                </a:gridCol>
                <a:gridCol w="1504024">
                  <a:extLst>
                    <a:ext uri="{9D8B030D-6E8A-4147-A177-3AD203B41FA5}">
                      <a16:colId xmlns:a16="http://schemas.microsoft.com/office/drawing/2014/main" val="643073348"/>
                    </a:ext>
                  </a:extLst>
                </a:gridCol>
                <a:gridCol w="1504024">
                  <a:extLst>
                    <a:ext uri="{9D8B030D-6E8A-4147-A177-3AD203B41FA5}">
                      <a16:colId xmlns:a16="http://schemas.microsoft.com/office/drawing/2014/main" val="3031804453"/>
                    </a:ext>
                  </a:extLst>
                </a:gridCol>
              </a:tblGrid>
              <a:tr h="505169">
                <a:tc gridSpan="5">
                  <a:txBody>
                    <a:bodyPr/>
                    <a:lstStyle/>
                    <a:p>
                      <a:pPr algn="l" fontAlgn="ctr"/>
                      <a:r>
                        <a:rPr lang="en-US" sz="1800" b="1" i="0" u="none" strike="noStrike" dirty="0">
                          <a:solidFill>
                            <a:srgbClr val="000000"/>
                          </a:solidFill>
                          <a:effectLst/>
                          <a:latin typeface="Avenir Black" panose="02000503020000020003"/>
                        </a:rPr>
                        <a:t>Gold standard chart review results by study site and COVID-19 phenotype definition</a:t>
                      </a:r>
                    </a:p>
                  </a:txBody>
                  <a:tcPr marL="86108"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0854804"/>
                  </a:ext>
                </a:extLst>
              </a:tr>
              <a:tr h="861083">
                <a:tc>
                  <a:txBody>
                    <a:bodyPr/>
                    <a:lstStyle/>
                    <a:p>
                      <a:pPr algn="ctr" fontAlgn="ctr"/>
                      <a:r>
                        <a:rPr lang="en-US" sz="1800" b="1" i="0" u="none" strike="noStrike" dirty="0">
                          <a:solidFill>
                            <a:srgbClr val="000000"/>
                          </a:solidFill>
                          <a:effectLst/>
                          <a:latin typeface="Avenir Black" panose="02000503020000020003"/>
                        </a:rPr>
                        <a:t>Study site</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Avenir Black" panose="02000503020000020003"/>
                        </a:rPr>
                        <a:t>COVID-19 phenotype definition</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Avenir Black" panose="02000503020000020003"/>
                        </a:rPr>
                        <a:t>Chart review</a:t>
                      </a:r>
                      <a:br>
                        <a:rPr lang="en-US" sz="1800" b="1" i="0" u="none" strike="noStrike" dirty="0">
                          <a:solidFill>
                            <a:srgbClr val="000000"/>
                          </a:solidFill>
                          <a:effectLst/>
                          <a:latin typeface="Avenir Black" panose="02000503020000020003"/>
                        </a:rPr>
                      </a:br>
                      <a:r>
                        <a:rPr lang="en-US" sz="1800" b="1" i="0" u="none" strike="noStrike" dirty="0">
                          <a:solidFill>
                            <a:srgbClr val="000000"/>
                          </a:solidFill>
                          <a:effectLst/>
                          <a:latin typeface="Avenir Black" panose="02000503020000020003"/>
                        </a:rPr>
                        <a:t>result</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Avenir Black" panose="02000503020000020003"/>
                        </a:rPr>
                        <a:t>Number</a:t>
                      </a:r>
                      <a:br>
                        <a:rPr lang="en-US" sz="1800" b="1" i="0" u="none" strike="noStrike" dirty="0">
                          <a:solidFill>
                            <a:srgbClr val="000000"/>
                          </a:solidFill>
                          <a:effectLst/>
                          <a:latin typeface="Avenir Black" panose="02000503020000020003"/>
                        </a:rPr>
                      </a:br>
                      <a:r>
                        <a:rPr lang="en-US" sz="1800" b="1" i="0" u="none" strike="noStrike" dirty="0">
                          <a:solidFill>
                            <a:srgbClr val="000000"/>
                          </a:solidFill>
                          <a:effectLst/>
                          <a:latin typeface="Avenir Black" panose="02000503020000020003"/>
                        </a:rPr>
                        <a:t>of charts</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Avenir Black" panose="02000503020000020003"/>
                        </a:rPr>
                        <a:t>Percent</a:t>
                      </a:r>
                      <a:br>
                        <a:rPr lang="en-US" sz="1800" b="1" i="0" u="none" strike="noStrike" dirty="0">
                          <a:solidFill>
                            <a:srgbClr val="000000"/>
                          </a:solidFill>
                          <a:effectLst/>
                          <a:latin typeface="Avenir Black" panose="02000503020000020003"/>
                        </a:rPr>
                      </a:br>
                      <a:r>
                        <a:rPr lang="en-US" sz="1800" b="1" i="0" u="none" strike="noStrike" dirty="0">
                          <a:solidFill>
                            <a:srgbClr val="000000"/>
                          </a:solidFill>
                          <a:effectLst/>
                          <a:latin typeface="Avenir Black" panose="02000503020000020003"/>
                        </a:rPr>
                        <a:t>of charts</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5446115"/>
                  </a:ext>
                </a:extLst>
              </a:tr>
              <a:tr h="373136">
                <a:tc rowSpan="4">
                  <a:txBody>
                    <a:bodyPr/>
                    <a:lstStyle/>
                    <a:p>
                      <a:pPr algn="ctr" fontAlgn="ctr"/>
                      <a:r>
                        <a:rPr lang="en-US" sz="1800" b="1" i="0" u="none" strike="noStrike" dirty="0">
                          <a:solidFill>
                            <a:srgbClr val="000000"/>
                          </a:solidFill>
                          <a:effectLst/>
                          <a:latin typeface="Avenir Black" panose="02000503020000020003"/>
                        </a:rPr>
                        <a:t>VUMC</a:t>
                      </a:r>
                      <a:br>
                        <a:rPr lang="en-US" sz="1800" b="1" i="0" u="none" strike="noStrike" dirty="0">
                          <a:solidFill>
                            <a:srgbClr val="000000"/>
                          </a:solidFill>
                          <a:effectLst/>
                          <a:latin typeface="Avenir Black" panose="02000503020000020003"/>
                        </a:rPr>
                      </a:br>
                      <a:r>
                        <a:rPr lang="en-US" sz="1800" b="1" i="0" u="none" strike="noStrike" dirty="0">
                          <a:solidFill>
                            <a:srgbClr val="000000"/>
                          </a:solidFill>
                          <a:effectLst/>
                          <a:latin typeface="Avenir Black" panose="02000503020000020003"/>
                        </a:rPr>
                        <a:t>(N=483)</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800" b="0" i="0" u="none" strike="noStrike" dirty="0">
                          <a:solidFill>
                            <a:srgbClr val="000000"/>
                          </a:solidFill>
                          <a:effectLst/>
                          <a:latin typeface="Avenir Black" panose="02000503020000020003"/>
                        </a:rPr>
                        <a:t>Moderate+</a:t>
                      </a:r>
                      <a:br>
                        <a:rPr lang="en-US" sz="1800" b="0" i="0" u="none" strike="noStrike" dirty="0">
                          <a:solidFill>
                            <a:srgbClr val="000000"/>
                          </a:solidFill>
                          <a:effectLst/>
                          <a:latin typeface="Avenir Black" panose="02000503020000020003"/>
                        </a:rPr>
                      </a:br>
                      <a:r>
                        <a:rPr lang="en-US" sz="1800" b="0" i="0" u="none" strike="noStrike" dirty="0">
                          <a:solidFill>
                            <a:srgbClr val="000000"/>
                          </a:solidFill>
                          <a:effectLst/>
                          <a:latin typeface="Avenir Black" panose="02000503020000020003"/>
                        </a:rPr>
                        <a:t>severity</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Non-case</a:t>
                      </a:r>
                    </a:p>
                  </a:txBody>
                  <a:tcPr marL="86108"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chemeClr val="tx1"/>
                          </a:solidFill>
                          <a:effectLst/>
                          <a:latin typeface="Avenir Black" panose="02000503020000020003"/>
                        </a:rPr>
                        <a:t>334</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chemeClr val="tx1"/>
                          </a:solidFill>
                          <a:effectLst/>
                          <a:latin typeface="Avenir Black" panose="02000503020000020003"/>
                        </a:rPr>
                        <a:t>69%</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566483"/>
                  </a:ext>
                </a:extLst>
              </a:tr>
              <a:tr h="373136">
                <a:tc vMerge="1">
                  <a:txBody>
                    <a:bodyPr/>
                    <a:lstStyle/>
                    <a:p>
                      <a:endParaRPr lang="en-US"/>
                    </a:p>
                  </a:txBody>
                  <a:tcPr/>
                </a:tc>
                <a:tc vMerge="1">
                  <a:txBody>
                    <a:bodyPr/>
                    <a:lstStyle/>
                    <a:p>
                      <a:endParaRPr lang="en-US"/>
                    </a:p>
                  </a:txBody>
                  <a:tcPr/>
                </a:tc>
                <a:tc>
                  <a:txBody>
                    <a:bodyPr/>
                    <a:lstStyle/>
                    <a:p>
                      <a:pPr algn="l" fontAlgn="ctr"/>
                      <a:r>
                        <a:rPr lang="en-US" sz="1800" b="0" i="0" u="none" strike="noStrike" dirty="0">
                          <a:solidFill>
                            <a:srgbClr val="000000"/>
                          </a:solidFill>
                          <a:effectLst/>
                          <a:latin typeface="Avenir Black" panose="02000503020000020003"/>
                        </a:rPr>
                        <a:t>Case</a:t>
                      </a:r>
                    </a:p>
                  </a:txBody>
                  <a:tcPr marL="86108"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chemeClr val="tx1"/>
                          </a:solidFill>
                          <a:effectLst/>
                          <a:latin typeface="Avenir Black" panose="02000503020000020003"/>
                        </a:rPr>
                        <a:t>149</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chemeClr val="tx1"/>
                          </a:solidFill>
                          <a:effectLst/>
                          <a:latin typeface="Avenir Black" panose="02000503020000020003"/>
                        </a:rPr>
                        <a:t>31%</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269145"/>
                  </a:ext>
                </a:extLst>
              </a:tr>
              <a:tr h="373136">
                <a:tc vMerge="1">
                  <a:txBody>
                    <a:bodyPr/>
                    <a:lstStyle/>
                    <a:p>
                      <a:endParaRPr lang="en-US"/>
                    </a:p>
                  </a:txBody>
                  <a:tcPr/>
                </a:tc>
                <a:tc rowSpan="2">
                  <a:txBody>
                    <a:bodyPr/>
                    <a:lstStyle/>
                    <a:p>
                      <a:pPr algn="ctr" fontAlgn="ctr"/>
                      <a:r>
                        <a:rPr lang="en-US" sz="1800" b="0" i="0" u="none" strike="noStrike" dirty="0">
                          <a:solidFill>
                            <a:srgbClr val="000000"/>
                          </a:solidFill>
                          <a:effectLst/>
                          <a:latin typeface="Avenir Black" panose="02000503020000020003"/>
                        </a:rPr>
                        <a:t>Mild+</a:t>
                      </a:r>
                      <a:br>
                        <a:rPr lang="en-US" sz="1800" b="0" i="0" u="none" strike="noStrike" dirty="0">
                          <a:solidFill>
                            <a:srgbClr val="000000"/>
                          </a:solidFill>
                          <a:effectLst/>
                          <a:latin typeface="Avenir Black" panose="02000503020000020003"/>
                        </a:rPr>
                      </a:br>
                      <a:r>
                        <a:rPr lang="en-US" sz="1800" b="0" i="0" u="none" strike="noStrike" dirty="0">
                          <a:solidFill>
                            <a:srgbClr val="000000"/>
                          </a:solidFill>
                          <a:effectLst/>
                          <a:latin typeface="Avenir Black" panose="02000503020000020003"/>
                        </a:rPr>
                        <a:t>severity</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Non-case</a:t>
                      </a:r>
                    </a:p>
                  </a:txBody>
                  <a:tcPr marL="86108"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chemeClr val="tx1"/>
                          </a:solidFill>
                          <a:effectLst/>
                          <a:latin typeface="Avenir Black" panose="02000503020000020003"/>
                        </a:rPr>
                        <a:t>188</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chemeClr val="tx1"/>
                          </a:solidFill>
                          <a:effectLst/>
                          <a:latin typeface="Avenir Black" panose="02000503020000020003"/>
                        </a:rPr>
                        <a:t>39%</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255249"/>
                  </a:ext>
                </a:extLst>
              </a:tr>
              <a:tr h="373136">
                <a:tc vMerge="1">
                  <a:txBody>
                    <a:bodyPr/>
                    <a:lstStyle/>
                    <a:p>
                      <a:endParaRPr lang="en-US"/>
                    </a:p>
                  </a:txBody>
                  <a:tcPr/>
                </a:tc>
                <a:tc vMerge="1">
                  <a:txBody>
                    <a:bodyPr/>
                    <a:lstStyle/>
                    <a:p>
                      <a:endParaRPr lang="en-US"/>
                    </a:p>
                  </a:txBody>
                  <a:tcPr/>
                </a:tc>
                <a:tc>
                  <a:txBody>
                    <a:bodyPr/>
                    <a:lstStyle/>
                    <a:p>
                      <a:pPr algn="l" fontAlgn="ctr"/>
                      <a:r>
                        <a:rPr lang="en-US" sz="1800" b="0" i="0" u="none" strike="noStrike" dirty="0">
                          <a:solidFill>
                            <a:srgbClr val="000000"/>
                          </a:solidFill>
                          <a:effectLst/>
                          <a:latin typeface="Avenir Black" panose="02000503020000020003"/>
                        </a:rPr>
                        <a:t>Case</a:t>
                      </a:r>
                    </a:p>
                  </a:txBody>
                  <a:tcPr marL="86108"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chemeClr val="tx1"/>
                          </a:solidFill>
                          <a:effectLst/>
                          <a:latin typeface="Avenir Black" panose="02000503020000020003"/>
                        </a:rPr>
                        <a:t>295</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chemeClr val="tx1"/>
                          </a:solidFill>
                          <a:effectLst/>
                          <a:latin typeface="Avenir Black" panose="02000503020000020003"/>
                        </a:rPr>
                        <a:t>61%</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824734"/>
                  </a:ext>
                </a:extLst>
              </a:tr>
              <a:tr h="373136">
                <a:tc rowSpan="4">
                  <a:txBody>
                    <a:bodyPr/>
                    <a:lstStyle/>
                    <a:p>
                      <a:pPr algn="ctr" fontAlgn="ctr"/>
                      <a:r>
                        <a:rPr lang="en-US" sz="1800" b="1" i="0" u="none" strike="noStrike" dirty="0">
                          <a:solidFill>
                            <a:srgbClr val="000000"/>
                          </a:solidFill>
                          <a:effectLst/>
                          <a:latin typeface="Avenir Black" panose="02000503020000020003"/>
                        </a:rPr>
                        <a:t>KPWA</a:t>
                      </a:r>
                      <a:br>
                        <a:rPr lang="en-US" sz="1800" b="1" i="0" u="none" strike="noStrike" dirty="0">
                          <a:solidFill>
                            <a:srgbClr val="000000"/>
                          </a:solidFill>
                          <a:effectLst/>
                          <a:latin typeface="Avenir Black" panose="02000503020000020003"/>
                        </a:rPr>
                      </a:br>
                      <a:r>
                        <a:rPr lang="en-US" sz="1800" b="1" i="0" u="none" strike="noStrike" dirty="0">
                          <a:solidFill>
                            <a:srgbClr val="000000"/>
                          </a:solidFill>
                          <a:effectLst/>
                          <a:latin typeface="Avenir Black" panose="02000503020000020003"/>
                        </a:rPr>
                        <a:t>(N=437)</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800" b="0" i="0" u="none" strike="noStrike" dirty="0">
                          <a:solidFill>
                            <a:srgbClr val="000000"/>
                          </a:solidFill>
                          <a:effectLst/>
                          <a:latin typeface="Avenir Black" panose="02000503020000020003"/>
                        </a:rPr>
                        <a:t>Moderate+</a:t>
                      </a:r>
                      <a:br>
                        <a:rPr lang="en-US" sz="1800" b="0" i="0" u="none" strike="noStrike" dirty="0">
                          <a:solidFill>
                            <a:srgbClr val="000000"/>
                          </a:solidFill>
                          <a:effectLst/>
                          <a:latin typeface="Avenir Black" panose="02000503020000020003"/>
                        </a:rPr>
                      </a:br>
                      <a:r>
                        <a:rPr lang="en-US" sz="1800" b="0" i="0" u="none" strike="noStrike" dirty="0">
                          <a:solidFill>
                            <a:srgbClr val="000000"/>
                          </a:solidFill>
                          <a:effectLst/>
                          <a:latin typeface="Avenir Black" panose="02000503020000020003"/>
                        </a:rPr>
                        <a:t>severity</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Non-case</a:t>
                      </a:r>
                    </a:p>
                  </a:txBody>
                  <a:tcPr marL="86108"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315</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72%</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7420774"/>
                  </a:ext>
                </a:extLst>
              </a:tr>
              <a:tr h="373136">
                <a:tc vMerge="1">
                  <a:txBody>
                    <a:bodyPr/>
                    <a:lstStyle/>
                    <a:p>
                      <a:endParaRPr lang="en-US"/>
                    </a:p>
                  </a:txBody>
                  <a:tcPr/>
                </a:tc>
                <a:tc vMerge="1">
                  <a:txBody>
                    <a:bodyPr/>
                    <a:lstStyle/>
                    <a:p>
                      <a:endParaRPr lang="en-US"/>
                    </a:p>
                  </a:txBody>
                  <a:tcPr/>
                </a:tc>
                <a:tc>
                  <a:txBody>
                    <a:bodyPr/>
                    <a:lstStyle/>
                    <a:p>
                      <a:pPr algn="l" fontAlgn="ctr"/>
                      <a:r>
                        <a:rPr lang="en-US" sz="1800" b="0" i="0" u="none" strike="noStrike" dirty="0">
                          <a:solidFill>
                            <a:srgbClr val="000000"/>
                          </a:solidFill>
                          <a:effectLst/>
                          <a:latin typeface="Avenir Black" panose="02000503020000020003"/>
                        </a:rPr>
                        <a:t>Case</a:t>
                      </a:r>
                    </a:p>
                  </a:txBody>
                  <a:tcPr marL="86108"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122</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Avenir Black" panose="02000503020000020003"/>
                        </a:rPr>
                        <a:t>28%</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824925"/>
                  </a:ext>
                </a:extLst>
              </a:tr>
              <a:tr h="373136">
                <a:tc vMerge="1">
                  <a:txBody>
                    <a:bodyPr/>
                    <a:lstStyle/>
                    <a:p>
                      <a:endParaRPr lang="en-US"/>
                    </a:p>
                  </a:txBody>
                  <a:tcPr/>
                </a:tc>
                <a:tc rowSpan="2">
                  <a:txBody>
                    <a:bodyPr/>
                    <a:lstStyle/>
                    <a:p>
                      <a:pPr algn="ctr" fontAlgn="ctr"/>
                      <a:r>
                        <a:rPr lang="en-US" sz="1800" b="0" i="0" u="none" strike="noStrike" dirty="0">
                          <a:solidFill>
                            <a:srgbClr val="000000"/>
                          </a:solidFill>
                          <a:effectLst/>
                          <a:latin typeface="Avenir Black" panose="02000503020000020003"/>
                        </a:rPr>
                        <a:t>Mild+</a:t>
                      </a:r>
                      <a:br>
                        <a:rPr lang="en-US" sz="1800" b="0" i="0" u="none" strike="noStrike" dirty="0">
                          <a:solidFill>
                            <a:srgbClr val="000000"/>
                          </a:solidFill>
                          <a:effectLst/>
                          <a:latin typeface="Avenir Black" panose="02000503020000020003"/>
                        </a:rPr>
                      </a:br>
                      <a:r>
                        <a:rPr lang="en-US" sz="1800" b="0" i="0" u="none" strike="noStrike" dirty="0">
                          <a:solidFill>
                            <a:srgbClr val="000000"/>
                          </a:solidFill>
                          <a:effectLst/>
                          <a:latin typeface="Avenir Black" panose="02000503020000020003"/>
                        </a:rPr>
                        <a:t>severity</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Avenir Black" panose="02000503020000020003"/>
                        </a:rPr>
                        <a:t>Non-case</a:t>
                      </a:r>
                    </a:p>
                  </a:txBody>
                  <a:tcPr marL="86108"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168</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38%</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67885"/>
                  </a:ext>
                </a:extLst>
              </a:tr>
              <a:tr h="373136">
                <a:tc vMerge="1">
                  <a:txBody>
                    <a:bodyPr/>
                    <a:lstStyle/>
                    <a:p>
                      <a:endParaRPr lang="en-US"/>
                    </a:p>
                  </a:txBody>
                  <a:tcPr/>
                </a:tc>
                <a:tc vMerge="1">
                  <a:txBody>
                    <a:bodyPr/>
                    <a:lstStyle/>
                    <a:p>
                      <a:endParaRPr lang="en-US"/>
                    </a:p>
                  </a:txBody>
                  <a:tcPr/>
                </a:tc>
                <a:tc>
                  <a:txBody>
                    <a:bodyPr/>
                    <a:lstStyle/>
                    <a:p>
                      <a:pPr algn="l" fontAlgn="ctr"/>
                      <a:r>
                        <a:rPr lang="en-US" sz="1800" b="0" i="0" u="none" strike="noStrike" dirty="0">
                          <a:solidFill>
                            <a:srgbClr val="000000"/>
                          </a:solidFill>
                          <a:effectLst/>
                          <a:latin typeface="Avenir Black" panose="02000503020000020003"/>
                        </a:rPr>
                        <a:t>Case</a:t>
                      </a:r>
                    </a:p>
                  </a:txBody>
                  <a:tcPr marL="86108"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venir Black" panose="02000503020000020003"/>
                        </a:rPr>
                        <a:t>269</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Avenir Black" panose="02000503020000020003"/>
                        </a:rPr>
                        <a:t>62%</a:t>
                      </a:r>
                    </a:p>
                  </a:txBody>
                  <a:tcPr marL="5741" marR="5741" marT="57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471906"/>
                  </a:ext>
                </a:extLst>
              </a:tr>
            </a:tbl>
          </a:graphicData>
        </a:graphic>
      </p:graphicFrame>
      <p:sp>
        <p:nvSpPr>
          <p:cNvPr id="4" name="TextBox 3">
            <a:extLst>
              <a:ext uri="{FF2B5EF4-FFF2-40B4-BE49-F238E27FC236}">
                <a16:creationId xmlns:a16="http://schemas.microsoft.com/office/drawing/2014/main" id="{B6621C34-573F-45DE-A5CF-EABE78F5B1EB}"/>
              </a:ext>
            </a:extLst>
          </p:cNvPr>
          <p:cNvSpPr txBox="1"/>
          <p:nvPr/>
        </p:nvSpPr>
        <p:spPr>
          <a:xfrm>
            <a:off x="861847" y="6026023"/>
            <a:ext cx="10636469" cy="369332"/>
          </a:xfrm>
          <a:prstGeom prst="rect">
            <a:avLst/>
          </a:prstGeom>
          <a:noFill/>
        </p:spPr>
        <p:txBody>
          <a:bodyPr wrap="square" rtlCol="0">
            <a:spAutoFit/>
          </a:bodyPr>
          <a:lstStyle/>
          <a:p>
            <a:r>
              <a:rPr lang="en-US" dirty="0">
                <a:latin typeface="Georgia" panose="02040502050405020303" pitchFamily="18" charset="0"/>
              </a:rPr>
              <a:t>Chart samples were stratified to represent all filter types (not a random sample of all eligible charts)</a:t>
            </a:r>
          </a:p>
        </p:txBody>
      </p:sp>
    </p:spTree>
    <p:extLst>
      <p:ext uri="{BB962C8B-B14F-4D97-AF65-F5344CB8AC3E}">
        <p14:creationId xmlns:p14="http://schemas.microsoft.com/office/powerpoint/2010/main" val="2471234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51DB-D4F8-0444-9B90-A5767B4F6975}"/>
              </a:ext>
            </a:extLst>
          </p:cNvPr>
          <p:cNvSpPr>
            <a:spLocks noGrp="1"/>
          </p:cNvSpPr>
          <p:nvPr>
            <p:ph type="title"/>
          </p:nvPr>
        </p:nvSpPr>
        <p:spPr>
          <a:xfrm>
            <a:off x="780082" y="363269"/>
            <a:ext cx="11163300" cy="638433"/>
          </a:xfrm>
        </p:spPr>
        <p:txBody>
          <a:bodyPr/>
          <a:lstStyle/>
          <a:p>
            <a:r>
              <a:rPr lang="en-US" sz="2800" dirty="0">
                <a:latin typeface="Georgia" panose="02040502050405020303" pitchFamily="18" charset="0"/>
              </a:rPr>
              <a:t>PheNorm Results – Moderate+ Phenotype</a:t>
            </a:r>
          </a:p>
        </p:txBody>
      </p:sp>
      <p:graphicFrame>
        <p:nvGraphicFramePr>
          <p:cNvPr id="14" name="Content Placeholder 13">
            <a:extLst>
              <a:ext uri="{FF2B5EF4-FFF2-40B4-BE49-F238E27FC236}">
                <a16:creationId xmlns:a16="http://schemas.microsoft.com/office/drawing/2014/main" id="{4B74D53F-EA92-B747-A603-9863FA304962}"/>
              </a:ext>
            </a:extLst>
          </p:cNvPr>
          <p:cNvGraphicFramePr>
            <a:graphicFrameLocks noGrp="1"/>
          </p:cNvGraphicFramePr>
          <p:nvPr>
            <p:ph idx="1"/>
            <p:extLst>
              <p:ext uri="{D42A27DB-BD31-4B8C-83A1-F6EECF244321}">
                <p14:modId xmlns:p14="http://schemas.microsoft.com/office/powerpoint/2010/main" val="807282280"/>
              </p:ext>
            </p:extLst>
          </p:nvPr>
        </p:nvGraphicFramePr>
        <p:xfrm>
          <a:off x="952500" y="2058194"/>
          <a:ext cx="10287000" cy="3886200"/>
        </p:xfrm>
        <a:graphic>
          <a:graphicData uri="http://schemas.openxmlformats.org/drawingml/2006/table">
            <a:tbl>
              <a:tblPr/>
              <a:tblGrid>
                <a:gridCol w="1790700">
                  <a:extLst>
                    <a:ext uri="{9D8B030D-6E8A-4147-A177-3AD203B41FA5}">
                      <a16:colId xmlns:a16="http://schemas.microsoft.com/office/drawing/2014/main" val="565465398"/>
                    </a:ext>
                  </a:extLst>
                </a:gridCol>
                <a:gridCol w="3124200">
                  <a:extLst>
                    <a:ext uri="{9D8B030D-6E8A-4147-A177-3AD203B41FA5}">
                      <a16:colId xmlns:a16="http://schemas.microsoft.com/office/drawing/2014/main" val="1093405798"/>
                    </a:ext>
                  </a:extLst>
                </a:gridCol>
                <a:gridCol w="1790700">
                  <a:extLst>
                    <a:ext uri="{9D8B030D-6E8A-4147-A177-3AD203B41FA5}">
                      <a16:colId xmlns:a16="http://schemas.microsoft.com/office/drawing/2014/main" val="64426977"/>
                    </a:ext>
                  </a:extLst>
                </a:gridCol>
                <a:gridCol w="1790700">
                  <a:extLst>
                    <a:ext uri="{9D8B030D-6E8A-4147-A177-3AD203B41FA5}">
                      <a16:colId xmlns:a16="http://schemas.microsoft.com/office/drawing/2014/main" val="475381601"/>
                    </a:ext>
                  </a:extLst>
                </a:gridCol>
                <a:gridCol w="1790700">
                  <a:extLst>
                    <a:ext uri="{9D8B030D-6E8A-4147-A177-3AD203B41FA5}">
                      <a16:colId xmlns:a16="http://schemas.microsoft.com/office/drawing/2014/main" val="2318616095"/>
                    </a:ext>
                  </a:extLst>
                </a:gridCol>
              </a:tblGrid>
              <a:tr h="889000">
                <a:tc>
                  <a:txBody>
                    <a:bodyPr/>
                    <a:lstStyle/>
                    <a:p>
                      <a:pPr algn="ctr" fontAlgn="ctr"/>
                      <a:r>
                        <a:rPr lang="en-US" sz="2200" b="1" i="0" u="none" strike="noStrike" dirty="0">
                          <a:solidFill>
                            <a:srgbClr val="000000"/>
                          </a:solidFill>
                          <a:effectLst/>
                          <a:latin typeface="Avenir Black" panose="02000503020000020003"/>
                        </a:rPr>
                        <a:t>Site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200" b="1" i="0" u="none" strike="noStrike" dirty="0">
                          <a:solidFill>
                            <a:srgbClr val="000000"/>
                          </a:solidFill>
                          <a:effectLst/>
                          <a:latin typeface="Avenir Black" panose="02000503020000020003"/>
                        </a:rPr>
                        <a:t>Silver Standard</a:t>
                      </a:r>
                    </a:p>
                  </a:txBody>
                  <a:tcPr marL="25717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Avenir Black" panose="02000503020000020003"/>
                        </a:rPr>
                        <a:t>Phenotype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Avenir Black" panose="02000503020000020003"/>
                        </a:rPr>
                        <a:t>AUC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Avenir Black" panose="02000503020000020003"/>
                        </a:rPr>
                        <a:t>Sensitivity at PPV=0.8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782727"/>
                  </a:ext>
                </a:extLst>
              </a:tr>
              <a:tr h="368300">
                <a:tc>
                  <a:txBody>
                    <a:bodyPr/>
                    <a:lstStyle/>
                    <a:p>
                      <a:pPr algn="ctr" fontAlgn="b"/>
                      <a:r>
                        <a:rPr lang="en-US" sz="2200" b="0" i="0" u="none" strike="noStrike" dirty="0">
                          <a:solidFill>
                            <a:srgbClr val="FFFFFF"/>
                          </a:solidFill>
                          <a:effectLst/>
                          <a:latin typeface="Avenir Black" panose="02000503020000020003"/>
                        </a:rPr>
                        <a:t>KPWA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82AF"/>
                    </a:solidFill>
                  </a:tcPr>
                </a:tc>
                <a:tc>
                  <a:txBody>
                    <a:bodyPr/>
                    <a:lstStyle/>
                    <a:p>
                      <a:pPr algn="l" fontAlgn="b"/>
                      <a:r>
                        <a:rPr lang="en-US" sz="2200" b="0" i="0" u="none" strike="noStrike" dirty="0">
                          <a:solidFill>
                            <a:srgbClr val="000000"/>
                          </a:solidFill>
                          <a:effectLst/>
                          <a:latin typeface="Avenir Black" panose="02000503020000020003"/>
                        </a:rPr>
                        <a:t>1 - U07.1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200" b="0" i="0" u="none" strike="noStrike" dirty="0">
                          <a:solidFill>
                            <a:srgbClr val="000000"/>
                          </a:solidFill>
                          <a:effectLst/>
                          <a:latin typeface="Avenir Black" panose="02000503020000020003"/>
                        </a:rPr>
                        <a:t>Moderate+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0.07</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531278"/>
                  </a:ext>
                </a:extLst>
              </a:tr>
              <a:tr h="381000">
                <a:tc>
                  <a:txBody>
                    <a:bodyPr/>
                    <a:lstStyle/>
                    <a:p>
                      <a:pPr algn="ctr" fontAlgn="b"/>
                      <a:r>
                        <a:rPr lang="en-US" sz="2200" b="0" i="0" u="none" strike="noStrike" dirty="0">
                          <a:solidFill>
                            <a:srgbClr val="000000"/>
                          </a:solidFill>
                          <a:effectLst/>
                          <a:latin typeface="Avenir Black" panose="02000503020000020003"/>
                        </a:rPr>
                        <a:t>VUMC</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B37D"/>
                    </a:solidFill>
                  </a:tcPr>
                </a:tc>
                <a:tc>
                  <a:txBody>
                    <a:bodyPr/>
                    <a:lstStyle/>
                    <a:p>
                      <a:pPr algn="l" fontAlgn="b"/>
                      <a:r>
                        <a:rPr lang="en-US" sz="2200" b="0" i="0" u="none" strike="noStrike" dirty="0">
                          <a:solidFill>
                            <a:srgbClr val="000000"/>
                          </a:solidFill>
                          <a:effectLst/>
                          <a:latin typeface="Avenir Black" panose="02000503020000020003"/>
                        </a:rPr>
                        <a:t>1 - U07.1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200" b="0" i="0" u="none" strike="noStrike" dirty="0">
                          <a:solidFill>
                            <a:srgbClr val="000000"/>
                          </a:solidFill>
                          <a:effectLst/>
                          <a:latin typeface="Avenir Black" panose="02000503020000020003"/>
                        </a:rPr>
                        <a:t>Moderate+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0.29</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2759326"/>
                  </a:ext>
                </a:extLst>
              </a:tr>
              <a:tr h="368300">
                <a:tc>
                  <a:txBody>
                    <a:bodyPr/>
                    <a:lstStyle/>
                    <a:p>
                      <a:pPr algn="ctr" fontAlgn="b"/>
                      <a:r>
                        <a:rPr lang="en-US" sz="2200" b="0" i="0" u="none" strike="noStrike" dirty="0">
                          <a:solidFill>
                            <a:srgbClr val="FFFFFF"/>
                          </a:solidFill>
                          <a:effectLst/>
                          <a:latin typeface="Avenir Black" panose="02000503020000020003"/>
                        </a:rPr>
                        <a:t>KPWA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82AF"/>
                    </a:solidFill>
                  </a:tcPr>
                </a:tc>
                <a:tc>
                  <a:txBody>
                    <a:bodyPr/>
                    <a:lstStyle/>
                    <a:p>
                      <a:pPr algn="l" fontAlgn="b"/>
                      <a:r>
                        <a:rPr lang="en-US" sz="2200" b="0" i="0" u="none" strike="noStrike" dirty="0">
                          <a:solidFill>
                            <a:srgbClr val="000000"/>
                          </a:solidFill>
                          <a:effectLst/>
                          <a:latin typeface="Avenir Black" panose="02000503020000020003"/>
                        </a:rPr>
                        <a:t>2 - Six-CUI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200" b="0" i="0" u="none" strike="noStrike" dirty="0">
                          <a:solidFill>
                            <a:srgbClr val="000000"/>
                          </a:solidFill>
                          <a:effectLst/>
                          <a:latin typeface="Avenir Black" panose="02000503020000020003"/>
                        </a:rPr>
                        <a:t>Moderate+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0.05</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369163"/>
                  </a:ext>
                </a:extLst>
              </a:tr>
              <a:tr h="381000">
                <a:tc>
                  <a:txBody>
                    <a:bodyPr/>
                    <a:lstStyle/>
                    <a:p>
                      <a:pPr algn="ctr" fontAlgn="b"/>
                      <a:r>
                        <a:rPr lang="en-US" sz="2200" b="0" i="0" u="none" strike="noStrike" dirty="0">
                          <a:solidFill>
                            <a:srgbClr val="000000"/>
                          </a:solidFill>
                          <a:effectLst/>
                          <a:latin typeface="Avenir Black" panose="02000503020000020003"/>
                        </a:rPr>
                        <a:t>VUMC</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B37D"/>
                    </a:solidFill>
                  </a:tcPr>
                </a:tc>
                <a:tc>
                  <a:txBody>
                    <a:bodyPr/>
                    <a:lstStyle/>
                    <a:p>
                      <a:pPr algn="l" fontAlgn="b"/>
                      <a:r>
                        <a:rPr lang="en-US" sz="2200" b="0" i="0" u="none" strike="noStrike" dirty="0">
                          <a:solidFill>
                            <a:srgbClr val="000000"/>
                          </a:solidFill>
                          <a:effectLst/>
                          <a:latin typeface="Avenir Black" panose="02000503020000020003"/>
                        </a:rPr>
                        <a:t>2 - Six-CUI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200" b="0" i="0" u="none" strike="noStrike" dirty="0">
                          <a:solidFill>
                            <a:srgbClr val="000000"/>
                          </a:solidFill>
                          <a:effectLst/>
                          <a:latin typeface="Avenir Black" panose="02000503020000020003"/>
                        </a:rPr>
                        <a:t>Moderate+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0.841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0.47</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5239708"/>
                  </a:ext>
                </a:extLst>
              </a:tr>
              <a:tr h="368300">
                <a:tc>
                  <a:txBody>
                    <a:bodyPr/>
                    <a:lstStyle/>
                    <a:p>
                      <a:pPr algn="ctr" fontAlgn="b"/>
                      <a:r>
                        <a:rPr lang="en-US" sz="2200" b="0" i="0" u="none" strike="noStrike" dirty="0">
                          <a:solidFill>
                            <a:srgbClr val="FFFFFF"/>
                          </a:solidFill>
                          <a:effectLst/>
                          <a:latin typeface="Avenir Black" panose="02000503020000020003"/>
                        </a:rPr>
                        <a:t>KPWA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82AF"/>
                    </a:solidFill>
                  </a:tcPr>
                </a:tc>
                <a:tc>
                  <a:txBody>
                    <a:bodyPr/>
                    <a:lstStyle/>
                    <a:p>
                      <a:pPr algn="l" fontAlgn="b"/>
                      <a:r>
                        <a:rPr lang="en-US" sz="2200" b="0" i="0" u="none" strike="noStrike" dirty="0">
                          <a:solidFill>
                            <a:srgbClr val="000000"/>
                          </a:solidFill>
                          <a:effectLst/>
                          <a:latin typeface="Avenir Black" panose="02000503020000020003"/>
                        </a:rPr>
                        <a:t>3 - COVID Mentions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200" b="0" i="0" u="none" strike="noStrike" dirty="0">
                          <a:solidFill>
                            <a:srgbClr val="000000"/>
                          </a:solidFill>
                          <a:effectLst/>
                          <a:latin typeface="Avenir Black" panose="02000503020000020003"/>
                        </a:rPr>
                        <a:t>Moderate+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0.674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0.00</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173624"/>
                  </a:ext>
                </a:extLst>
              </a:tr>
              <a:tr h="381000">
                <a:tc>
                  <a:txBody>
                    <a:bodyPr/>
                    <a:lstStyle/>
                    <a:p>
                      <a:pPr algn="ctr" fontAlgn="b"/>
                      <a:r>
                        <a:rPr lang="en-US" sz="2200" b="0" i="0" u="none" strike="noStrike" dirty="0">
                          <a:solidFill>
                            <a:srgbClr val="000000"/>
                          </a:solidFill>
                          <a:effectLst/>
                          <a:latin typeface="Avenir Black" panose="02000503020000020003"/>
                        </a:rPr>
                        <a:t>VUMC</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B37D"/>
                    </a:solidFill>
                  </a:tcPr>
                </a:tc>
                <a:tc>
                  <a:txBody>
                    <a:bodyPr/>
                    <a:lstStyle/>
                    <a:p>
                      <a:pPr algn="l" fontAlgn="b"/>
                      <a:r>
                        <a:rPr lang="en-US" sz="2200" b="0" i="0" u="none" strike="noStrike" dirty="0">
                          <a:solidFill>
                            <a:srgbClr val="000000"/>
                          </a:solidFill>
                          <a:effectLst/>
                          <a:latin typeface="Avenir Black" panose="02000503020000020003"/>
                        </a:rPr>
                        <a:t>3 - COVID Mentions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200" b="0" i="0" u="none" strike="noStrike" dirty="0">
                          <a:solidFill>
                            <a:srgbClr val="000000"/>
                          </a:solidFill>
                          <a:effectLst/>
                          <a:latin typeface="Avenir Black" panose="02000503020000020003"/>
                        </a:rPr>
                        <a:t>Moderate+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0.29</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015320"/>
                  </a:ext>
                </a:extLst>
              </a:tr>
              <a:tr h="368300">
                <a:tc>
                  <a:txBody>
                    <a:bodyPr/>
                    <a:lstStyle/>
                    <a:p>
                      <a:pPr algn="ctr" fontAlgn="b"/>
                      <a:r>
                        <a:rPr lang="en-US" sz="2200" b="0" i="0" u="none" strike="noStrike" dirty="0">
                          <a:solidFill>
                            <a:srgbClr val="FFFFFF"/>
                          </a:solidFill>
                          <a:effectLst/>
                          <a:latin typeface="Avenir Black" panose="02000503020000020003"/>
                        </a:rPr>
                        <a:t>KPWA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82AF"/>
                    </a:solidFill>
                  </a:tcPr>
                </a:tc>
                <a:tc>
                  <a:txBody>
                    <a:bodyPr/>
                    <a:lstStyle/>
                    <a:p>
                      <a:pPr algn="l" fontAlgn="b"/>
                      <a:r>
                        <a:rPr lang="en-US" sz="2200" b="0" i="0" u="none" strike="noStrike" dirty="0">
                          <a:solidFill>
                            <a:srgbClr val="000000"/>
                          </a:solidFill>
                          <a:effectLst/>
                          <a:latin typeface="Avenir Black" panose="02000503020000020003"/>
                        </a:rPr>
                        <a:t>4A - CUI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200" b="0" i="0" u="none" strike="noStrike" dirty="0">
                          <a:solidFill>
                            <a:srgbClr val="000000"/>
                          </a:solidFill>
                          <a:effectLst/>
                          <a:latin typeface="Avenir Black" panose="02000503020000020003"/>
                        </a:rPr>
                        <a:t>Moderate+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0.00</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062763"/>
                  </a:ext>
                </a:extLst>
              </a:tr>
              <a:tr h="381000">
                <a:tc>
                  <a:txBody>
                    <a:bodyPr/>
                    <a:lstStyle/>
                    <a:p>
                      <a:pPr algn="ctr" fontAlgn="b"/>
                      <a:r>
                        <a:rPr lang="en-US" sz="2200" b="0" i="0" u="none" strike="noStrike" dirty="0">
                          <a:solidFill>
                            <a:srgbClr val="000000"/>
                          </a:solidFill>
                          <a:effectLst/>
                          <a:latin typeface="Avenir Black" panose="02000503020000020003"/>
                        </a:rPr>
                        <a:t>VUMC</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B37D"/>
                    </a:solidFill>
                  </a:tcPr>
                </a:tc>
                <a:tc>
                  <a:txBody>
                    <a:bodyPr/>
                    <a:lstStyle/>
                    <a:p>
                      <a:pPr algn="l" fontAlgn="b"/>
                      <a:r>
                        <a:rPr lang="en-US" sz="2200" b="0" i="0" u="none" strike="noStrike" dirty="0">
                          <a:solidFill>
                            <a:srgbClr val="000000"/>
                          </a:solidFill>
                          <a:effectLst/>
                          <a:latin typeface="Avenir Black" panose="02000503020000020003"/>
                        </a:rPr>
                        <a:t>4B - CUI Notes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200" b="0" i="0" u="none" strike="noStrike" dirty="0">
                          <a:solidFill>
                            <a:srgbClr val="000000"/>
                          </a:solidFill>
                          <a:effectLst/>
                          <a:latin typeface="Avenir Black" panose="02000503020000020003"/>
                        </a:rPr>
                        <a:t>Moderate+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0.768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0.27</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1861970"/>
                  </a:ext>
                </a:extLst>
              </a:tr>
            </a:tbl>
          </a:graphicData>
        </a:graphic>
      </p:graphicFrame>
      <p:sp>
        <p:nvSpPr>
          <p:cNvPr id="15" name="Rounded Rectangle 14">
            <a:extLst>
              <a:ext uri="{FF2B5EF4-FFF2-40B4-BE49-F238E27FC236}">
                <a16:creationId xmlns:a16="http://schemas.microsoft.com/office/drawing/2014/main" id="{D83CABE3-72BF-D948-987A-2D128F904471}"/>
              </a:ext>
            </a:extLst>
          </p:cNvPr>
          <p:cNvSpPr/>
          <p:nvPr/>
        </p:nvSpPr>
        <p:spPr>
          <a:xfrm>
            <a:off x="906780" y="2880360"/>
            <a:ext cx="10401300" cy="829150"/>
          </a:xfrm>
          <a:prstGeom prst="round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lack" panose="02000503020000020003"/>
            </a:endParaRPr>
          </a:p>
        </p:txBody>
      </p:sp>
      <p:sp>
        <p:nvSpPr>
          <p:cNvPr id="16" name="Rounded Rectangle 15">
            <a:extLst>
              <a:ext uri="{FF2B5EF4-FFF2-40B4-BE49-F238E27FC236}">
                <a16:creationId xmlns:a16="http://schemas.microsoft.com/office/drawing/2014/main" id="{3D093B4F-B76A-B24E-9971-4080FFE2BB2B}"/>
              </a:ext>
            </a:extLst>
          </p:cNvPr>
          <p:cNvSpPr/>
          <p:nvPr/>
        </p:nvSpPr>
        <p:spPr>
          <a:xfrm>
            <a:off x="906780" y="3709510"/>
            <a:ext cx="10401300" cy="756126"/>
          </a:xfrm>
          <a:prstGeom prst="round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lack" panose="02000503020000020003"/>
            </a:endParaRPr>
          </a:p>
        </p:txBody>
      </p:sp>
      <p:sp>
        <p:nvSpPr>
          <p:cNvPr id="17" name="Rounded Rectangle 16">
            <a:extLst>
              <a:ext uri="{FF2B5EF4-FFF2-40B4-BE49-F238E27FC236}">
                <a16:creationId xmlns:a16="http://schemas.microsoft.com/office/drawing/2014/main" id="{49F57F1B-9947-4D4B-AA69-F950F820E539}"/>
              </a:ext>
            </a:extLst>
          </p:cNvPr>
          <p:cNvSpPr/>
          <p:nvPr/>
        </p:nvSpPr>
        <p:spPr>
          <a:xfrm>
            <a:off x="906780" y="4465636"/>
            <a:ext cx="10401300" cy="718426"/>
          </a:xfrm>
          <a:prstGeom prst="round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lack" panose="02000503020000020003"/>
            </a:endParaRPr>
          </a:p>
        </p:txBody>
      </p:sp>
      <p:sp>
        <p:nvSpPr>
          <p:cNvPr id="18" name="Rounded Rectangle 17">
            <a:extLst>
              <a:ext uri="{FF2B5EF4-FFF2-40B4-BE49-F238E27FC236}">
                <a16:creationId xmlns:a16="http://schemas.microsoft.com/office/drawing/2014/main" id="{A8E4AFF1-9DFE-F34D-8600-93A1C36CAA01}"/>
              </a:ext>
            </a:extLst>
          </p:cNvPr>
          <p:cNvSpPr/>
          <p:nvPr/>
        </p:nvSpPr>
        <p:spPr>
          <a:xfrm>
            <a:off x="895350" y="5184062"/>
            <a:ext cx="10401300" cy="756126"/>
          </a:xfrm>
          <a:prstGeom prst="round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lack" panose="02000503020000020003"/>
            </a:endParaRPr>
          </a:p>
        </p:txBody>
      </p:sp>
    </p:spTree>
    <p:extLst>
      <p:ext uri="{BB962C8B-B14F-4D97-AF65-F5344CB8AC3E}">
        <p14:creationId xmlns:p14="http://schemas.microsoft.com/office/powerpoint/2010/main" val="23217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DD28-FBB6-934D-A48A-B0B35E0D5013}"/>
              </a:ext>
            </a:extLst>
          </p:cNvPr>
          <p:cNvSpPr>
            <a:spLocks noGrp="1"/>
          </p:cNvSpPr>
          <p:nvPr>
            <p:ph type="title"/>
          </p:nvPr>
        </p:nvSpPr>
        <p:spPr>
          <a:xfrm>
            <a:off x="702589" y="332323"/>
            <a:ext cx="11163300" cy="638433"/>
          </a:xfrm>
        </p:spPr>
        <p:txBody>
          <a:bodyPr/>
          <a:lstStyle/>
          <a:p>
            <a:r>
              <a:rPr lang="en-US" sz="2800" dirty="0">
                <a:latin typeface="Georgia" panose="02040502050405020303" pitchFamily="18" charset="0"/>
              </a:rPr>
              <a:t>PheNorm Results – Symptomatic COVID-19</a:t>
            </a:r>
          </a:p>
        </p:txBody>
      </p:sp>
      <p:graphicFrame>
        <p:nvGraphicFramePr>
          <p:cNvPr id="6" name="Content Placeholder 5">
            <a:extLst>
              <a:ext uri="{FF2B5EF4-FFF2-40B4-BE49-F238E27FC236}">
                <a16:creationId xmlns:a16="http://schemas.microsoft.com/office/drawing/2014/main" id="{0544B1E9-B0D2-2B46-8D46-C00D28206AD4}"/>
              </a:ext>
            </a:extLst>
          </p:cNvPr>
          <p:cNvGraphicFramePr>
            <a:graphicFrameLocks noGrp="1"/>
          </p:cNvGraphicFramePr>
          <p:nvPr>
            <p:ph idx="1"/>
            <p:extLst>
              <p:ext uri="{D42A27DB-BD31-4B8C-83A1-F6EECF244321}">
                <p14:modId xmlns:p14="http://schemas.microsoft.com/office/powerpoint/2010/main" val="1716292181"/>
              </p:ext>
            </p:extLst>
          </p:nvPr>
        </p:nvGraphicFramePr>
        <p:xfrm>
          <a:off x="952500" y="2115344"/>
          <a:ext cx="10287000" cy="3771900"/>
        </p:xfrm>
        <a:graphic>
          <a:graphicData uri="http://schemas.openxmlformats.org/drawingml/2006/table">
            <a:tbl>
              <a:tblPr/>
              <a:tblGrid>
                <a:gridCol w="1790700">
                  <a:extLst>
                    <a:ext uri="{9D8B030D-6E8A-4147-A177-3AD203B41FA5}">
                      <a16:colId xmlns:a16="http://schemas.microsoft.com/office/drawing/2014/main" val="2228018238"/>
                    </a:ext>
                  </a:extLst>
                </a:gridCol>
                <a:gridCol w="3124200">
                  <a:extLst>
                    <a:ext uri="{9D8B030D-6E8A-4147-A177-3AD203B41FA5}">
                      <a16:colId xmlns:a16="http://schemas.microsoft.com/office/drawing/2014/main" val="3656398986"/>
                    </a:ext>
                  </a:extLst>
                </a:gridCol>
                <a:gridCol w="1790700">
                  <a:extLst>
                    <a:ext uri="{9D8B030D-6E8A-4147-A177-3AD203B41FA5}">
                      <a16:colId xmlns:a16="http://schemas.microsoft.com/office/drawing/2014/main" val="1323069386"/>
                    </a:ext>
                  </a:extLst>
                </a:gridCol>
                <a:gridCol w="1790700">
                  <a:extLst>
                    <a:ext uri="{9D8B030D-6E8A-4147-A177-3AD203B41FA5}">
                      <a16:colId xmlns:a16="http://schemas.microsoft.com/office/drawing/2014/main" val="3786467107"/>
                    </a:ext>
                  </a:extLst>
                </a:gridCol>
                <a:gridCol w="1790700">
                  <a:extLst>
                    <a:ext uri="{9D8B030D-6E8A-4147-A177-3AD203B41FA5}">
                      <a16:colId xmlns:a16="http://schemas.microsoft.com/office/drawing/2014/main" val="1087462648"/>
                    </a:ext>
                  </a:extLst>
                </a:gridCol>
              </a:tblGrid>
              <a:tr h="774700">
                <a:tc>
                  <a:txBody>
                    <a:bodyPr/>
                    <a:lstStyle/>
                    <a:p>
                      <a:pPr algn="ctr" fontAlgn="ctr"/>
                      <a:r>
                        <a:rPr lang="en-US" sz="2200" b="1" i="0" u="none" strike="noStrike" dirty="0">
                          <a:solidFill>
                            <a:srgbClr val="000000"/>
                          </a:solidFill>
                          <a:effectLst/>
                          <a:latin typeface="Avenir Black" panose="02000503020000020003"/>
                        </a:rPr>
                        <a:t>Site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200" b="1" i="0" u="none" strike="noStrike" dirty="0">
                          <a:solidFill>
                            <a:srgbClr val="000000"/>
                          </a:solidFill>
                          <a:effectLst/>
                          <a:latin typeface="Avenir Black" panose="02000503020000020003"/>
                        </a:rPr>
                        <a:t>Silver Standard</a:t>
                      </a:r>
                    </a:p>
                  </a:txBody>
                  <a:tcPr marL="25717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Avenir Black" panose="02000503020000020003"/>
                        </a:rPr>
                        <a:t>Phenotype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Avenir Black" panose="02000503020000020003"/>
                        </a:rPr>
                        <a:t>AUC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Avenir Black" panose="02000503020000020003"/>
                        </a:rPr>
                        <a:t>Sensitivity at PPV=0.8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5824013"/>
                  </a:ext>
                </a:extLst>
              </a:tr>
              <a:tr h="368300">
                <a:tc>
                  <a:txBody>
                    <a:bodyPr/>
                    <a:lstStyle/>
                    <a:p>
                      <a:pPr algn="ctr" fontAlgn="b"/>
                      <a:r>
                        <a:rPr lang="en-US" sz="2200" b="0" i="0" u="none" strike="noStrike" dirty="0">
                          <a:solidFill>
                            <a:srgbClr val="FFFFFF"/>
                          </a:solidFill>
                          <a:effectLst/>
                          <a:latin typeface="Avenir Black" panose="02000503020000020003"/>
                        </a:rPr>
                        <a:t>KPWA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82AF"/>
                    </a:solidFill>
                  </a:tcPr>
                </a:tc>
                <a:tc>
                  <a:txBody>
                    <a:bodyPr/>
                    <a:lstStyle/>
                    <a:p>
                      <a:pPr algn="l" fontAlgn="b"/>
                      <a:r>
                        <a:rPr lang="en-US" sz="2200" b="0" i="0" u="none" strike="noStrike" dirty="0">
                          <a:solidFill>
                            <a:srgbClr val="000000"/>
                          </a:solidFill>
                          <a:effectLst/>
                          <a:latin typeface="Avenir Black" panose="02000503020000020003"/>
                        </a:rPr>
                        <a:t>1 - U07.1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200" b="0" i="0" u="none" strike="noStrike" dirty="0">
                          <a:solidFill>
                            <a:srgbClr val="000000"/>
                          </a:solidFill>
                          <a:effectLst/>
                          <a:latin typeface="Avenir Black" panose="02000503020000020003"/>
                        </a:rPr>
                        <a:t>Symptomatic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0.773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0.89</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332965"/>
                  </a:ext>
                </a:extLst>
              </a:tr>
              <a:tr h="381000">
                <a:tc>
                  <a:txBody>
                    <a:bodyPr/>
                    <a:lstStyle/>
                    <a:p>
                      <a:pPr algn="ctr" fontAlgn="b"/>
                      <a:r>
                        <a:rPr lang="en-US" sz="2200" b="0" i="0" u="none" strike="noStrike" dirty="0">
                          <a:solidFill>
                            <a:srgbClr val="000000"/>
                          </a:solidFill>
                          <a:effectLst/>
                          <a:latin typeface="Avenir Black" panose="02000503020000020003"/>
                        </a:rPr>
                        <a:t>VUMC</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B37D"/>
                    </a:solidFill>
                  </a:tcPr>
                </a:tc>
                <a:tc>
                  <a:txBody>
                    <a:bodyPr/>
                    <a:lstStyle/>
                    <a:p>
                      <a:pPr algn="l" fontAlgn="b"/>
                      <a:r>
                        <a:rPr lang="en-US" sz="2200" b="0" i="0" u="none" strike="noStrike" dirty="0">
                          <a:solidFill>
                            <a:srgbClr val="000000"/>
                          </a:solidFill>
                          <a:effectLst/>
                          <a:latin typeface="Avenir Black" panose="02000503020000020003"/>
                        </a:rPr>
                        <a:t>1 - U07.1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venir Black" panose="02000503020000020003"/>
                          <a:ea typeface="+mn-ea"/>
                          <a:cs typeface="+mn-cs"/>
                        </a:rPr>
                        <a:t>Symptomatic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0.901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0.99</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170351"/>
                  </a:ext>
                </a:extLst>
              </a:tr>
              <a:tr h="368300">
                <a:tc>
                  <a:txBody>
                    <a:bodyPr/>
                    <a:lstStyle/>
                    <a:p>
                      <a:pPr algn="ctr" fontAlgn="b"/>
                      <a:r>
                        <a:rPr lang="en-US" sz="2200" b="0" i="0" u="none" strike="noStrike" dirty="0">
                          <a:solidFill>
                            <a:srgbClr val="FFFFFF"/>
                          </a:solidFill>
                          <a:effectLst/>
                          <a:latin typeface="Avenir Black" panose="02000503020000020003"/>
                        </a:rPr>
                        <a:t>KPWA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82AF"/>
                    </a:solidFill>
                  </a:tcPr>
                </a:tc>
                <a:tc>
                  <a:txBody>
                    <a:bodyPr/>
                    <a:lstStyle/>
                    <a:p>
                      <a:pPr algn="l" fontAlgn="b"/>
                      <a:r>
                        <a:rPr lang="en-US" sz="2200" b="0" i="0" u="none" strike="noStrike" dirty="0">
                          <a:solidFill>
                            <a:srgbClr val="000000"/>
                          </a:solidFill>
                          <a:effectLst/>
                          <a:latin typeface="Avenir Black" panose="02000503020000020003"/>
                        </a:rPr>
                        <a:t>2 - Six-CUI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venir Black" panose="02000503020000020003"/>
                          <a:ea typeface="+mn-ea"/>
                          <a:cs typeface="+mn-cs"/>
                        </a:rPr>
                        <a:t>Symptomatic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0.766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0.88</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0651980"/>
                  </a:ext>
                </a:extLst>
              </a:tr>
              <a:tr h="381000">
                <a:tc>
                  <a:txBody>
                    <a:bodyPr/>
                    <a:lstStyle/>
                    <a:p>
                      <a:pPr algn="ctr" fontAlgn="b"/>
                      <a:r>
                        <a:rPr lang="en-US" sz="2200" b="0" i="0" u="none" strike="noStrike" dirty="0">
                          <a:solidFill>
                            <a:srgbClr val="000000"/>
                          </a:solidFill>
                          <a:effectLst/>
                          <a:latin typeface="Avenir Black" panose="02000503020000020003"/>
                        </a:rPr>
                        <a:t>VUMC</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B37D"/>
                    </a:solidFill>
                  </a:tcPr>
                </a:tc>
                <a:tc>
                  <a:txBody>
                    <a:bodyPr/>
                    <a:lstStyle/>
                    <a:p>
                      <a:pPr algn="l" fontAlgn="b"/>
                      <a:r>
                        <a:rPr lang="en-US" sz="2200" b="0" i="0" u="none" strike="noStrike" dirty="0">
                          <a:solidFill>
                            <a:srgbClr val="000000"/>
                          </a:solidFill>
                          <a:effectLst/>
                          <a:latin typeface="Avenir Black" panose="02000503020000020003"/>
                        </a:rPr>
                        <a:t>2 - Six-CUI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venir Black" panose="02000503020000020003"/>
                          <a:ea typeface="+mn-ea"/>
                          <a:cs typeface="+mn-cs"/>
                        </a:rPr>
                        <a:t>Symptomatic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0.95</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951544"/>
                  </a:ext>
                </a:extLst>
              </a:tr>
              <a:tr h="368300">
                <a:tc>
                  <a:txBody>
                    <a:bodyPr/>
                    <a:lstStyle/>
                    <a:p>
                      <a:pPr algn="ctr" fontAlgn="b"/>
                      <a:r>
                        <a:rPr lang="en-US" sz="2200" b="0" i="0" u="none" strike="noStrike" dirty="0">
                          <a:solidFill>
                            <a:srgbClr val="FFFFFF"/>
                          </a:solidFill>
                          <a:effectLst/>
                          <a:latin typeface="Avenir Black" panose="02000503020000020003"/>
                        </a:rPr>
                        <a:t>KPWA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82AF"/>
                    </a:solidFill>
                  </a:tcPr>
                </a:tc>
                <a:tc>
                  <a:txBody>
                    <a:bodyPr/>
                    <a:lstStyle/>
                    <a:p>
                      <a:pPr algn="l" fontAlgn="b"/>
                      <a:r>
                        <a:rPr lang="en-US" sz="2200" b="0" i="0" u="none" strike="noStrike" dirty="0">
                          <a:solidFill>
                            <a:srgbClr val="000000"/>
                          </a:solidFill>
                          <a:effectLst/>
                          <a:latin typeface="Avenir Black" panose="02000503020000020003"/>
                        </a:rPr>
                        <a:t>3 - COVID Mentions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venir Black" panose="02000503020000020003"/>
                          <a:ea typeface="+mn-ea"/>
                          <a:cs typeface="+mn-cs"/>
                        </a:rPr>
                        <a:t>Symptomatic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0.864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0.98</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1507823"/>
                  </a:ext>
                </a:extLst>
              </a:tr>
              <a:tr h="381000">
                <a:tc>
                  <a:txBody>
                    <a:bodyPr/>
                    <a:lstStyle/>
                    <a:p>
                      <a:pPr algn="ctr" fontAlgn="b"/>
                      <a:r>
                        <a:rPr lang="en-US" sz="2200" b="0" i="0" u="none" strike="noStrike" dirty="0">
                          <a:solidFill>
                            <a:srgbClr val="000000"/>
                          </a:solidFill>
                          <a:effectLst/>
                          <a:latin typeface="Avenir Black" panose="02000503020000020003"/>
                        </a:rPr>
                        <a:t>VUMC</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B37D"/>
                    </a:solidFill>
                  </a:tcPr>
                </a:tc>
                <a:tc>
                  <a:txBody>
                    <a:bodyPr/>
                    <a:lstStyle/>
                    <a:p>
                      <a:pPr algn="l" fontAlgn="b"/>
                      <a:r>
                        <a:rPr lang="en-US" sz="2200" b="0" i="0" u="none" strike="noStrike" dirty="0">
                          <a:solidFill>
                            <a:srgbClr val="000000"/>
                          </a:solidFill>
                          <a:effectLst/>
                          <a:latin typeface="Avenir Black" panose="02000503020000020003"/>
                        </a:rPr>
                        <a:t>3 - COVID Mentions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venir Black" panose="02000503020000020003"/>
                          <a:ea typeface="+mn-ea"/>
                          <a:cs typeface="+mn-cs"/>
                        </a:rPr>
                        <a:t>Symptomatic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0.887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0.94</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986165"/>
                  </a:ext>
                </a:extLst>
              </a:tr>
              <a:tr h="368300">
                <a:tc>
                  <a:txBody>
                    <a:bodyPr/>
                    <a:lstStyle/>
                    <a:p>
                      <a:pPr algn="ctr" fontAlgn="b"/>
                      <a:r>
                        <a:rPr lang="en-US" sz="2200" b="0" i="0" u="none" strike="noStrike" dirty="0">
                          <a:solidFill>
                            <a:srgbClr val="FFFFFF"/>
                          </a:solidFill>
                          <a:effectLst/>
                          <a:latin typeface="Avenir Black" panose="02000503020000020003"/>
                        </a:rPr>
                        <a:t>KPWA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82AF"/>
                    </a:solidFill>
                  </a:tcPr>
                </a:tc>
                <a:tc>
                  <a:txBody>
                    <a:bodyPr/>
                    <a:lstStyle/>
                    <a:p>
                      <a:pPr algn="l" fontAlgn="b"/>
                      <a:r>
                        <a:rPr lang="en-US" sz="2200" b="0" i="0" u="none" strike="noStrike" dirty="0">
                          <a:solidFill>
                            <a:srgbClr val="000000"/>
                          </a:solidFill>
                          <a:effectLst/>
                          <a:latin typeface="Avenir Black" panose="02000503020000020003"/>
                        </a:rPr>
                        <a:t>4A - CUI Days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venir Black" panose="02000503020000020003"/>
                          <a:ea typeface="+mn-ea"/>
                          <a:cs typeface="+mn-cs"/>
                        </a:rPr>
                        <a:t>Symptomatic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0.98</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9498296"/>
                  </a:ext>
                </a:extLst>
              </a:tr>
              <a:tr h="381000">
                <a:tc>
                  <a:txBody>
                    <a:bodyPr/>
                    <a:lstStyle/>
                    <a:p>
                      <a:pPr algn="ctr" fontAlgn="b"/>
                      <a:r>
                        <a:rPr lang="en-US" sz="2200" b="0" i="0" u="none" strike="noStrike" dirty="0">
                          <a:solidFill>
                            <a:srgbClr val="000000"/>
                          </a:solidFill>
                          <a:effectLst/>
                          <a:latin typeface="Avenir Black" panose="02000503020000020003"/>
                        </a:rPr>
                        <a:t>VUMC</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B37D"/>
                    </a:solidFill>
                  </a:tcPr>
                </a:tc>
                <a:tc>
                  <a:txBody>
                    <a:bodyPr/>
                    <a:lstStyle/>
                    <a:p>
                      <a:pPr algn="l" fontAlgn="b"/>
                      <a:r>
                        <a:rPr lang="en-US" sz="2200" b="0" i="0" u="none" strike="noStrike" dirty="0">
                          <a:solidFill>
                            <a:srgbClr val="000000"/>
                          </a:solidFill>
                          <a:effectLst/>
                          <a:latin typeface="Avenir Black" panose="02000503020000020003"/>
                        </a:rPr>
                        <a:t>4B - CUI Notes</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venir Black" panose="02000503020000020003"/>
                          <a:ea typeface="+mn-ea"/>
                          <a:cs typeface="+mn-cs"/>
                        </a:rPr>
                        <a:t>Symptomatic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0" i="0" u="none" strike="noStrike" dirty="0">
                          <a:solidFill>
                            <a:srgbClr val="000000"/>
                          </a:solidFill>
                          <a:effectLst/>
                          <a:latin typeface="Avenir Black" panose="02000503020000020003"/>
                        </a:rPr>
                        <a:t>0.875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0" i="0" u="none" strike="noStrike" dirty="0">
                          <a:solidFill>
                            <a:srgbClr val="000000"/>
                          </a:solidFill>
                          <a:effectLst/>
                          <a:latin typeface="Avenir Black" panose="02000503020000020003"/>
                        </a:rPr>
                        <a:t>0.95</a:t>
                      </a:r>
                    </a:p>
                  </a:txBody>
                  <a:tcPr marL="771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357141"/>
                  </a:ext>
                </a:extLst>
              </a:tr>
            </a:tbl>
          </a:graphicData>
        </a:graphic>
      </p:graphicFrame>
      <p:sp>
        <p:nvSpPr>
          <p:cNvPr id="7" name="Rounded Rectangle 6">
            <a:extLst>
              <a:ext uri="{FF2B5EF4-FFF2-40B4-BE49-F238E27FC236}">
                <a16:creationId xmlns:a16="http://schemas.microsoft.com/office/drawing/2014/main" id="{87D66A4D-19E2-1A47-B92E-0C754B3EBB02}"/>
              </a:ext>
            </a:extLst>
          </p:cNvPr>
          <p:cNvSpPr/>
          <p:nvPr/>
        </p:nvSpPr>
        <p:spPr>
          <a:xfrm>
            <a:off x="906780" y="2880360"/>
            <a:ext cx="10401300" cy="756126"/>
          </a:xfrm>
          <a:prstGeom prst="round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8" name="Rounded Rectangle 7">
            <a:extLst>
              <a:ext uri="{FF2B5EF4-FFF2-40B4-BE49-F238E27FC236}">
                <a16:creationId xmlns:a16="http://schemas.microsoft.com/office/drawing/2014/main" id="{C661F8B5-033D-004B-A95D-91A6034AAEB3}"/>
              </a:ext>
            </a:extLst>
          </p:cNvPr>
          <p:cNvSpPr/>
          <p:nvPr/>
        </p:nvSpPr>
        <p:spPr>
          <a:xfrm>
            <a:off x="906780" y="3636486"/>
            <a:ext cx="10401300" cy="765016"/>
          </a:xfrm>
          <a:prstGeom prst="round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9" name="Rounded Rectangle 8">
            <a:extLst>
              <a:ext uri="{FF2B5EF4-FFF2-40B4-BE49-F238E27FC236}">
                <a16:creationId xmlns:a16="http://schemas.microsoft.com/office/drawing/2014/main" id="{CFACFE4B-8F73-FA43-9359-F63DC5D20EA1}"/>
              </a:ext>
            </a:extLst>
          </p:cNvPr>
          <p:cNvSpPr/>
          <p:nvPr/>
        </p:nvSpPr>
        <p:spPr>
          <a:xfrm>
            <a:off x="906780" y="4401502"/>
            <a:ext cx="10401300" cy="765016"/>
          </a:xfrm>
          <a:prstGeom prst="round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0" name="Rounded Rectangle 9">
            <a:extLst>
              <a:ext uri="{FF2B5EF4-FFF2-40B4-BE49-F238E27FC236}">
                <a16:creationId xmlns:a16="http://schemas.microsoft.com/office/drawing/2014/main" id="{2F9E0E6B-6337-6D4B-8A76-77E0938E4B07}"/>
              </a:ext>
            </a:extLst>
          </p:cNvPr>
          <p:cNvSpPr/>
          <p:nvPr/>
        </p:nvSpPr>
        <p:spPr>
          <a:xfrm>
            <a:off x="895350" y="5161280"/>
            <a:ext cx="10401300" cy="765016"/>
          </a:xfrm>
          <a:prstGeom prst="round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Tree>
    <p:extLst>
      <p:ext uri="{BB962C8B-B14F-4D97-AF65-F5344CB8AC3E}">
        <p14:creationId xmlns:p14="http://schemas.microsoft.com/office/powerpoint/2010/main" val="360110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B598689-6874-4BAB-B149-8A1525584FB2}"/>
              </a:ext>
            </a:extLst>
          </p:cNvPr>
          <p:cNvGraphicFramePr>
            <a:graphicFrameLocks noGrp="1" noChangeAspect="1"/>
          </p:cNvGraphicFramePr>
          <p:nvPr>
            <p:extLst>
              <p:ext uri="{D42A27DB-BD31-4B8C-83A1-F6EECF244321}">
                <p14:modId xmlns:p14="http://schemas.microsoft.com/office/powerpoint/2010/main" val="1739013884"/>
              </p:ext>
            </p:extLst>
          </p:nvPr>
        </p:nvGraphicFramePr>
        <p:xfrm>
          <a:off x="2913435" y="53347"/>
          <a:ext cx="9143998" cy="6426185"/>
        </p:xfrm>
        <a:graphic>
          <a:graphicData uri="http://schemas.openxmlformats.org/drawingml/2006/table">
            <a:tbl>
              <a:tblPr firstRow="1" bandRow="1">
                <a:tableStyleId>{5C22544A-7EE6-4342-B048-85BDC9FD1C3A}</a:tableStyleId>
              </a:tblPr>
              <a:tblGrid>
                <a:gridCol w="1273626">
                  <a:extLst>
                    <a:ext uri="{9D8B030D-6E8A-4147-A177-3AD203B41FA5}">
                      <a16:colId xmlns:a16="http://schemas.microsoft.com/office/drawing/2014/main" val="1056257567"/>
                    </a:ext>
                  </a:extLst>
                </a:gridCol>
                <a:gridCol w="1557746">
                  <a:extLst>
                    <a:ext uri="{9D8B030D-6E8A-4147-A177-3AD203B41FA5}">
                      <a16:colId xmlns:a16="http://schemas.microsoft.com/office/drawing/2014/main" val="2433592514"/>
                    </a:ext>
                  </a:extLst>
                </a:gridCol>
                <a:gridCol w="1577340">
                  <a:extLst>
                    <a:ext uri="{9D8B030D-6E8A-4147-A177-3AD203B41FA5}">
                      <a16:colId xmlns:a16="http://schemas.microsoft.com/office/drawing/2014/main" val="3250341520"/>
                    </a:ext>
                  </a:extLst>
                </a:gridCol>
                <a:gridCol w="1587137">
                  <a:extLst>
                    <a:ext uri="{9D8B030D-6E8A-4147-A177-3AD203B41FA5}">
                      <a16:colId xmlns:a16="http://schemas.microsoft.com/office/drawing/2014/main" val="3173669393"/>
                    </a:ext>
                  </a:extLst>
                </a:gridCol>
                <a:gridCol w="1587137">
                  <a:extLst>
                    <a:ext uri="{9D8B030D-6E8A-4147-A177-3AD203B41FA5}">
                      <a16:colId xmlns:a16="http://schemas.microsoft.com/office/drawing/2014/main" val="3430834366"/>
                    </a:ext>
                  </a:extLst>
                </a:gridCol>
                <a:gridCol w="1561012">
                  <a:extLst>
                    <a:ext uri="{9D8B030D-6E8A-4147-A177-3AD203B41FA5}">
                      <a16:colId xmlns:a16="http://schemas.microsoft.com/office/drawing/2014/main" val="2253786291"/>
                    </a:ext>
                  </a:extLst>
                </a:gridCol>
              </a:tblGrid>
              <a:tr h="343629">
                <a:tc>
                  <a:txBody>
                    <a:bodyPr/>
                    <a:lstStyle/>
                    <a:p>
                      <a:pPr algn="ctr"/>
                      <a:r>
                        <a:rPr lang="en-US" sz="1800" b="0" dirty="0">
                          <a:latin typeface="Avenir Black" panose="02000503020000020003"/>
                        </a:rPr>
                        <a:t>Priorities</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1</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2</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3</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4</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0" dirty="0">
                          <a:solidFill>
                            <a:schemeClr val="bg1"/>
                          </a:solidFill>
                          <a:latin typeface="Avenir Black" panose="02000503020000020003"/>
                        </a:rPr>
                        <a:t>Year 5</a:t>
                      </a: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58103166"/>
                  </a:ext>
                </a:extLst>
              </a:tr>
              <a:tr h="404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chemeClr val="tx1"/>
                        </a:solidFill>
                        <a:latin typeface="Avenir Black" panose="02000503020000020003"/>
                      </a:endParaRPr>
                    </a:p>
                  </a:txBody>
                  <a:tcPr marL="68580" marR="68580" marT="34290" marB="34290">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venir Black" panose="02000503020000020003"/>
                        </a:rPr>
                        <a:t>Master plan</a:t>
                      </a: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venir Black" panose="02000503020000020003"/>
                        </a:rPr>
                        <a:t>Master plan refinement</a:t>
                      </a:r>
                    </a:p>
                    <a:p>
                      <a:pPr algn="ctr"/>
                      <a:endParaRPr lang="en-US" sz="200" dirty="0">
                        <a:solidFill>
                          <a:schemeClr val="bg1"/>
                        </a:solidFill>
                        <a:latin typeface="Avenir Black" panose="02000503020000020003"/>
                      </a:endParaRPr>
                    </a:p>
                  </a:txBody>
                  <a:tcPr marL="68580" marR="68580" marT="34290" marB="3429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00" dirty="0"/>
                    </a:p>
                  </a:txBody>
                  <a:tcP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029051"/>
                  </a:ext>
                </a:extLst>
              </a:tr>
              <a:tr h="130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1450" indent="-171450">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49960833"/>
                  </a:ext>
                </a:extLst>
              </a:tr>
              <a:tr h="1082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85342926"/>
                  </a:ext>
                </a:extLst>
              </a:tr>
              <a:tr h="115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55364508"/>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82319083"/>
                  </a:ext>
                </a:extLst>
              </a:tr>
              <a:tr h="106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1450" indent="-171450">
                        <a:buFont typeface="Arial" panose="020B0604020202020204" pitchFamily="34" charset="0"/>
                        <a:buChar char="•"/>
                      </a:pPr>
                      <a:endParaRPr lang="en-US" sz="900" i="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73736" indent="-173736">
                        <a:buFont typeface="Arial" panose="020B0604020202020204" pitchFamily="34" charset="0"/>
                        <a:buChar char="•"/>
                      </a:pPr>
                      <a:endParaRPr lang="en-US" sz="900" dirty="0">
                        <a:solidFill>
                          <a:schemeClr val="tx1"/>
                        </a:solidFill>
                      </a:endParaRPr>
                    </a:p>
                  </a:txBody>
                  <a:tcPr marL="68580" marR="68580" marT="34290" marB="3429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15022424"/>
                  </a:ext>
                </a:extLst>
              </a:tr>
            </a:tbl>
          </a:graphicData>
        </a:graphic>
      </p:graphicFrame>
      <p:sp>
        <p:nvSpPr>
          <p:cNvPr id="8" name="Pentagon 4">
            <a:extLst>
              <a:ext uri="{FF2B5EF4-FFF2-40B4-BE49-F238E27FC236}">
                <a16:creationId xmlns:a16="http://schemas.microsoft.com/office/drawing/2014/main" id="{746DADD4-ED15-4275-9537-24C421188EBE}"/>
              </a:ext>
            </a:extLst>
          </p:cNvPr>
          <p:cNvSpPr/>
          <p:nvPr/>
        </p:nvSpPr>
        <p:spPr>
          <a:xfrm>
            <a:off x="2913434" y="779372"/>
            <a:ext cx="1254442" cy="1311717"/>
          </a:xfrm>
          <a:prstGeom prst="homePlate">
            <a:avLst>
              <a:gd name="adj" fmla="val 288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Data </a:t>
            </a:r>
            <a:r>
              <a:rPr lang="en-US" sz="1200" dirty="0">
                <a:latin typeface="Avenir Black" panose="02000503020000020003"/>
              </a:rPr>
              <a:t>infrastructure</a:t>
            </a:r>
          </a:p>
        </p:txBody>
      </p:sp>
      <p:sp>
        <p:nvSpPr>
          <p:cNvPr id="9" name="Pentagon 8">
            <a:extLst>
              <a:ext uri="{FF2B5EF4-FFF2-40B4-BE49-F238E27FC236}">
                <a16:creationId xmlns:a16="http://schemas.microsoft.com/office/drawing/2014/main" id="{BE1825DB-2382-4E3A-B313-60B43C2F8B2F}"/>
              </a:ext>
            </a:extLst>
          </p:cNvPr>
          <p:cNvSpPr/>
          <p:nvPr/>
        </p:nvSpPr>
        <p:spPr>
          <a:xfrm>
            <a:off x="2913433" y="2092007"/>
            <a:ext cx="1254444" cy="1110996"/>
          </a:xfrm>
          <a:prstGeom prst="homePlate">
            <a:avLst>
              <a:gd name="adj" fmla="val 322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Feature engineering</a:t>
            </a:r>
          </a:p>
        </p:txBody>
      </p:sp>
      <p:sp>
        <p:nvSpPr>
          <p:cNvPr id="10" name="Pentagon 9">
            <a:extLst>
              <a:ext uri="{FF2B5EF4-FFF2-40B4-BE49-F238E27FC236}">
                <a16:creationId xmlns:a16="http://schemas.microsoft.com/office/drawing/2014/main" id="{06BEB4E6-1261-493F-BA11-C95F41BA435E}"/>
              </a:ext>
            </a:extLst>
          </p:cNvPr>
          <p:cNvSpPr/>
          <p:nvPr/>
        </p:nvSpPr>
        <p:spPr>
          <a:xfrm>
            <a:off x="2913433" y="3200411"/>
            <a:ext cx="1254444" cy="1140143"/>
          </a:xfrm>
          <a:prstGeom prst="homePlate">
            <a:avLst>
              <a:gd name="adj" fmla="val 3221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venir Black" panose="02000503020000020003"/>
              </a:rPr>
              <a:t>Causal inference</a:t>
            </a:r>
          </a:p>
        </p:txBody>
      </p:sp>
      <p:sp>
        <p:nvSpPr>
          <p:cNvPr id="11" name="Pentagon 10">
            <a:extLst>
              <a:ext uri="{FF2B5EF4-FFF2-40B4-BE49-F238E27FC236}">
                <a16:creationId xmlns:a16="http://schemas.microsoft.com/office/drawing/2014/main" id="{5DA7E22A-707C-4D0C-AC91-B12CBB856BB8}"/>
              </a:ext>
            </a:extLst>
          </p:cNvPr>
          <p:cNvSpPr/>
          <p:nvPr/>
        </p:nvSpPr>
        <p:spPr>
          <a:xfrm>
            <a:off x="2913432" y="4340557"/>
            <a:ext cx="1254444" cy="1096965"/>
          </a:xfrm>
          <a:prstGeom prst="homePlate">
            <a:avLst>
              <a:gd name="adj" fmla="val 3221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Detection analytics</a:t>
            </a:r>
          </a:p>
        </p:txBody>
      </p:sp>
      <p:sp>
        <p:nvSpPr>
          <p:cNvPr id="12" name="Rounded Rectangle 2">
            <a:extLst>
              <a:ext uri="{FF2B5EF4-FFF2-40B4-BE49-F238E27FC236}">
                <a16:creationId xmlns:a16="http://schemas.microsoft.com/office/drawing/2014/main" id="{E7761B5A-0B8C-4130-9150-8E293AE22023}"/>
              </a:ext>
            </a:extLst>
          </p:cNvPr>
          <p:cNvSpPr/>
          <p:nvPr/>
        </p:nvSpPr>
        <p:spPr>
          <a:xfrm>
            <a:off x="4805004" y="3249784"/>
            <a:ext cx="3260361" cy="2509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Evaluating targeted learning in EHR data (Enhancing CI: CI1)</a:t>
            </a:r>
          </a:p>
        </p:txBody>
      </p:sp>
      <p:sp>
        <p:nvSpPr>
          <p:cNvPr id="13" name="Rounded Rectangle 11">
            <a:extLst>
              <a:ext uri="{FF2B5EF4-FFF2-40B4-BE49-F238E27FC236}">
                <a16:creationId xmlns:a16="http://schemas.microsoft.com/office/drawing/2014/main" id="{4977384F-2950-4452-A17F-B860B706211D}"/>
              </a:ext>
            </a:extLst>
          </p:cNvPr>
          <p:cNvSpPr/>
          <p:nvPr/>
        </p:nvSpPr>
        <p:spPr>
          <a:xfrm>
            <a:off x="4653652" y="779372"/>
            <a:ext cx="3155631"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Identification and queries of potential EHR data partners (Horizon Scan: DI1)</a:t>
            </a:r>
          </a:p>
        </p:txBody>
      </p:sp>
      <p:sp>
        <p:nvSpPr>
          <p:cNvPr id="14" name="Rounded Rectangle 12">
            <a:extLst>
              <a:ext uri="{FF2B5EF4-FFF2-40B4-BE49-F238E27FC236}">
                <a16:creationId xmlns:a16="http://schemas.microsoft.com/office/drawing/2014/main" id="{9EB461DB-3C0A-436B-92B1-FEBEE3845B06}"/>
              </a:ext>
            </a:extLst>
          </p:cNvPr>
          <p:cNvSpPr/>
          <p:nvPr/>
        </p:nvSpPr>
        <p:spPr>
          <a:xfrm>
            <a:off x="6557977" y="1054817"/>
            <a:ext cx="1681972" cy="247338"/>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latin typeface="Avenir Black" panose="02000503020000020003"/>
              </a:rPr>
              <a:t>Adding unstructured data and necessary data elements (DI2) </a:t>
            </a:r>
          </a:p>
        </p:txBody>
      </p:sp>
      <p:sp>
        <p:nvSpPr>
          <p:cNvPr id="15" name="Rounded Rectangle 13">
            <a:extLst>
              <a:ext uri="{FF2B5EF4-FFF2-40B4-BE49-F238E27FC236}">
                <a16:creationId xmlns:a16="http://schemas.microsoft.com/office/drawing/2014/main" id="{452D590D-A074-4BAA-97B6-04C8B54F1EBC}"/>
              </a:ext>
            </a:extLst>
          </p:cNvPr>
          <p:cNvSpPr/>
          <p:nvPr/>
        </p:nvSpPr>
        <p:spPr>
          <a:xfrm>
            <a:off x="6769869" y="1324771"/>
            <a:ext cx="1574481" cy="247338"/>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Source data mapping (DI3)</a:t>
            </a:r>
          </a:p>
        </p:txBody>
      </p:sp>
      <p:sp>
        <p:nvSpPr>
          <p:cNvPr id="16" name="Rounded Rectangle 14">
            <a:extLst>
              <a:ext uri="{FF2B5EF4-FFF2-40B4-BE49-F238E27FC236}">
                <a16:creationId xmlns:a16="http://schemas.microsoft.com/office/drawing/2014/main" id="{B8BB8A70-985C-4069-91B1-C541BFB59F81}"/>
              </a:ext>
            </a:extLst>
          </p:cNvPr>
          <p:cNvSpPr/>
          <p:nvPr/>
        </p:nvSpPr>
        <p:spPr>
          <a:xfrm>
            <a:off x="9549922" y="1590502"/>
            <a:ext cx="1393996"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harmonization strategy </a:t>
            </a:r>
          </a:p>
        </p:txBody>
      </p:sp>
      <p:sp>
        <p:nvSpPr>
          <p:cNvPr id="17" name="Rounded Rectangle 15">
            <a:extLst>
              <a:ext uri="{FF2B5EF4-FFF2-40B4-BE49-F238E27FC236}">
                <a16:creationId xmlns:a16="http://schemas.microsoft.com/office/drawing/2014/main" id="{D22799D7-7C8E-45D6-9C7B-67B4181AE042}"/>
              </a:ext>
            </a:extLst>
          </p:cNvPr>
          <p:cNvSpPr/>
          <p:nvPr/>
        </p:nvSpPr>
        <p:spPr>
          <a:xfrm>
            <a:off x="7020305" y="1592159"/>
            <a:ext cx="248776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Harmonizing EHRs (DI4)</a:t>
            </a:r>
          </a:p>
        </p:txBody>
      </p:sp>
      <p:sp>
        <p:nvSpPr>
          <p:cNvPr id="18" name="Rounded Rectangle 18">
            <a:extLst>
              <a:ext uri="{FF2B5EF4-FFF2-40B4-BE49-F238E27FC236}">
                <a16:creationId xmlns:a16="http://schemas.microsoft.com/office/drawing/2014/main" id="{28748C7D-A0AC-41CE-8C21-BC32549EA2BE}"/>
              </a:ext>
            </a:extLst>
          </p:cNvPr>
          <p:cNvSpPr/>
          <p:nvPr/>
        </p:nvSpPr>
        <p:spPr>
          <a:xfrm>
            <a:off x="6835144" y="3532993"/>
            <a:ext cx="1822916" cy="24193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Causal inference framework (CI2)</a:t>
            </a:r>
          </a:p>
        </p:txBody>
      </p:sp>
      <p:sp>
        <p:nvSpPr>
          <p:cNvPr id="19" name="Rounded Rectangle 19">
            <a:extLst>
              <a:ext uri="{FF2B5EF4-FFF2-40B4-BE49-F238E27FC236}">
                <a16:creationId xmlns:a16="http://schemas.microsoft.com/office/drawing/2014/main" id="{FF17EBFC-5E3D-4EB4-8DAB-132AE3C0BD64}"/>
              </a:ext>
            </a:extLst>
          </p:cNvPr>
          <p:cNvSpPr/>
          <p:nvPr/>
        </p:nvSpPr>
        <p:spPr>
          <a:xfrm>
            <a:off x="8268741" y="1056867"/>
            <a:ext cx="3769163" cy="2314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Updating CDM to include EHR data</a:t>
            </a:r>
          </a:p>
        </p:txBody>
      </p:sp>
      <p:sp>
        <p:nvSpPr>
          <p:cNvPr id="20" name="Rounded Rectangle 20">
            <a:extLst>
              <a:ext uri="{FF2B5EF4-FFF2-40B4-BE49-F238E27FC236}">
                <a16:creationId xmlns:a16="http://schemas.microsoft.com/office/drawing/2014/main" id="{21BCD4D2-80C9-4F79-B3AC-8CD2E8B78A25}"/>
              </a:ext>
            </a:extLst>
          </p:cNvPr>
          <p:cNvSpPr/>
          <p:nvPr/>
        </p:nvSpPr>
        <p:spPr>
          <a:xfrm>
            <a:off x="8728576" y="3515711"/>
            <a:ext cx="2869064" cy="23370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Calibration methods (CI4)</a:t>
            </a:r>
          </a:p>
        </p:txBody>
      </p:sp>
      <p:sp>
        <p:nvSpPr>
          <p:cNvPr id="21" name="Rounded Rectangle 21">
            <a:extLst>
              <a:ext uri="{FF2B5EF4-FFF2-40B4-BE49-F238E27FC236}">
                <a16:creationId xmlns:a16="http://schemas.microsoft.com/office/drawing/2014/main" id="{2026ADB2-FC1A-4ED4-8ACC-F24D4631D4D5}"/>
              </a:ext>
            </a:extLst>
          </p:cNvPr>
          <p:cNvSpPr/>
          <p:nvPr/>
        </p:nvSpPr>
        <p:spPr>
          <a:xfrm>
            <a:off x="8090866" y="4052631"/>
            <a:ext cx="3958922"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Distributed regression implementation (CI6)</a:t>
            </a:r>
          </a:p>
        </p:txBody>
      </p:sp>
      <p:sp>
        <p:nvSpPr>
          <p:cNvPr id="22" name="Rounded Rectangle 25">
            <a:extLst>
              <a:ext uri="{FF2B5EF4-FFF2-40B4-BE49-F238E27FC236}">
                <a16:creationId xmlns:a16="http://schemas.microsoft.com/office/drawing/2014/main" id="{46523F6D-7B99-4333-B90E-30FAF34C033E}"/>
              </a:ext>
            </a:extLst>
          </p:cNvPr>
          <p:cNvSpPr/>
          <p:nvPr/>
        </p:nvSpPr>
        <p:spPr>
          <a:xfrm>
            <a:off x="6426223" y="2158641"/>
            <a:ext cx="2341840"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Computable phenotyping framework (FE1)</a:t>
            </a:r>
          </a:p>
        </p:txBody>
      </p:sp>
      <p:sp>
        <p:nvSpPr>
          <p:cNvPr id="23" name="Rounded Rectangle 26">
            <a:extLst>
              <a:ext uri="{FF2B5EF4-FFF2-40B4-BE49-F238E27FC236}">
                <a16:creationId xmlns:a16="http://schemas.microsoft.com/office/drawing/2014/main" id="{593311B5-9098-4109-8235-28438344914B}"/>
              </a:ext>
            </a:extLst>
          </p:cNvPr>
          <p:cNvSpPr/>
          <p:nvPr/>
        </p:nvSpPr>
        <p:spPr>
          <a:xfrm>
            <a:off x="6426223" y="2428947"/>
            <a:ext cx="316627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NLP tools for cohort identification, exposure assessment, covariate ascertainment (Scalable NLP: FE2)</a:t>
            </a:r>
          </a:p>
        </p:txBody>
      </p:sp>
      <p:sp>
        <p:nvSpPr>
          <p:cNvPr id="24" name="Rounded Rectangle 27">
            <a:extLst>
              <a:ext uri="{FF2B5EF4-FFF2-40B4-BE49-F238E27FC236}">
                <a16:creationId xmlns:a16="http://schemas.microsoft.com/office/drawing/2014/main" id="{5342050A-49DD-4AAF-9B86-36428BDBD857}"/>
              </a:ext>
            </a:extLst>
          </p:cNvPr>
          <p:cNvSpPr/>
          <p:nvPr/>
        </p:nvSpPr>
        <p:spPr>
          <a:xfrm>
            <a:off x="6426223" y="2704391"/>
            <a:ext cx="316627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Improving probabilistic phenotyping of incident outcomes (FE3)</a:t>
            </a:r>
          </a:p>
        </p:txBody>
      </p:sp>
      <p:sp>
        <p:nvSpPr>
          <p:cNvPr id="25" name="Rounded Rectangle 28">
            <a:extLst>
              <a:ext uri="{FF2B5EF4-FFF2-40B4-BE49-F238E27FC236}">
                <a16:creationId xmlns:a16="http://schemas.microsoft.com/office/drawing/2014/main" id="{3707A445-D7FC-447C-85C9-2663656ECD11}"/>
              </a:ext>
            </a:extLst>
          </p:cNvPr>
          <p:cNvSpPr/>
          <p:nvPr/>
        </p:nvSpPr>
        <p:spPr>
          <a:xfrm>
            <a:off x="7336368" y="2972329"/>
            <a:ext cx="2416015"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NLP-assisted chart abstraction tool (FE4)</a:t>
            </a:r>
          </a:p>
        </p:txBody>
      </p:sp>
      <p:sp>
        <p:nvSpPr>
          <p:cNvPr id="26" name="Rounded Rectangle 34">
            <a:extLst>
              <a:ext uri="{FF2B5EF4-FFF2-40B4-BE49-F238E27FC236}">
                <a16:creationId xmlns:a16="http://schemas.microsoft.com/office/drawing/2014/main" id="{74B46B69-9BD5-423A-AA94-101997109D46}"/>
              </a:ext>
            </a:extLst>
          </p:cNvPr>
          <p:cNvSpPr/>
          <p:nvPr/>
        </p:nvSpPr>
        <p:spPr>
          <a:xfrm>
            <a:off x="8293627" y="4654310"/>
            <a:ext cx="192662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Developing and advancing EHR-based detection methods (DA3)</a:t>
            </a:r>
          </a:p>
        </p:txBody>
      </p:sp>
      <p:sp>
        <p:nvSpPr>
          <p:cNvPr id="27" name="Rounded Rectangle 35">
            <a:extLst>
              <a:ext uri="{FF2B5EF4-FFF2-40B4-BE49-F238E27FC236}">
                <a16:creationId xmlns:a16="http://schemas.microsoft.com/office/drawing/2014/main" id="{9F27C836-BBD2-4BE5-BE5B-7CF9EF47ED0B}"/>
              </a:ext>
            </a:extLst>
          </p:cNvPr>
          <p:cNvSpPr/>
          <p:nvPr/>
        </p:nvSpPr>
        <p:spPr>
          <a:xfrm>
            <a:off x="7485433" y="4922095"/>
            <a:ext cx="224269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signal detection for pregnancy/birth outcomes (DA4)</a:t>
            </a:r>
          </a:p>
        </p:txBody>
      </p:sp>
      <p:sp>
        <p:nvSpPr>
          <p:cNvPr id="28" name="Rounded Rectangle 36">
            <a:extLst>
              <a:ext uri="{FF2B5EF4-FFF2-40B4-BE49-F238E27FC236}">
                <a16:creationId xmlns:a16="http://schemas.microsoft.com/office/drawing/2014/main" id="{3244FE5A-9843-4086-A2BE-5480D1D7A479}"/>
              </a:ext>
            </a:extLst>
          </p:cNvPr>
          <p:cNvSpPr/>
          <p:nvPr/>
        </p:nvSpPr>
        <p:spPr>
          <a:xfrm>
            <a:off x="7622592" y="5190185"/>
            <a:ext cx="24264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Methods for cancer signal detection (DA5)</a:t>
            </a:r>
          </a:p>
        </p:txBody>
      </p:sp>
      <p:sp>
        <p:nvSpPr>
          <p:cNvPr id="29" name="Rounded Rectangle 37">
            <a:extLst>
              <a:ext uri="{FF2B5EF4-FFF2-40B4-BE49-F238E27FC236}">
                <a16:creationId xmlns:a16="http://schemas.microsoft.com/office/drawing/2014/main" id="{65AFB9A0-59C5-42C0-A820-91B7BAF4905F}"/>
              </a:ext>
            </a:extLst>
          </p:cNvPr>
          <p:cNvSpPr/>
          <p:nvPr/>
        </p:nvSpPr>
        <p:spPr>
          <a:xfrm>
            <a:off x="10463424" y="3251942"/>
            <a:ext cx="1574481" cy="2473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Performance metrics (CI5)</a:t>
            </a:r>
          </a:p>
        </p:txBody>
      </p:sp>
      <p:sp>
        <p:nvSpPr>
          <p:cNvPr id="30" name="Rounded Rectangle 38">
            <a:extLst>
              <a:ext uri="{FF2B5EF4-FFF2-40B4-BE49-F238E27FC236}">
                <a16:creationId xmlns:a16="http://schemas.microsoft.com/office/drawing/2014/main" id="{C511A698-4DEF-4947-AF96-943CE78A4C87}"/>
              </a:ext>
            </a:extLst>
          </p:cNvPr>
          <p:cNvSpPr/>
          <p:nvPr/>
        </p:nvSpPr>
        <p:spPr>
          <a:xfrm>
            <a:off x="7378724" y="3792023"/>
            <a:ext cx="2368931" cy="24782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Approaches for missing data (CI3)</a:t>
            </a:r>
          </a:p>
        </p:txBody>
      </p:sp>
      <p:sp>
        <p:nvSpPr>
          <p:cNvPr id="31" name="Rounded Rectangle 39">
            <a:extLst>
              <a:ext uri="{FF2B5EF4-FFF2-40B4-BE49-F238E27FC236}">
                <a16:creationId xmlns:a16="http://schemas.microsoft.com/office/drawing/2014/main" id="{BDCC0486-9DA7-482C-98BA-5CDD99D2501D}"/>
              </a:ext>
            </a:extLst>
          </p:cNvPr>
          <p:cNvSpPr/>
          <p:nvPr/>
        </p:nvSpPr>
        <p:spPr>
          <a:xfrm>
            <a:off x="7346934" y="4386374"/>
            <a:ext cx="1613255"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Identification and evaluation of EHR detection approaches (DA1)</a:t>
            </a:r>
          </a:p>
        </p:txBody>
      </p:sp>
      <p:sp>
        <p:nvSpPr>
          <p:cNvPr id="32" name="Rounded Rectangle 40">
            <a:extLst>
              <a:ext uri="{FF2B5EF4-FFF2-40B4-BE49-F238E27FC236}">
                <a16:creationId xmlns:a16="http://schemas.microsoft.com/office/drawing/2014/main" id="{9A5F29BA-A9D2-4A66-B394-92F66DD5CE48}"/>
              </a:ext>
            </a:extLst>
          </p:cNvPr>
          <p:cNvSpPr/>
          <p:nvPr/>
        </p:nvSpPr>
        <p:spPr>
          <a:xfrm>
            <a:off x="8994192" y="4386374"/>
            <a:ext cx="1710038" cy="2468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Empirical evaluation of EHR-based detection approaches (DA2)</a:t>
            </a:r>
          </a:p>
        </p:txBody>
      </p:sp>
      <p:sp>
        <p:nvSpPr>
          <p:cNvPr id="35" name="Rounded Rectangle 44">
            <a:extLst>
              <a:ext uri="{FF2B5EF4-FFF2-40B4-BE49-F238E27FC236}">
                <a16:creationId xmlns:a16="http://schemas.microsoft.com/office/drawing/2014/main" id="{2A42028F-205B-4F7C-A8BC-91C9600D5A14}"/>
              </a:ext>
            </a:extLst>
          </p:cNvPr>
          <p:cNvSpPr/>
          <p:nvPr/>
        </p:nvSpPr>
        <p:spPr>
          <a:xfrm>
            <a:off x="7837857" y="779372"/>
            <a:ext cx="4206240"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Onboarding EHR data partners</a:t>
            </a:r>
          </a:p>
        </p:txBody>
      </p:sp>
      <p:sp>
        <p:nvSpPr>
          <p:cNvPr id="36" name="Rounded Rectangle 48">
            <a:extLst>
              <a:ext uri="{FF2B5EF4-FFF2-40B4-BE49-F238E27FC236}">
                <a16:creationId xmlns:a16="http://schemas.microsoft.com/office/drawing/2014/main" id="{08AE90C4-A474-4FE6-B8B6-9E405237C97F}"/>
              </a:ext>
            </a:extLst>
          </p:cNvPr>
          <p:cNvSpPr/>
          <p:nvPr/>
        </p:nvSpPr>
        <p:spPr>
          <a:xfrm>
            <a:off x="10983012" y="1588532"/>
            <a:ext cx="1054892"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venir Black" panose="02000503020000020003"/>
              </a:rPr>
              <a:t>FHIR preparedness (DI7)</a:t>
            </a:r>
          </a:p>
        </p:txBody>
      </p:sp>
      <p:sp>
        <p:nvSpPr>
          <p:cNvPr id="37" name="Rounded Rectangle 50">
            <a:extLst>
              <a:ext uri="{FF2B5EF4-FFF2-40B4-BE49-F238E27FC236}">
                <a16:creationId xmlns:a16="http://schemas.microsoft.com/office/drawing/2014/main" id="{811757F2-63EE-4F28-A79C-4EE159FA5769}"/>
              </a:ext>
            </a:extLst>
          </p:cNvPr>
          <p:cNvSpPr/>
          <p:nvPr/>
        </p:nvSpPr>
        <p:spPr>
          <a:xfrm>
            <a:off x="8399536" y="1319158"/>
            <a:ext cx="2318033"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Data quality metrics and quality assurance strategy </a:t>
            </a:r>
          </a:p>
        </p:txBody>
      </p:sp>
      <p:sp>
        <p:nvSpPr>
          <p:cNvPr id="38" name="Rounded Rectangle 51">
            <a:extLst>
              <a:ext uri="{FF2B5EF4-FFF2-40B4-BE49-F238E27FC236}">
                <a16:creationId xmlns:a16="http://schemas.microsoft.com/office/drawing/2014/main" id="{CF573604-3FA2-407E-9C03-254B790DEB58}"/>
              </a:ext>
            </a:extLst>
          </p:cNvPr>
          <p:cNvSpPr/>
          <p:nvPr/>
        </p:nvSpPr>
        <p:spPr>
          <a:xfrm>
            <a:off x="10737096" y="1319158"/>
            <a:ext cx="1300808" cy="2473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Data governance process</a:t>
            </a:r>
          </a:p>
        </p:txBody>
      </p:sp>
      <p:sp>
        <p:nvSpPr>
          <p:cNvPr id="39" name="Rounded Rectangle 53">
            <a:extLst>
              <a:ext uri="{FF2B5EF4-FFF2-40B4-BE49-F238E27FC236}">
                <a16:creationId xmlns:a16="http://schemas.microsoft.com/office/drawing/2014/main" id="{2209D430-565B-47B8-BE9A-CCDC88A95384}"/>
              </a:ext>
            </a:extLst>
          </p:cNvPr>
          <p:cNvSpPr/>
          <p:nvPr/>
        </p:nvSpPr>
        <p:spPr>
          <a:xfrm>
            <a:off x="9780956" y="2972329"/>
            <a:ext cx="2263140"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Implementing NLP-assisted chart abstraction tool </a:t>
            </a:r>
          </a:p>
        </p:txBody>
      </p:sp>
      <p:sp>
        <p:nvSpPr>
          <p:cNvPr id="40" name="Rounded Rectangle 54">
            <a:extLst>
              <a:ext uri="{FF2B5EF4-FFF2-40B4-BE49-F238E27FC236}">
                <a16:creationId xmlns:a16="http://schemas.microsoft.com/office/drawing/2014/main" id="{19AB2812-8201-4114-85D7-4559C0BB5B33}"/>
              </a:ext>
            </a:extLst>
          </p:cNvPr>
          <p:cNvSpPr/>
          <p:nvPr/>
        </p:nvSpPr>
        <p:spPr>
          <a:xfrm>
            <a:off x="10717568" y="4386374"/>
            <a:ext cx="1326529"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Development of EHR-based detection tools</a:t>
            </a:r>
          </a:p>
        </p:txBody>
      </p:sp>
      <p:sp>
        <p:nvSpPr>
          <p:cNvPr id="41" name="Rounded Rectangle 56">
            <a:extLst>
              <a:ext uri="{FF2B5EF4-FFF2-40B4-BE49-F238E27FC236}">
                <a16:creationId xmlns:a16="http://schemas.microsoft.com/office/drawing/2014/main" id="{4544272D-D330-494C-B597-369F9EA9A643}"/>
              </a:ext>
            </a:extLst>
          </p:cNvPr>
          <p:cNvSpPr/>
          <p:nvPr/>
        </p:nvSpPr>
        <p:spPr>
          <a:xfrm>
            <a:off x="9747655" y="4922248"/>
            <a:ext cx="2290250"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Pregnancy and birth outcomes signal detection tool development</a:t>
            </a:r>
          </a:p>
        </p:txBody>
      </p:sp>
      <p:sp>
        <p:nvSpPr>
          <p:cNvPr id="42" name="Rounded Rectangle 57">
            <a:extLst>
              <a:ext uri="{FF2B5EF4-FFF2-40B4-BE49-F238E27FC236}">
                <a16:creationId xmlns:a16="http://schemas.microsoft.com/office/drawing/2014/main" id="{090DDFBD-F373-4795-954D-FE5D69785EFE}"/>
              </a:ext>
            </a:extLst>
          </p:cNvPr>
          <p:cNvSpPr/>
          <p:nvPr/>
        </p:nvSpPr>
        <p:spPr>
          <a:xfrm>
            <a:off x="10068612" y="5190185"/>
            <a:ext cx="1969292"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Cancer signal detection tool development </a:t>
            </a:r>
          </a:p>
        </p:txBody>
      </p:sp>
      <p:sp>
        <p:nvSpPr>
          <p:cNvPr id="43" name="Rounded Rectangle 58">
            <a:extLst>
              <a:ext uri="{FF2B5EF4-FFF2-40B4-BE49-F238E27FC236}">
                <a16:creationId xmlns:a16="http://schemas.microsoft.com/office/drawing/2014/main" id="{D33645CF-3D01-4117-AFC4-6822D4985DB4}"/>
              </a:ext>
            </a:extLst>
          </p:cNvPr>
          <p:cNvSpPr/>
          <p:nvPr/>
        </p:nvSpPr>
        <p:spPr>
          <a:xfrm>
            <a:off x="10233584" y="4654310"/>
            <a:ext cx="1810513" cy="2473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Methods framework for EHR-based signal detection</a:t>
            </a:r>
          </a:p>
        </p:txBody>
      </p:sp>
      <p:sp>
        <p:nvSpPr>
          <p:cNvPr id="44" name="Rounded Rectangle 59">
            <a:extLst>
              <a:ext uri="{FF2B5EF4-FFF2-40B4-BE49-F238E27FC236}">
                <a16:creationId xmlns:a16="http://schemas.microsoft.com/office/drawing/2014/main" id="{DFBF475D-68F8-429D-8F99-F6FC3D5653DE}"/>
              </a:ext>
            </a:extLst>
          </p:cNvPr>
          <p:cNvSpPr/>
          <p:nvPr/>
        </p:nvSpPr>
        <p:spPr>
          <a:xfrm>
            <a:off x="8921415" y="2158945"/>
            <a:ext cx="1722494"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Increasing automation in computable phenotyping</a:t>
            </a:r>
          </a:p>
        </p:txBody>
      </p:sp>
      <p:sp>
        <p:nvSpPr>
          <p:cNvPr id="45" name="Rounded Rectangle 60">
            <a:extLst>
              <a:ext uri="{FF2B5EF4-FFF2-40B4-BE49-F238E27FC236}">
                <a16:creationId xmlns:a16="http://schemas.microsoft.com/office/drawing/2014/main" id="{FFC1105C-039F-45E1-860E-FCB5CA76CDB3}"/>
              </a:ext>
            </a:extLst>
          </p:cNvPr>
          <p:cNvSpPr/>
          <p:nvPr/>
        </p:nvSpPr>
        <p:spPr>
          <a:xfrm>
            <a:off x="9633771" y="2436368"/>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NLP tool prototyping and expansion</a:t>
            </a:r>
          </a:p>
        </p:txBody>
      </p:sp>
      <p:sp>
        <p:nvSpPr>
          <p:cNvPr id="46" name="Rounded Rectangle 62">
            <a:extLst>
              <a:ext uri="{FF2B5EF4-FFF2-40B4-BE49-F238E27FC236}">
                <a16:creationId xmlns:a16="http://schemas.microsoft.com/office/drawing/2014/main" id="{23280CE2-4AAE-4915-BCCD-7D6BCE151E76}"/>
              </a:ext>
            </a:extLst>
          </p:cNvPr>
          <p:cNvSpPr/>
          <p:nvPr/>
        </p:nvSpPr>
        <p:spPr>
          <a:xfrm>
            <a:off x="9628081" y="2702436"/>
            <a:ext cx="2416016" cy="247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dirty="0">
                <a:latin typeface="Avenir Black" panose="02000503020000020003"/>
              </a:rPr>
              <a:t>Expanding phenotyping for incident outcomes</a:t>
            </a:r>
          </a:p>
        </p:txBody>
      </p:sp>
      <p:sp>
        <p:nvSpPr>
          <p:cNvPr id="47" name="Rounded Rectangle 63">
            <a:extLst>
              <a:ext uri="{FF2B5EF4-FFF2-40B4-BE49-F238E27FC236}">
                <a16:creationId xmlns:a16="http://schemas.microsoft.com/office/drawing/2014/main" id="{6AADD423-48A1-4E87-9BC9-FA035A79220D}"/>
              </a:ext>
            </a:extLst>
          </p:cNvPr>
          <p:cNvSpPr/>
          <p:nvPr/>
        </p:nvSpPr>
        <p:spPr>
          <a:xfrm>
            <a:off x="10643910" y="2166524"/>
            <a:ext cx="1413523" cy="2468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25" dirty="0">
                <a:latin typeface="Avenir Black" panose="02000503020000020003"/>
              </a:rPr>
              <a:t>Enhancing transportability of phenotypes</a:t>
            </a:r>
          </a:p>
        </p:txBody>
      </p:sp>
      <p:sp>
        <p:nvSpPr>
          <p:cNvPr id="48" name="Rounded Rectangle 64">
            <a:extLst>
              <a:ext uri="{FF2B5EF4-FFF2-40B4-BE49-F238E27FC236}">
                <a16:creationId xmlns:a16="http://schemas.microsoft.com/office/drawing/2014/main" id="{58A6760E-E12B-4556-BC21-44CDCEF64635}"/>
              </a:ext>
            </a:extLst>
          </p:cNvPr>
          <p:cNvSpPr/>
          <p:nvPr/>
        </p:nvSpPr>
        <p:spPr>
          <a:xfrm>
            <a:off x="8090866" y="3249783"/>
            <a:ext cx="2353028" cy="24897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Targeted learning tool development</a:t>
            </a:r>
          </a:p>
        </p:txBody>
      </p:sp>
      <p:sp>
        <p:nvSpPr>
          <p:cNvPr id="49" name="Pentagon 10">
            <a:extLst>
              <a:ext uri="{FF2B5EF4-FFF2-40B4-BE49-F238E27FC236}">
                <a16:creationId xmlns:a16="http://schemas.microsoft.com/office/drawing/2014/main" id="{8B5285C3-64EB-4720-89A0-8EBF0DEA7A27}"/>
              </a:ext>
            </a:extLst>
          </p:cNvPr>
          <p:cNvSpPr/>
          <p:nvPr/>
        </p:nvSpPr>
        <p:spPr>
          <a:xfrm>
            <a:off x="2913432" y="5437524"/>
            <a:ext cx="1254444" cy="1033248"/>
          </a:xfrm>
          <a:prstGeom prst="homePlate">
            <a:avLst>
              <a:gd name="adj" fmla="val 3221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venir Black" panose="02000503020000020003"/>
              </a:rPr>
              <a:t>Innovation incubator</a:t>
            </a:r>
          </a:p>
        </p:txBody>
      </p:sp>
      <p:sp>
        <p:nvSpPr>
          <p:cNvPr id="50" name="Rounded Rectangle 2">
            <a:extLst>
              <a:ext uri="{FF2B5EF4-FFF2-40B4-BE49-F238E27FC236}">
                <a16:creationId xmlns:a16="http://schemas.microsoft.com/office/drawing/2014/main" id="{FE365C5D-2816-4EDE-9348-D7D80DE1E452}"/>
              </a:ext>
            </a:extLst>
          </p:cNvPr>
          <p:cNvSpPr/>
          <p:nvPr/>
        </p:nvSpPr>
        <p:spPr>
          <a:xfrm>
            <a:off x="6552548" y="5453896"/>
            <a:ext cx="2368867"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Discovery  Phase</a:t>
            </a:r>
          </a:p>
        </p:txBody>
      </p:sp>
      <p:sp>
        <p:nvSpPr>
          <p:cNvPr id="51" name="Rounded Rectangle 2">
            <a:extLst>
              <a:ext uri="{FF2B5EF4-FFF2-40B4-BE49-F238E27FC236}">
                <a16:creationId xmlns:a16="http://schemas.microsoft.com/office/drawing/2014/main" id="{8E35B694-3EDB-4EC7-9AB4-765F0B20EC15}"/>
              </a:ext>
            </a:extLst>
          </p:cNvPr>
          <p:cNvSpPr/>
          <p:nvPr/>
        </p:nvSpPr>
        <p:spPr>
          <a:xfrm>
            <a:off x="8921415" y="5759119"/>
            <a:ext cx="2290250" cy="31553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Data Sandbox Implementation  Phase</a:t>
            </a:r>
          </a:p>
        </p:txBody>
      </p:sp>
      <p:sp>
        <p:nvSpPr>
          <p:cNvPr id="52" name="Rounded Rectangle 46">
            <a:extLst>
              <a:ext uri="{FF2B5EF4-FFF2-40B4-BE49-F238E27FC236}">
                <a16:creationId xmlns:a16="http://schemas.microsoft.com/office/drawing/2014/main" id="{56B53238-FC0D-4A6E-85EC-415264EAC6DC}"/>
              </a:ext>
            </a:extLst>
          </p:cNvPr>
          <p:cNvSpPr/>
          <p:nvPr/>
        </p:nvSpPr>
        <p:spPr>
          <a:xfrm>
            <a:off x="7336368" y="1859989"/>
            <a:ext cx="1585047" cy="2068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venir Black" panose="02000503020000020003"/>
              </a:rPr>
              <a:t>Death index (DI5)</a:t>
            </a:r>
          </a:p>
        </p:txBody>
      </p:sp>
      <p:sp>
        <p:nvSpPr>
          <p:cNvPr id="54" name="TextBox 53">
            <a:extLst>
              <a:ext uri="{FF2B5EF4-FFF2-40B4-BE49-F238E27FC236}">
                <a16:creationId xmlns:a16="http://schemas.microsoft.com/office/drawing/2014/main" id="{DD95B059-D3FD-A54A-B4A6-4AA9E698D910}"/>
              </a:ext>
            </a:extLst>
          </p:cNvPr>
          <p:cNvSpPr txBox="1"/>
          <p:nvPr/>
        </p:nvSpPr>
        <p:spPr>
          <a:xfrm>
            <a:off x="65843" y="150697"/>
            <a:ext cx="2674650"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Georgia" panose="02040502050405020303" pitchFamily="18" charset="0"/>
              </a:rPr>
              <a:t>DI2</a:t>
            </a:r>
            <a:r>
              <a:rPr lang="en-US" sz="2000" dirty="0">
                <a:latin typeface="Georgia" panose="02040502050405020303" pitchFamily="18" charset="0"/>
              </a:rPr>
              <a:t>: Representation of unstructured data across Common Data Models  </a:t>
            </a:r>
            <a:br>
              <a:rPr lang="en-US" sz="2000" dirty="0">
                <a:latin typeface="Georgia" panose="02040502050405020303" pitchFamily="18" charset="0"/>
              </a:rPr>
            </a:br>
            <a:endParaRPr lang="en-US" sz="2000" dirty="0">
              <a:latin typeface="Georgia" panose="02040502050405020303" pitchFamily="18" charset="0"/>
            </a:endParaRPr>
          </a:p>
          <a:p>
            <a:pPr marL="285750" indent="-285750">
              <a:buFont typeface="Arial" panose="020B0604020202020204" pitchFamily="34" charset="0"/>
              <a:buChar char="•"/>
            </a:pPr>
            <a:r>
              <a:rPr lang="en-US" sz="2000" b="1" dirty="0">
                <a:latin typeface="Georgia" panose="02040502050405020303" pitchFamily="18" charset="0"/>
              </a:rPr>
              <a:t>DI3</a:t>
            </a:r>
            <a:r>
              <a:rPr lang="en-US" sz="2000" dirty="0">
                <a:latin typeface="Georgia" panose="02040502050405020303" pitchFamily="18" charset="0"/>
              </a:rPr>
              <a:t>: Identification and mitigation of structured EHR source data mapping issues</a:t>
            </a:r>
            <a:endParaRPr lang="en-US" sz="2000" b="1"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503916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1DCB-8413-204A-A8BA-A138E13B66FD}"/>
              </a:ext>
            </a:extLst>
          </p:cNvPr>
          <p:cNvSpPr>
            <a:spLocks noGrp="1"/>
          </p:cNvSpPr>
          <p:nvPr>
            <p:ph type="title"/>
          </p:nvPr>
        </p:nvSpPr>
        <p:spPr>
          <a:xfrm>
            <a:off x="838200" y="314811"/>
            <a:ext cx="10884108" cy="535616"/>
          </a:xfrm>
        </p:spPr>
        <p:txBody>
          <a:bodyPr/>
          <a:lstStyle/>
          <a:p>
            <a:r>
              <a:rPr lang="en-US" sz="2800" dirty="0">
                <a:latin typeface="Georgia" panose="02040502050405020303" pitchFamily="18" charset="0"/>
              </a:rPr>
              <a:t>Prediction Performance</a:t>
            </a:r>
          </a:p>
        </p:txBody>
      </p:sp>
      <p:sp>
        <p:nvSpPr>
          <p:cNvPr id="3" name="Content Placeholder 2">
            <a:extLst>
              <a:ext uri="{FF2B5EF4-FFF2-40B4-BE49-F238E27FC236}">
                <a16:creationId xmlns:a16="http://schemas.microsoft.com/office/drawing/2014/main" id="{793768BC-73BB-3945-B256-90CFD9257F5A}"/>
              </a:ext>
            </a:extLst>
          </p:cNvPr>
          <p:cNvSpPr>
            <a:spLocks noGrp="1"/>
          </p:cNvSpPr>
          <p:nvPr>
            <p:ph idx="1"/>
          </p:nvPr>
        </p:nvSpPr>
        <p:spPr>
          <a:xfrm>
            <a:off x="838200" y="1310447"/>
            <a:ext cx="10515600" cy="4351338"/>
          </a:xfrm>
        </p:spPr>
        <p:txBody>
          <a:bodyPr/>
          <a:lstStyle/>
          <a:p>
            <a:r>
              <a:rPr lang="en-US" dirty="0"/>
              <a:t>Moderate+ phenotype, Silver #1 – U07.1 Days</a:t>
            </a:r>
          </a:p>
        </p:txBody>
      </p:sp>
      <p:pic>
        <p:nvPicPr>
          <p:cNvPr id="5" name="Picture 4">
            <a:extLst>
              <a:ext uri="{FF2B5EF4-FFF2-40B4-BE49-F238E27FC236}">
                <a16:creationId xmlns:a16="http://schemas.microsoft.com/office/drawing/2014/main" id="{49C978F7-7298-4C45-83AE-FD6AC8F5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13" y="1671927"/>
            <a:ext cx="4731846" cy="4731846"/>
          </a:xfrm>
          <a:prstGeom prst="rect">
            <a:avLst/>
          </a:prstGeom>
          <a:ln w="57150">
            <a:solidFill>
              <a:srgbClr val="CC9900"/>
            </a:solidFill>
          </a:ln>
        </p:spPr>
      </p:pic>
      <p:pic>
        <p:nvPicPr>
          <p:cNvPr id="7" name="Picture 6">
            <a:extLst>
              <a:ext uri="{FF2B5EF4-FFF2-40B4-BE49-F238E27FC236}">
                <a16:creationId xmlns:a16="http://schemas.microsoft.com/office/drawing/2014/main" id="{25640915-B21C-4B7A-A3AF-1FA1A971CA86}"/>
              </a:ext>
            </a:extLst>
          </p:cNvPr>
          <p:cNvPicPr>
            <a:picLocks noChangeAspect="1"/>
          </p:cNvPicPr>
          <p:nvPr/>
        </p:nvPicPr>
        <p:blipFill>
          <a:blip r:embed="rId4"/>
          <a:stretch>
            <a:fillRect/>
          </a:stretch>
        </p:blipFill>
        <p:spPr>
          <a:xfrm>
            <a:off x="6096000" y="1671928"/>
            <a:ext cx="5200551" cy="4731846"/>
          </a:xfrm>
          <a:prstGeom prst="rect">
            <a:avLst/>
          </a:prstGeom>
          <a:ln w="57150">
            <a:solidFill>
              <a:srgbClr val="168EC7"/>
            </a:solidFill>
          </a:ln>
        </p:spPr>
      </p:pic>
      <p:grpSp>
        <p:nvGrpSpPr>
          <p:cNvPr id="12" name="Group 11">
            <a:extLst>
              <a:ext uri="{FF2B5EF4-FFF2-40B4-BE49-F238E27FC236}">
                <a16:creationId xmlns:a16="http://schemas.microsoft.com/office/drawing/2014/main" id="{2365F68A-EC59-7049-AE53-6A3D21CD6FBF}"/>
              </a:ext>
            </a:extLst>
          </p:cNvPr>
          <p:cNvGrpSpPr/>
          <p:nvPr/>
        </p:nvGrpSpPr>
        <p:grpSpPr>
          <a:xfrm>
            <a:off x="1235393" y="2866445"/>
            <a:ext cx="4094921" cy="477079"/>
            <a:chOff x="1166192" y="3140765"/>
            <a:chExt cx="4094921" cy="477079"/>
          </a:xfrm>
        </p:grpSpPr>
        <p:sp>
          <p:nvSpPr>
            <p:cNvPr id="8" name="Oval 7">
              <a:extLst>
                <a:ext uri="{FF2B5EF4-FFF2-40B4-BE49-F238E27FC236}">
                  <a16:creationId xmlns:a16="http://schemas.microsoft.com/office/drawing/2014/main" id="{D71000AD-D108-0442-9F9B-E1F5B945C559}"/>
                </a:ext>
              </a:extLst>
            </p:cNvPr>
            <p:cNvSpPr/>
            <p:nvPr/>
          </p:nvSpPr>
          <p:spPr>
            <a:xfrm>
              <a:off x="1166192" y="3140765"/>
              <a:ext cx="477079" cy="47707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Georgia" panose="02040502050405020303" pitchFamily="18" charset="0"/>
              </a:endParaRPr>
            </a:p>
          </p:txBody>
        </p:sp>
        <p:cxnSp>
          <p:nvCxnSpPr>
            <p:cNvPr id="10" name="Straight Connector 9">
              <a:extLst>
                <a:ext uri="{FF2B5EF4-FFF2-40B4-BE49-F238E27FC236}">
                  <a16:creationId xmlns:a16="http://schemas.microsoft.com/office/drawing/2014/main" id="{E967C063-9B3D-ED4A-9E9F-244E1FE267FE}"/>
                </a:ext>
              </a:extLst>
            </p:cNvPr>
            <p:cNvCxnSpPr>
              <a:cxnSpLocks/>
            </p:cNvCxnSpPr>
            <p:nvPr/>
          </p:nvCxnSpPr>
          <p:spPr>
            <a:xfrm>
              <a:off x="1643271" y="3366052"/>
              <a:ext cx="3617842" cy="13252"/>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3" name="Straight Connector 12">
            <a:extLst>
              <a:ext uri="{FF2B5EF4-FFF2-40B4-BE49-F238E27FC236}">
                <a16:creationId xmlns:a16="http://schemas.microsoft.com/office/drawing/2014/main" id="{44D86CF9-CB0F-4947-9B26-D39B63ED7A61}"/>
              </a:ext>
            </a:extLst>
          </p:cNvPr>
          <p:cNvCxnSpPr>
            <a:cxnSpLocks/>
          </p:cNvCxnSpPr>
          <p:nvPr/>
        </p:nvCxnSpPr>
        <p:spPr>
          <a:xfrm>
            <a:off x="4150871" y="2432660"/>
            <a:ext cx="0" cy="3068343"/>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16" name="Oval 15">
            <a:extLst>
              <a:ext uri="{FF2B5EF4-FFF2-40B4-BE49-F238E27FC236}">
                <a16:creationId xmlns:a16="http://schemas.microsoft.com/office/drawing/2014/main" id="{7330E02A-DD5A-E44C-AC1D-A581B8F99721}"/>
              </a:ext>
            </a:extLst>
          </p:cNvPr>
          <p:cNvSpPr/>
          <p:nvPr/>
        </p:nvSpPr>
        <p:spPr>
          <a:xfrm>
            <a:off x="3912331" y="4286249"/>
            <a:ext cx="477079" cy="47707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Georgia" panose="02040502050405020303" pitchFamily="18" charset="0"/>
            </a:endParaRPr>
          </a:p>
        </p:txBody>
      </p:sp>
      <p:sp>
        <p:nvSpPr>
          <p:cNvPr id="17" name="TextBox 16">
            <a:extLst>
              <a:ext uri="{FF2B5EF4-FFF2-40B4-BE49-F238E27FC236}">
                <a16:creationId xmlns:a16="http://schemas.microsoft.com/office/drawing/2014/main" id="{89049093-CCFE-664B-895C-DC5D398A356A}"/>
              </a:ext>
            </a:extLst>
          </p:cNvPr>
          <p:cNvSpPr txBox="1"/>
          <p:nvPr/>
        </p:nvSpPr>
        <p:spPr>
          <a:xfrm>
            <a:off x="4374420" y="4331219"/>
            <a:ext cx="829298" cy="369332"/>
          </a:xfrm>
          <a:prstGeom prst="rect">
            <a:avLst/>
          </a:prstGeom>
          <a:noFill/>
        </p:spPr>
        <p:txBody>
          <a:bodyPr wrap="square" rtlCol="0">
            <a:spAutoFit/>
          </a:bodyPr>
          <a:lstStyle/>
          <a:p>
            <a:r>
              <a:rPr lang="en-US" b="1" dirty="0">
                <a:solidFill>
                  <a:srgbClr val="FF0000"/>
                </a:solidFill>
                <a:latin typeface="Georgia" panose="02040502050405020303" pitchFamily="18" charset="0"/>
              </a:rPr>
              <a:t>0.35</a:t>
            </a:r>
          </a:p>
        </p:txBody>
      </p:sp>
      <p:sp>
        <p:nvSpPr>
          <p:cNvPr id="18" name="Oval 17">
            <a:extLst>
              <a:ext uri="{FF2B5EF4-FFF2-40B4-BE49-F238E27FC236}">
                <a16:creationId xmlns:a16="http://schemas.microsoft.com/office/drawing/2014/main" id="{56F7AD66-E1D9-C445-809B-100D0174412A}"/>
              </a:ext>
            </a:extLst>
          </p:cNvPr>
          <p:cNvSpPr/>
          <p:nvPr/>
        </p:nvSpPr>
        <p:spPr>
          <a:xfrm>
            <a:off x="3916676" y="5531511"/>
            <a:ext cx="477079" cy="47707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Georgia" panose="02040502050405020303" pitchFamily="18" charset="0"/>
            </a:endParaRPr>
          </a:p>
        </p:txBody>
      </p:sp>
      <p:cxnSp>
        <p:nvCxnSpPr>
          <p:cNvPr id="21" name="Straight Connector 20">
            <a:extLst>
              <a:ext uri="{FF2B5EF4-FFF2-40B4-BE49-F238E27FC236}">
                <a16:creationId xmlns:a16="http://schemas.microsoft.com/office/drawing/2014/main" id="{52933E14-835B-A448-ACC5-F96DD0E38577}"/>
              </a:ext>
            </a:extLst>
          </p:cNvPr>
          <p:cNvCxnSpPr>
            <a:cxnSpLocks/>
          </p:cNvCxnSpPr>
          <p:nvPr/>
        </p:nvCxnSpPr>
        <p:spPr>
          <a:xfrm>
            <a:off x="6746969" y="3018520"/>
            <a:ext cx="4205091" cy="0"/>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8B2F3EA4-E2A0-AB4B-B6F2-36F693C01F83}"/>
              </a:ext>
            </a:extLst>
          </p:cNvPr>
          <p:cNvCxnSpPr>
            <a:cxnSpLocks/>
          </p:cNvCxnSpPr>
          <p:nvPr/>
        </p:nvCxnSpPr>
        <p:spPr>
          <a:xfrm>
            <a:off x="10404268" y="2274008"/>
            <a:ext cx="0" cy="3387777"/>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27" name="TextBox 26">
            <a:extLst>
              <a:ext uri="{FF2B5EF4-FFF2-40B4-BE49-F238E27FC236}">
                <a16:creationId xmlns:a16="http://schemas.microsoft.com/office/drawing/2014/main" id="{2C61DE88-4010-6A40-8094-7B743E53090A}"/>
              </a:ext>
            </a:extLst>
          </p:cNvPr>
          <p:cNvSpPr txBox="1"/>
          <p:nvPr/>
        </p:nvSpPr>
        <p:spPr>
          <a:xfrm>
            <a:off x="9511985" y="5210162"/>
            <a:ext cx="810104" cy="369332"/>
          </a:xfrm>
          <a:prstGeom prst="rect">
            <a:avLst/>
          </a:prstGeom>
          <a:noFill/>
        </p:spPr>
        <p:txBody>
          <a:bodyPr wrap="square" rtlCol="0">
            <a:spAutoFit/>
          </a:bodyPr>
          <a:lstStyle/>
          <a:p>
            <a:r>
              <a:rPr lang="en-US" b="1" dirty="0">
                <a:solidFill>
                  <a:srgbClr val="FF0000"/>
                </a:solidFill>
                <a:latin typeface="Georgia" panose="02040502050405020303" pitchFamily="18" charset="0"/>
              </a:rPr>
              <a:t>0.07</a:t>
            </a:r>
          </a:p>
        </p:txBody>
      </p:sp>
      <p:sp>
        <p:nvSpPr>
          <p:cNvPr id="28" name="Oval 27">
            <a:extLst>
              <a:ext uri="{FF2B5EF4-FFF2-40B4-BE49-F238E27FC236}">
                <a16:creationId xmlns:a16="http://schemas.microsoft.com/office/drawing/2014/main" id="{2102C459-2BA4-2B4C-976A-F4D3B149915C}"/>
              </a:ext>
            </a:extLst>
          </p:cNvPr>
          <p:cNvSpPr/>
          <p:nvPr/>
        </p:nvSpPr>
        <p:spPr>
          <a:xfrm>
            <a:off x="10165728" y="5156289"/>
            <a:ext cx="477079" cy="47707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Georgia" panose="02040502050405020303" pitchFamily="18" charset="0"/>
            </a:endParaRPr>
          </a:p>
        </p:txBody>
      </p:sp>
    </p:spTree>
    <p:extLst>
      <p:ext uri="{BB962C8B-B14F-4D97-AF65-F5344CB8AC3E}">
        <p14:creationId xmlns:p14="http://schemas.microsoft.com/office/powerpoint/2010/main" val="27624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7" grpId="0"/>
      <p:bldP spid="2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1DCB-8413-204A-A8BA-A138E13B66FD}"/>
              </a:ext>
            </a:extLst>
          </p:cNvPr>
          <p:cNvSpPr>
            <a:spLocks noGrp="1"/>
          </p:cNvSpPr>
          <p:nvPr>
            <p:ph type="title"/>
          </p:nvPr>
        </p:nvSpPr>
        <p:spPr>
          <a:xfrm>
            <a:off x="838200" y="369689"/>
            <a:ext cx="10884108" cy="619877"/>
          </a:xfrm>
        </p:spPr>
        <p:txBody>
          <a:bodyPr/>
          <a:lstStyle/>
          <a:p>
            <a:r>
              <a:rPr lang="en-US" sz="2800" dirty="0">
                <a:latin typeface="Georgia" panose="02040502050405020303" pitchFamily="18" charset="0"/>
              </a:rPr>
              <a:t>Prediction Performance</a:t>
            </a:r>
          </a:p>
        </p:txBody>
      </p:sp>
      <p:sp>
        <p:nvSpPr>
          <p:cNvPr id="3" name="Content Placeholder 2">
            <a:extLst>
              <a:ext uri="{FF2B5EF4-FFF2-40B4-BE49-F238E27FC236}">
                <a16:creationId xmlns:a16="http://schemas.microsoft.com/office/drawing/2014/main" id="{793768BC-73BB-3945-B256-90CFD9257F5A}"/>
              </a:ext>
            </a:extLst>
          </p:cNvPr>
          <p:cNvSpPr>
            <a:spLocks noGrp="1"/>
          </p:cNvSpPr>
          <p:nvPr>
            <p:ph idx="1"/>
          </p:nvPr>
        </p:nvSpPr>
        <p:spPr>
          <a:xfrm>
            <a:off x="838200" y="1253331"/>
            <a:ext cx="10515600" cy="4351338"/>
          </a:xfrm>
        </p:spPr>
        <p:txBody>
          <a:bodyPr/>
          <a:lstStyle/>
          <a:p>
            <a:r>
              <a:rPr lang="en-US" dirty="0"/>
              <a:t>Moderate+ phenotype, </a:t>
            </a:r>
            <a:r>
              <a:rPr lang="en-US" b="1" dirty="0"/>
              <a:t>Silver #2 – “Six-CUI” Days</a:t>
            </a:r>
          </a:p>
        </p:txBody>
      </p:sp>
      <p:pic>
        <p:nvPicPr>
          <p:cNvPr id="5" name="Picture 4">
            <a:extLst>
              <a:ext uri="{FF2B5EF4-FFF2-40B4-BE49-F238E27FC236}">
                <a16:creationId xmlns:a16="http://schemas.microsoft.com/office/drawing/2014/main" id="{821E4EB6-6604-294A-8BB1-9FCD63B3DF47}"/>
              </a:ext>
            </a:extLst>
          </p:cNvPr>
          <p:cNvPicPr>
            <a:picLocks noChangeAspect="1"/>
          </p:cNvPicPr>
          <p:nvPr/>
        </p:nvPicPr>
        <p:blipFill>
          <a:blip r:embed="rId3"/>
          <a:stretch>
            <a:fillRect/>
          </a:stretch>
        </p:blipFill>
        <p:spPr>
          <a:xfrm>
            <a:off x="5918498" y="1641947"/>
            <a:ext cx="5279154" cy="4757262"/>
          </a:xfrm>
          <a:prstGeom prst="rect">
            <a:avLst/>
          </a:prstGeom>
          <a:ln w="57150">
            <a:solidFill>
              <a:srgbClr val="168EC7"/>
            </a:solidFill>
          </a:ln>
        </p:spPr>
      </p:pic>
      <p:pic>
        <p:nvPicPr>
          <p:cNvPr id="6" name="Picture 5">
            <a:extLst>
              <a:ext uri="{FF2B5EF4-FFF2-40B4-BE49-F238E27FC236}">
                <a16:creationId xmlns:a16="http://schemas.microsoft.com/office/drawing/2014/main" id="{7FA6E516-B6FC-424E-91CC-B31566C96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41947"/>
            <a:ext cx="4757262" cy="4757262"/>
          </a:xfrm>
          <a:prstGeom prst="rect">
            <a:avLst/>
          </a:prstGeom>
          <a:ln w="57150">
            <a:solidFill>
              <a:srgbClr val="CC9900"/>
            </a:solidFill>
          </a:ln>
        </p:spPr>
      </p:pic>
      <p:sp>
        <p:nvSpPr>
          <p:cNvPr id="8" name="TextBox 7">
            <a:extLst>
              <a:ext uri="{FF2B5EF4-FFF2-40B4-BE49-F238E27FC236}">
                <a16:creationId xmlns:a16="http://schemas.microsoft.com/office/drawing/2014/main" id="{4A20A326-3026-264B-A06C-0D2689224FD1}"/>
              </a:ext>
            </a:extLst>
          </p:cNvPr>
          <p:cNvSpPr txBox="1"/>
          <p:nvPr/>
        </p:nvSpPr>
        <p:spPr>
          <a:xfrm>
            <a:off x="3662228" y="3247289"/>
            <a:ext cx="1444879" cy="646331"/>
          </a:xfrm>
          <a:prstGeom prst="rect">
            <a:avLst/>
          </a:prstGeom>
          <a:noFill/>
          <a:ln>
            <a:solidFill>
              <a:srgbClr val="FF0000"/>
            </a:solidFill>
          </a:ln>
        </p:spPr>
        <p:txBody>
          <a:bodyPr wrap="square" rtlCol="0">
            <a:spAutoFit/>
          </a:bodyPr>
          <a:lstStyle/>
          <a:p>
            <a:r>
              <a:rPr lang="en-US" dirty="0">
                <a:solidFill>
                  <a:srgbClr val="FF0000"/>
                </a:solidFill>
                <a:latin typeface="Georgia" panose="02040502050405020303" pitchFamily="18" charset="0"/>
              </a:rPr>
              <a:t>PPV = 0.80</a:t>
            </a:r>
          </a:p>
          <a:p>
            <a:r>
              <a:rPr lang="en-US" dirty="0">
                <a:solidFill>
                  <a:srgbClr val="FF0000"/>
                </a:solidFill>
                <a:latin typeface="Georgia" panose="02040502050405020303" pitchFamily="18" charset="0"/>
              </a:rPr>
              <a:t>Sens = 0.47</a:t>
            </a:r>
          </a:p>
        </p:txBody>
      </p:sp>
      <p:sp>
        <p:nvSpPr>
          <p:cNvPr id="9" name="TextBox 8">
            <a:extLst>
              <a:ext uri="{FF2B5EF4-FFF2-40B4-BE49-F238E27FC236}">
                <a16:creationId xmlns:a16="http://schemas.microsoft.com/office/drawing/2014/main" id="{DF5D4D14-5FFF-8A4A-94B1-5C1DE313A28A}"/>
              </a:ext>
            </a:extLst>
          </p:cNvPr>
          <p:cNvSpPr txBox="1"/>
          <p:nvPr/>
        </p:nvSpPr>
        <p:spPr>
          <a:xfrm>
            <a:off x="7507957" y="3247288"/>
            <a:ext cx="1444879" cy="646331"/>
          </a:xfrm>
          <a:prstGeom prst="rect">
            <a:avLst/>
          </a:prstGeom>
          <a:noFill/>
          <a:ln>
            <a:solidFill>
              <a:srgbClr val="FF0000"/>
            </a:solidFill>
          </a:ln>
        </p:spPr>
        <p:txBody>
          <a:bodyPr wrap="square" rtlCol="0">
            <a:spAutoFit/>
          </a:bodyPr>
          <a:lstStyle/>
          <a:p>
            <a:r>
              <a:rPr lang="en-US" dirty="0">
                <a:solidFill>
                  <a:srgbClr val="FF0000"/>
                </a:solidFill>
                <a:latin typeface="Georgia" panose="02040502050405020303" pitchFamily="18" charset="0"/>
              </a:rPr>
              <a:t>PPV = 0.80</a:t>
            </a:r>
          </a:p>
          <a:p>
            <a:r>
              <a:rPr lang="en-US" dirty="0">
                <a:solidFill>
                  <a:srgbClr val="FF0000"/>
                </a:solidFill>
                <a:latin typeface="Georgia" panose="02040502050405020303" pitchFamily="18" charset="0"/>
              </a:rPr>
              <a:t>Sens = 0.05</a:t>
            </a:r>
          </a:p>
        </p:txBody>
      </p:sp>
    </p:spTree>
    <p:extLst>
      <p:ext uri="{BB962C8B-B14F-4D97-AF65-F5344CB8AC3E}">
        <p14:creationId xmlns:p14="http://schemas.microsoft.com/office/powerpoint/2010/main" val="38428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1DCB-8413-204A-A8BA-A138E13B66FD}"/>
              </a:ext>
            </a:extLst>
          </p:cNvPr>
          <p:cNvSpPr>
            <a:spLocks noGrp="1"/>
          </p:cNvSpPr>
          <p:nvPr>
            <p:ph type="title"/>
          </p:nvPr>
        </p:nvSpPr>
        <p:spPr>
          <a:xfrm>
            <a:off x="838200" y="253909"/>
            <a:ext cx="10884108" cy="643941"/>
          </a:xfrm>
        </p:spPr>
        <p:txBody>
          <a:bodyPr/>
          <a:lstStyle/>
          <a:p>
            <a:r>
              <a:rPr lang="en-US" sz="2800" dirty="0">
                <a:latin typeface="Georgia" panose="02040502050405020303" pitchFamily="18" charset="0"/>
              </a:rPr>
              <a:t>Prediction Performance</a:t>
            </a:r>
          </a:p>
        </p:txBody>
      </p:sp>
      <p:sp>
        <p:nvSpPr>
          <p:cNvPr id="3" name="Content Placeholder 2">
            <a:extLst>
              <a:ext uri="{FF2B5EF4-FFF2-40B4-BE49-F238E27FC236}">
                <a16:creationId xmlns:a16="http://schemas.microsoft.com/office/drawing/2014/main" id="{793768BC-73BB-3945-B256-90CFD9257F5A}"/>
              </a:ext>
            </a:extLst>
          </p:cNvPr>
          <p:cNvSpPr>
            <a:spLocks noGrp="1"/>
          </p:cNvSpPr>
          <p:nvPr>
            <p:ph idx="1"/>
          </p:nvPr>
        </p:nvSpPr>
        <p:spPr>
          <a:xfrm>
            <a:off x="838200" y="1173220"/>
            <a:ext cx="10515600" cy="4351338"/>
          </a:xfrm>
        </p:spPr>
        <p:txBody>
          <a:bodyPr/>
          <a:lstStyle/>
          <a:p>
            <a:r>
              <a:rPr lang="en-US" b="1" dirty="0"/>
              <a:t>Mild+ phenotype</a:t>
            </a:r>
            <a:r>
              <a:rPr lang="en-US" dirty="0"/>
              <a:t>, Silver #1 – U07.1 Days</a:t>
            </a:r>
          </a:p>
        </p:txBody>
      </p:sp>
      <p:pic>
        <p:nvPicPr>
          <p:cNvPr id="5" name="Picture 4">
            <a:extLst>
              <a:ext uri="{FF2B5EF4-FFF2-40B4-BE49-F238E27FC236}">
                <a16:creationId xmlns:a16="http://schemas.microsoft.com/office/drawing/2014/main" id="{7AFC5462-EE9A-42B0-A829-E6110807CE38}"/>
              </a:ext>
            </a:extLst>
          </p:cNvPr>
          <p:cNvPicPr>
            <a:picLocks noChangeAspect="1"/>
          </p:cNvPicPr>
          <p:nvPr/>
        </p:nvPicPr>
        <p:blipFill>
          <a:blip r:embed="rId3"/>
          <a:stretch>
            <a:fillRect/>
          </a:stretch>
        </p:blipFill>
        <p:spPr>
          <a:xfrm>
            <a:off x="6096000" y="1619190"/>
            <a:ext cx="4890052" cy="4826785"/>
          </a:xfrm>
          <a:prstGeom prst="rect">
            <a:avLst/>
          </a:prstGeom>
          <a:ln w="57150">
            <a:solidFill>
              <a:srgbClr val="168EC7"/>
            </a:solidFill>
          </a:ln>
        </p:spPr>
      </p:pic>
      <p:pic>
        <p:nvPicPr>
          <p:cNvPr id="6" name="Picture 5">
            <a:extLst>
              <a:ext uri="{FF2B5EF4-FFF2-40B4-BE49-F238E27FC236}">
                <a16:creationId xmlns:a16="http://schemas.microsoft.com/office/drawing/2014/main" id="{A0C6725F-0417-554A-A2BC-977212FC3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19190"/>
            <a:ext cx="4780722" cy="4780722"/>
          </a:xfrm>
          <a:prstGeom prst="rect">
            <a:avLst/>
          </a:prstGeom>
          <a:ln w="57150">
            <a:solidFill>
              <a:srgbClr val="CC9900"/>
            </a:solidFill>
          </a:ln>
        </p:spPr>
      </p:pic>
      <p:sp>
        <p:nvSpPr>
          <p:cNvPr id="7" name="TextBox 6">
            <a:extLst>
              <a:ext uri="{FF2B5EF4-FFF2-40B4-BE49-F238E27FC236}">
                <a16:creationId xmlns:a16="http://schemas.microsoft.com/office/drawing/2014/main" id="{857A0634-415F-4E46-A824-A277891F4F01}"/>
              </a:ext>
            </a:extLst>
          </p:cNvPr>
          <p:cNvSpPr txBox="1"/>
          <p:nvPr/>
        </p:nvSpPr>
        <p:spPr>
          <a:xfrm>
            <a:off x="3782150" y="3268283"/>
            <a:ext cx="1244183" cy="1200329"/>
          </a:xfrm>
          <a:prstGeom prst="rect">
            <a:avLst/>
          </a:prstGeom>
          <a:noFill/>
          <a:ln>
            <a:solidFill>
              <a:srgbClr val="FF0000"/>
            </a:solidFill>
          </a:ln>
        </p:spPr>
        <p:txBody>
          <a:bodyPr wrap="square" rtlCol="0">
            <a:spAutoFit/>
          </a:bodyPr>
          <a:lstStyle/>
          <a:p>
            <a:r>
              <a:rPr lang="en-US" dirty="0">
                <a:solidFill>
                  <a:srgbClr val="FF0000"/>
                </a:solidFill>
                <a:latin typeface="Georgia" panose="02040502050405020303" pitchFamily="18" charset="0"/>
              </a:rPr>
              <a:t>PPV = 0.80</a:t>
            </a:r>
          </a:p>
          <a:p>
            <a:r>
              <a:rPr lang="en-US" dirty="0">
                <a:solidFill>
                  <a:srgbClr val="FF0000"/>
                </a:solidFill>
                <a:latin typeface="Georgia" panose="02040502050405020303" pitchFamily="18" charset="0"/>
              </a:rPr>
              <a:t>Sens = 0.99</a:t>
            </a:r>
          </a:p>
        </p:txBody>
      </p:sp>
      <p:sp>
        <p:nvSpPr>
          <p:cNvPr id="8" name="TextBox 7">
            <a:extLst>
              <a:ext uri="{FF2B5EF4-FFF2-40B4-BE49-F238E27FC236}">
                <a16:creationId xmlns:a16="http://schemas.microsoft.com/office/drawing/2014/main" id="{074ACB90-EB72-2D4C-9AC2-65E206029966}"/>
              </a:ext>
            </a:extLst>
          </p:cNvPr>
          <p:cNvSpPr txBox="1"/>
          <p:nvPr/>
        </p:nvSpPr>
        <p:spPr>
          <a:xfrm>
            <a:off x="9156875" y="3267609"/>
            <a:ext cx="1244183" cy="1200329"/>
          </a:xfrm>
          <a:prstGeom prst="rect">
            <a:avLst/>
          </a:prstGeom>
          <a:noFill/>
          <a:ln>
            <a:solidFill>
              <a:srgbClr val="FF0000"/>
            </a:solidFill>
          </a:ln>
        </p:spPr>
        <p:txBody>
          <a:bodyPr wrap="square" rtlCol="0">
            <a:spAutoFit/>
          </a:bodyPr>
          <a:lstStyle/>
          <a:p>
            <a:r>
              <a:rPr lang="en-US" dirty="0">
                <a:solidFill>
                  <a:srgbClr val="FF0000"/>
                </a:solidFill>
                <a:latin typeface="Georgia" panose="02040502050405020303" pitchFamily="18" charset="0"/>
              </a:rPr>
              <a:t>PPV = 0.80</a:t>
            </a:r>
          </a:p>
          <a:p>
            <a:r>
              <a:rPr lang="en-US" dirty="0">
                <a:solidFill>
                  <a:srgbClr val="FF0000"/>
                </a:solidFill>
                <a:latin typeface="Georgia" panose="02040502050405020303" pitchFamily="18" charset="0"/>
              </a:rPr>
              <a:t>Sens = 0.89</a:t>
            </a:r>
          </a:p>
        </p:txBody>
      </p:sp>
    </p:spTree>
    <p:extLst>
      <p:ext uri="{BB962C8B-B14F-4D97-AF65-F5344CB8AC3E}">
        <p14:creationId xmlns:p14="http://schemas.microsoft.com/office/powerpoint/2010/main" val="200813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1DCB-8413-204A-A8BA-A138E13B66FD}"/>
              </a:ext>
            </a:extLst>
          </p:cNvPr>
          <p:cNvSpPr>
            <a:spLocks noGrp="1"/>
          </p:cNvSpPr>
          <p:nvPr>
            <p:ph type="title"/>
          </p:nvPr>
        </p:nvSpPr>
        <p:spPr>
          <a:xfrm>
            <a:off x="838200" y="365125"/>
            <a:ext cx="10884108" cy="529966"/>
          </a:xfrm>
        </p:spPr>
        <p:txBody>
          <a:bodyPr/>
          <a:lstStyle/>
          <a:p>
            <a:r>
              <a:rPr lang="en-US" sz="2800" dirty="0">
                <a:latin typeface="Georgia" panose="02040502050405020303" pitchFamily="18" charset="0"/>
              </a:rPr>
              <a:t>Prediction Performance</a:t>
            </a:r>
          </a:p>
        </p:txBody>
      </p:sp>
      <p:sp>
        <p:nvSpPr>
          <p:cNvPr id="3" name="Content Placeholder 2">
            <a:extLst>
              <a:ext uri="{FF2B5EF4-FFF2-40B4-BE49-F238E27FC236}">
                <a16:creationId xmlns:a16="http://schemas.microsoft.com/office/drawing/2014/main" id="{793768BC-73BB-3945-B256-90CFD9257F5A}"/>
              </a:ext>
            </a:extLst>
          </p:cNvPr>
          <p:cNvSpPr>
            <a:spLocks noGrp="1"/>
          </p:cNvSpPr>
          <p:nvPr>
            <p:ph idx="1"/>
          </p:nvPr>
        </p:nvSpPr>
        <p:spPr>
          <a:xfrm>
            <a:off x="838200" y="1253331"/>
            <a:ext cx="10515600" cy="4351338"/>
          </a:xfrm>
        </p:spPr>
        <p:txBody>
          <a:bodyPr/>
          <a:lstStyle/>
          <a:p>
            <a:r>
              <a:rPr lang="en-US" dirty="0"/>
              <a:t>Mild+ phenotype, </a:t>
            </a:r>
            <a:r>
              <a:rPr lang="en-US" b="1" dirty="0"/>
              <a:t>Silver #3 </a:t>
            </a:r>
            <a:r>
              <a:rPr lang="en-US" dirty="0"/>
              <a:t>– COVID-19 Mentions</a:t>
            </a:r>
          </a:p>
        </p:txBody>
      </p:sp>
      <p:pic>
        <p:nvPicPr>
          <p:cNvPr id="5" name="Picture 4">
            <a:extLst>
              <a:ext uri="{FF2B5EF4-FFF2-40B4-BE49-F238E27FC236}">
                <a16:creationId xmlns:a16="http://schemas.microsoft.com/office/drawing/2014/main" id="{D9D192B0-0F92-DF41-B859-E9EF9D923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75323"/>
            <a:ext cx="4817552" cy="4817552"/>
          </a:xfrm>
          <a:prstGeom prst="rect">
            <a:avLst/>
          </a:prstGeom>
          <a:ln w="57150">
            <a:solidFill>
              <a:srgbClr val="CC9900"/>
            </a:solidFill>
          </a:ln>
        </p:spPr>
      </p:pic>
      <p:pic>
        <p:nvPicPr>
          <p:cNvPr id="6" name="Picture 5">
            <a:extLst>
              <a:ext uri="{FF2B5EF4-FFF2-40B4-BE49-F238E27FC236}">
                <a16:creationId xmlns:a16="http://schemas.microsoft.com/office/drawing/2014/main" id="{0462FE50-9921-4C21-B0A9-3EEC3453D1A5}"/>
              </a:ext>
            </a:extLst>
          </p:cNvPr>
          <p:cNvPicPr>
            <a:picLocks noChangeAspect="1"/>
          </p:cNvPicPr>
          <p:nvPr/>
        </p:nvPicPr>
        <p:blipFill>
          <a:blip r:embed="rId4"/>
          <a:stretch>
            <a:fillRect/>
          </a:stretch>
        </p:blipFill>
        <p:spPr>
          <a:xfrm>
            <a:off x="6312411" y="1675323"/>
            <a:ext cx="4836747" cy="4774170"/>
          </a:xfrm>
          <a:prstGeom prst="rect">
            <a:avLst/>
          </a:prstGeom>
          <a:ln w="57150">
            <a:solidFill>
              <a:srgbClr val="168EC7"/>
            </a:solidFill>
          </a:ln>
        </p:spPr>
      </p:pic>
      <p:sp>
        <p:nvSpPr>
          <p:cNvPr id="7" name="TextBox 6">
            <a:extLst>
              <a:ext uri="{FF2B5EF4-FFF2-40B4-BE49-F238E27FC236}">
                <a16:creationId xmlns:a16="http://schemas.microsoft.com/office/drawing/2014/main" id="{1046FF0E-302B-FA48-8497-BEF9E1632E1F}"/>
              </a:ext>
            </a:extLst>
          </p:cNvPr>
          <p:cNvSpPr txBox="1"/>
          <p:nvPr/>
        </p:nvSpPr>
        <p:spPr>
          <a:xfrm>
            <a:off x="2987671" y="3293008"/>
            <a:ext cx="1244183" cy="1200329"/>
          </a:xfrm>
          <a:prstGeom prst="rect">
            <a:avLst/>
          </a:prstGeom>
          <a:noFill/>
          <a:ln>
            <a:solidFill>
              <a:srgbClr val="FF0000"/>
            </a:solidFill>
          </a:ln>
        </p:spPr>
        <p:txBody>
          <a:bodyPr wrap="square" rtlCol="0">
            <a:spAutoFit/>
          </a:bodyPr>
          <a:lstStyle/>
          <a:p>
            <a:r>
              <a:rPr lang="en-US" dirty="0">
                <a:solidFill>
                  <a:srgbClr val="FF0000"/>
                </a:solidFill>
                <a:latin typeface="Georgia" panose="02040502050405020303" pitchFamily="18" charset="0"/>
              </a:rPr>
              <a:t>PPV = 0.80</a:t>
            </a:r>
          </a:p>
          <a:p>
            <a:r>
              <a:rPr lang="en-US" dirty="0">
                <a:solidFill>
                  <a:srgbClr val="FF0000"/>
                </a:solidFill>
                <a:latin typeface="Georgia" panose="02040502050405020303" pitchFamily="18" charset="0"/>
              </a:rPr>
              <a:t>Sens = 0.94</a:t>
            </a:r>
          </a:p>
        </p:txBody>
      </p:sp>
      <p:sp>
        <p:nvSpPr>
          <p:cNvPr id="8" name="TextBox 7">
            <a:extLst>
              <a:ext uri="{FF2B5EF4-FFF2-40B4-BE49-F238E27FC236}">
                <a16:creationId xmlns:a16="http://schemas.microsoft.com/office/drawing/2014/main" id="{BA485402-4249-824E-8A25-CE7E65778010}"/>
              </a:ext>
            </a:extLst>
          </p:cNvPr>
          <p:cNvSpPr txBox="1"/>
          <p:nvPr/>
        </p:nvSpPr>
        <p:spPr>
          <a:xfrm>
            <a:off x="8108692" y="3293008"/>
            <a:ext cx="1244183" cy="1200329"/>
          </a:xfrm>
          <a:prstGeom prst="rect">
            <a:avLst/>
          </a:prstGeom>
          <a:noFill/>
          <a:ln>
            <a:solidFill>
              <a:srgbClr val="FF0000"/>
            </a:solidFill>
          </a:ln>
        </p:spPr>
        <p:txBody>
          <a:bodyPr wrap="square" rtlCol="0">
            <a:spAutoFit/>
          </a:bodyPr>
          <a:lstStyle/>
          <a:p>
            <a:r>
              <a:rPr lang="en-US" dirty="0">
                <a:solidFill>
                  <a:srgbClr val="FF0000"/>
                </a:solidFill>
                <a:latin typeface="Georgia" panose="02040502050405020303" pitchFamily="18" charset="0"/>
              </a:rPr>
              <a:t>PPV = 0.80</a:t>
            </a:r>
          </a:p>
          <a:p>
            <a:r>
              <a:rPr lang="en-US" dirty="0">
                <a:solidFill>
                  <a:srgbClr val="FF0000"/>
                </a:solidFill>
                <a:latin typeface="Georgia" panose="02040502050405020303" pitchFamily="18" charset="0"/>
              </a:rPr>
              <a:t>Sens = 0.98</a:t>
            </a:r>
          </a:p>
        </p:txBody>
      </p:sp>
    </p:spTree>
    <p:extLst>
      <p:ext uri="{BB962C8B-B14F-4D97-AF65-F5344CB8AC3E}">
        <p14:creationId xmlns:p14="http://schemas.microsoft.com/office/powerpoint/2010/main" val="269407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1DCB-8413-204A-A8BA-A138E13B66FD}"/>
              </a:ext>
            </a:extLst>
          </p:cNvPr>
          <p:cNvSpPr>
            <a:spLocks noGrp="1"/>
          </p:cNvSpPr>
          <p:nvPr>
            <p:ph type="title"/>
          </p:nvPr>
        </p:nvSpPr>
        <p:spPr>
          <a:xfrm>
            <a:off x="838200" y="256474"/>
            <a:ext cx="10884108" cy="585739"/>
          </a:xfrm>
        </p:spPr>
        <p:txBody>
          <a:bodyPr/>
          <a:lstStyle/>
          <a:p>
            <a:r>
              <a:rPr lang="en-US" sz="2800" dirty="0">
                <a:latin typeface="Georgia" panose="02040502050405020303" pitchFamily="18" charset="0"/>
              </a:rPr>
              <a:t>Prediction Performance</a:t>
            </a:r>
          </a:p>
        </p:txBody>
      </p:sp>
      <p:sp>
        <p:nvSpPr>
          <p:cNvPr id="3" name="Content Placeholder 2">
            <a:extLst>
              <a:ext uri="{FF2B5EF4-FFF2-40B4-BE49-F238E27FC236}">
                <a16:creationId xmlns:a16="http://schemas.microsoft.com/office/drawing/2014/main" id="{793768BC-73BB-3945-B256-90CFD9257F5A}"/>
              </a:ext>
            </a:extLst>
          </p:cNvPr>
          <p:cNvSpPr>
            <a:spLocks noGrp="1"/>
          </p:cNvSpPr>
          <p:nvPr>
            <p:ph idx="1"/>
          </p:nvPr>
        </p:nvSpPr>
        <p:spPr>
          <a:xfrm>
            <a:off x="838200" y="1433244"/>
            <a:ext cx="10515600" cy="4351338"/>
          </a:xfrm>
        </p:spPr>
        <p:txBody>
          <a:bodyPr/>
          <a:lstStyle/>
          <a:p>
            <a:r>
              <a:rPr lang="en-US" dirty="0"/>
              <a:t>Mild+ phenotype, </a:t>
            </a:r>
            <a:r>
              <a:rPr lang="en-US" b="1" dirty="0"/>
              <a:t>Silver #4 </a:t>
            </a:r>
            <a:r>
              <a:rPr lang="en-US" dirty="0"/>
              <a:t>– COVID Notes / COVID Days</a:t>
            </a:r>
          </a:p>
        </p:txBody>
      </p:sp>
      <p:pic>
        <p:nvPicPr>
          <p:cNvPr id="5" name="Picture 4">
            <a:extLst>
              <a:ext uri="{FF2B5EF4-FFF2-40B4-BE49-F238E27FC236}">
                <a16:creationId xmlns:a16="http://schemas.microsoft.com/office/drawing/2014/main" id="{741048AC-D86C-4A6D-8B05-528EEBA334DE}"/>
              </a:ext>
            </a:extLst>
          </p:cNvPr>
          <p:cNvPicPr>
            <a:picLocks noChangeAspect="1"/>
          </p:cNvPicPr>
          <p:nvPr/>
        </p:nvPicPr>
        <p:blipFill>
          <a:blip r:embed="rId3"/>
          <a:stretch>
            <a:fillRect/>
          </a:stretch>
        </p:blipFill>
        <p:spPr>
          <a:xfrm>
            <a:off x="5799037" y="1847823"/>
            <a:ext cx="4652523" cy="4592329"/>
          </a:xfrm>
          <a:prstGeom prst="rect">
            <a:avLst/>
          </a:prstGeom>
          <a:ln w="57150">
            <a:solidFill>
              <a:srgbClr val="168EC7"/>
            </a:solidFill>
          </a:ln>
        </p:spPr>
      </p:pic>
      <p:pic>
        <p:nvPicPr>
          <p:cNvPr id="6" name="Picture 5">
            <a:extLst>
              <a:ext uri="{FF2B5EF4-FFF2-40B4-BE49-F238E27FC236}">
                <a16:creationId xmlns:a16="http://schemas.microsoft.com/office/drawing/2014/main" id="{E7660493-9A66-9142-A6BB-A5D16134E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47823"/>
            <a:ext cx="4592329" cy="4592329"/>
          </a:xfrm>
          <a:prstGeom prst="rect">
            <a:avLst/>
          </a:prstGeom>
          <a:ln w="57150">
            <a:solidFill>
              <a:srgbClr val="CC9900"/>
            </a:solidFill>
          </a:ln>
        </p:spPr>
      </p:pic>
      <p:sp>
        <p:nvSpPr>
          <p:cNvPr id="7" name="TextBox 6">
            <a:extLst>
              <a:ext uri="{FF2B5EF4-FFF2-40B4-BE49-F238E27FC236}">
                <a16:creationId xmlns:a16="http://schemas.microsoft.com/office/drawing/2014/main" id="{AEA3EC70-1FBB-5947-ACFF-512A3DF645A2}"/>
              </a:ext>
            </a:extLst>
          </p:cNvPr>
          <p:cNvSpPr txBox="1"/>
          <p:nvPr/>
        </p:nvSpPr>
        <p:spPr>
          <a:xfrm>
            <a:off x="3119336" y="3608913"/>
            <a:ext cx="1244183" cy="1200329"/>
          </a:xfrm>
          <a:prstGeom prst="rect">
            <a:avLst/>
          </a:prstGeom>
          <a:noFill/>
          <a:ln>
            <a:solidFill>
              <a:srgbClr val="FF0000"/>
            </a:solidFill>
          </a:ln>
        </p:spPr>
        <p:txBody>
          <a:bodyPr wrap="square" rtlCol="0">
            <a:spAutoFit/>
          </a:bodyPr>
          <a:lstStyle/>
          <a:p>
            <a:r>
              <a:rPr lang="en-US" dirty="0">
                <a:solidFill>
                  <a:srgbClr val="FF0000"/>
                </a:solidFill>
                <a:latin typeface="Georgia" panose="02040502050405020303" pitchFamily="18" charset="0"/>
              </a:rPr>
              <a:t>PPV = 0.80</a:t>
            </a:r>
          </a:p>
          <a:p>
            <a:r>
              <a:rPr lang="en-US" dirty="0">
                <a:solidFill>
                  <a:srgbClr val="FF0000"/>
                </a:solidFill>
                <a:latin typeface="Georgia" panose="02040502050405020303" pitchFamily="18" charset="0"/>
              </a:rPr>
              <a:t>Sens = 0.95</a:t>
            </a:r>
          </a:p>
        </p:txBody>
      </p:sp>
      <p:sp>
        <p:nvSpPr>
          <p:cNvPr id="8" name="TextBox 7">
            <a:extLst>
              <a:ext uri="{FF2B5EF4-FFF2-40B4-BE49-F238E27FC236}">
                <a16:creationId xmlns:a16="http://schemas.microsoft.com/office/drawing/2014/main" id="{BADDF1E4-3C74-FD4F-9F92-D9F790FFEFC6}"/>
              </a:ext>
            </a:extLst>
          </p:cNvPr>
          <p:cNvSpPr txBox="1"/>
          <p:nvPr/>
        </p:nvSpPr>
        <p:spPr>
          <a:xfrm>
            <a:off x="7711665" y="3608913"/>
            <a:ext cx="1244183" cy="1200329"/>
          </a:xfrm>
          <a:prstGeom prst="rect">
            <a:avLst/>
          </a:prstGeom>
          <a:noFill/>
          <a:ln>
            <a:solidFill>
              <a:srgbClr val="FF0000"/>
            </a:solidFill>
          </a:ln>
        </p:spPr>
        <p:txBody>
          <a:bodyPr wrap="square" rtlCol="0">
            <a:spAutoFit/>
          </a:bodyPr>
          <a:lstStyle/>
          <a:p>
            <a:r>
              <a:rPr lang="en-US" dirty="0">
                <a:solidFill>
                  <a:srgbClr val="FF0000"/>
                </a:solidFill>
                <a:latin typeface="Georgia" panose="02040502050405020303" pitchFamily="18" charset="0"/>
              </a:rPr>
              <a:t>PPV = 0.80</a:t>
            </a:r>
          </a:p>
          <a:p>
            <a:r>
              <a:rPr lang="en-US" dirty="0">
                <a:solidFill>
                  <a:srgbClr val="FF0000"/>
                </a:solidFill>
                <a:latin typeface="Georgia" panose="02040502050405020303" pitchFamily="18" charset="0"/>
              </a:rPr>
              <a:t>Sens = 0.98</a:t>
            </a:r>
          </a:p>
        </p:txBody>
      </p:sp>
    </p:spTree>
    <p:extLst>
      <p:ext uri="{BB962C8B-B14F-4D97-AF65-F5344CB8AC3E}">
        <p14:creationId xmlns:p14="http://schemas.microsoft.com/office/powerpoint/2010/main" val="419785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7FB22-7712-8440-80E8-8EF23D57DB5D}"/>
              </a:ext>
            </a:extLst>
          </p:cNvPr>
          <p:cNvSpPr>
            <a:spLocks noGrp="1"/>
          </p:cNvSpPr>
          <p:nvPr>
            <p:ph type="title"/>
          </p:nvPr>
        </p:nvSpPr>
        <p:spPr>
          <a:xfrm>
            <a:off x="625098" y="253138"/>
            <a:ext cx="11163300" cy="638433"/>
          </a:xfrm>
        </p:spPr>
        <p:txBody>
          <a:bodyPr/>
          <a:lstStyle/>
          <a:p>
            <a:r>
              <a:rPr lang="en-US" sz="2800" dirty="0">
                <a:latin typeface="Georgia" panose="02040502050405020303" pitchFamily="18" charset="0"/>
              </a:rPr>
              <a:t>Take-home messages</a:t>
            </a:r>
          </a:p>
        </p:txBody>
      </p:sp>
      <p:sp>
        <p:nvSpPr>
          <p:cNvPr id="3" name="Content Placeholder 2">
            <a:extLst>
              <a:ext uri="{FF2B5EF4-FFF2-40B4-BE49-F238E27FC236}">
                <a16:creationId xmlns:a16="http://schemas.microsoft.com/office/drawing/2014/main" id="{90FF19EE-72C0-C14F-8C7D-CCBE33ABAE7F}"/>
              </a:ext>
            </a:extLst>
          </p:cNvPr>
          <p:cNvSpPr>
            <a:spLocks noGrp="1"/>
          </p:cNvSpPr>
          <p:nvPr>
            <p:ph idx="1"/>
          </p:nvPr>
        </p:nvSpPr>
        <p:spPr>
          <a:xfrm>
            <a:off x="838200" y="1445342"/>
            <a:ext cx="10515600" cy="4731621"/>
          </a:xfrm>
        </p:spPr>
        <p:txBody>
          <a:bodyPr>
            <a:normAutofit/>
          </a:bodyPr>
          <a:lstStyle/>
          <a:p>
            <a:pPr marL="342900" indent="-342900">
              <a:buFont typeface="Arial" panose="020B0604020202020204" pitchFamily="34" charset="0"/>
              <a:buChar char="•"/>
            </a:pPr>
            <a:r>
              <a:rPr lang="en-US" sz="2000" b="1" dirty="0"/>
              <a:t>Relevance to Sentinel safety surveillance</a:t>
            </a:r>
          </a:p>
          <a:p>
            <a:pPr marL="809625" lvl="1" indent="-342900"/>
            <a:r>
              <a:rPr lang="en-US" sz="1800" i="1" dirty="0"/>
              <a:t>Relatively modest effort </a:t>
            </a:r>
            <a:r>
              <a:rPr lang="en-US" sz="1800" dirty="0"/>
              <a:t>was needed to implement this approach</a:t>
            </a:r>
          </a:p>
          <a:p>
            <a:pPr marL="809625" lvl="1" indent="-342900"/>
            <a:r>
              <a:rPr lang="en-US" sz="1800" i="1" dirty="0"/>
              <a:t>Replication</a:t>
            </a:r>
            <a:r>
              <a:rPr lang="en-US" sz="1800" dirty="0"/>
              <a:t> in (two) heterogeneous settings was straightforward</a:t>
            </a:r>
          </a:p>
          <a:p>
            <a:pPr marL="809625" lvl="1" indent="-342900"/>
            <a:r>
              <a:rPr lang="en-US" sz="1800" dirty="0"/>
              <a:t>May be relevant for both chronic and acute health conditions</a:t>
            </a:r>
          </a:p>
          <a:p>
            <a:pPr marL="342900" indent="-342900">
              <a:buFont typeface="Arial" panose="020B0604020202020204" pitchFamily="34" charset="0"/>
              <a:buChar char="•"/>
            </a:pPr>
            <a:r>
              <a:rPr lang="en-US" sz="2000" b="1" dirty="0"/>
              <a:t>Performance of automated models</a:t>
            </a:r>
          </a:p>
          <a:p>
            <a:pPr marL="809625" lvl="1" indent="-342900"/>
            <a:r>
              <a:rPr lang="en-US" sz="1800" dirty="0"/>
              <a:t>“Fit” between </a:t>
            </a:r>
            <a:r>
              <a:rPr lang="en-US" sz="1800" b="1" i="1" dirty="0"/>
              <a:t>silver label </a:t>
            </a:r>
            <a:r>
              <a:rPr lang="en-US" sz="1800" dirty="0"/>
              <a:t>and phenotype definition appears important</a:t>
            </a:r>
          </a:p>
          <a:p>
            <a:pPr marL="809625" lvl="1" indent="-342900"/>
            <a:r>
              <a:rPr lang="en-US" sz="1800" dirty="0"/>
              <a:t>“Fit” between </a:t>
            </a:r>
            <a:r>
              <a:rPr lang="en-US" sz="1800" b="1" i="1" dirty="0"/>
              <a:t>source data </a:t>
            </a:r>
            <a:r>
              <a:rPr lang="en-US" sz="1800" dirty="0"/>
              <a:t>and </a:t>
            </a:r>
            <a:r>
              <a:rPr lang="en-US" sz="1800" i="1" dirty="0"/>
              <a:t>phenotype definition </a:t>
            </a:r>
            <a:r>
              <a:rPr lang="en-US" sz="1800" dirty="0"/>
              <a:t>appears important (e.g., inpatient data needed for moderate+ severity)</a:t>
            </a:r>
          </a:p>
          <a:p>
            <a:pPr marL="809625" lvl="1" indent="-342900"/>
            <a:r>
              <a:rPr lang="en-US" sz="1800" dirty="0"/>
              <a:t>When performance is less than desirable, automated approaches may still be a useful </a:t>
            </a:r>
            <a:r>
              <a:rPr lang="en-US" sz="1800" b="1" dirty="0"/>
              <a:t>starting point </a:t>
            </a:r>
            <a:r>
              <a:rPr lang="en-US" sz="1800" dirty="0"/>
              <a:t>for model development</a:t>
            </a:r>
          </a:p>
          <a:p>
            <a:pPr marL="342900" indent="-342900">
              <a:buFont typeface="Arial" panose="020B0604020202020204" pitchFamily="34" charset="0"/>
              <a:buChar char="•"/>
            </a:pPr>
            <a:r>
              <a:rPr lang="en-US" sz="2000" b="1" dirty="0"/>
              <a:t>Hybrid approaches – automated and manually-curated features </a:t>
            </a:r>
          </a:p>
          <a:p>
            <a:pPr marL="809625" lvl="1" indent="-342900"/>
            <a:r>
              <a:rPr lang="en-US" sz="1800" dirty="0" err="1"/>
              <a:t>PheCap</a:t>
            </a:r>
            <a:r>
              <a:rPr lang="en-US" sz="1800" dirty="0"/>
              <a:t> and Multimodal Automated Phenotyping (MAP)</a:t>
            </a:r>
          </a:p>
        </p:txBody>
      </p:sp>
      <p:sp>
        <p:nvSpPr>
          <p:cNvPr id="4" name="Slide Number Placeholder 3">
            <a:extLst>
              <a:ext uri="{FF2B5EF4-FFF2-40B4-BE49-F238E27FC236}">
                <a16:creationId xmlns:a16="http://schemas.microsoft.com/office/drawing/2014/main" id="{2A5BF157-D64F-3A48-9FF5-4F862CE8FC47}"/>
              </a:ext>
            </a:extLst>
          </p:cNvPr>
          <p:cNvSpPr>
            <a:spLocks noGrp="1"/>
          </p:cNvSpPr>
          <p:nvPr>
            <p:ph type="sldNum" sz="quarter" idx="12"/>
          </p:nvPr>
        </p:nvSpPr>
        <p:spPr/>
        <p:txBody>
          <a:bodyPr/>
          <a:lstStyle/>
          <a:p>
            <a:r>
              <a:rPr lang="en-US">
                <a:latin typeface="Georgia" panose="02040502050405020303" pitchFamily="18" charset="0"/>
              </a:rPr>
              <a:t> </a:t>
            </a:r>
          </a:p>
        </p:txBody>
      </p:sp>
    </p:spTree>
    <p:extLst>
      <p:ext uri="{BB962C8B-B14F-4D97-AF65-F5344CB8AC3E}">
        <p14:creationId xmlns:p14="http://schemas.microsoft.com/office/powerpoint/2010/main" val="2478281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4932-27D0-EC49-8880-EB6756ED371A}"/>
              </a:ext>
            </a:extLst>
          </p:cNvPr>
          <p:cNvSpPr>
            <a:spLocks noGrp="1"/>
          </p:cNvSpPr>
          <p:nvPr>
            <p:ph type="title"/>
          </p:nvPr>
        </p:nvSpPr>
        <p:spPr>
          <a:xfrm>
            <a:off x="625098" y="426955"/>
            <a:ext cx="11163300" cy="638433"/>
          </a:xfrm>
        </p:spPr>
        <p:txBody>
          <a:bodyPr/>
          <a:lstStyle/>
          <a:p>
            <a:r>
              <a:rPr lang="en-US" sz="2800" b="1" dirty="0">
                <a:latin typeface="Georgia" panose="02040502050405020303" pitchFamily="18" charset="0"/>
              </a:rPr>
              <a:t>More information</a:t>
            </a:r>
          </a:p>
        </p:txBody>
      </p:sp>
      <p:sp>
        <p:nvSpPr>
          <p:cNvPr id="3" name="Content Placeholder 2">
            <a:extLst>
              <a:ext uri="{FF2B5EF4-FFF2-40B4-BE49-F238E27FC236}">
                <a16:creationId xmlns:a16="http://schemas.microsoft.com/office/drawing/2014/main" id="{DC0DBA32-CD69-7444-94BE-109C5FBCCB47}"/>
              </a:ext>
            </a:extLst>
          </p:cNvPr>
          <p:cNvSpPr>
            <a:spLocks noGrp="1"/>
          </p:cNvSpPr>
          <p:nvPr>
            <p:ph idx="1"/>
          </p:nvPr>
        </p:nvSpPr>
        <p:spPr>
          <a:xfrm>
            <a:off x="838200" y="1825625"/>
            <a:ext cx="10515600" cy="1920465"/>
          </a:xfrm>
        </p:spPr>
        <p:txBody>
          <a:bodyPr/>
          <a:lstStyle/>
          <a:p>
            <a:pPr marL="0" indent="0" fontAlgn="base">
              <a:buNone/>
            </a:pPr>
            <a:r>
              <a:rPr lang="en-US" sz="2000" i="1" dirty="0"/>
              <a:t>Data-driven automated classification algorithms </a:t>
            </a:r>
            <a:br>
              <a:rPr lang="en-US" sz="2000" i="1" dirty="0"/>
            </a:br>
            <a:r>
              <a:rPr lang="en-US" sz="2000" i="1" dirty="0"/>
              <a:t>for acute health conditions: Applying PheNorm </a:t>
            </a:r>
            <a:br>
              <a:rPr lang="en-US" sz="2000" i="1" dirty="0"/>
            </a:br>
            <a:r>
              <a:rPr lang="en-US" sz="2000" i="1" dirty="0"/>
              <a:t>to COVID-19 disease</a:t>
            </a:r>
          </a:p>
          <a:p>
            <a:pPr marL="457200" lvl="1" fontAlgn="base"/>
            <a:r>
              <a:rPr lang="en-US" sz="2000" dirty="0"/>
              <a:t>Abstract submitted for AMIA 2022 Annual Symposium</a:t>
            </a:r>
          </a:p>
          <a:p>
            <a:pPr marL="457200" lvl="1" fontAlgn="base"/>
            <a:endParaRPr lang="en-US" sz="2000" dirty="0"/>
          </a:p>
        </p:txBody>
      </p:sp>
      <p:pic>
        <p:nvPicPr>
          <p:cNvPr id="4" name="Picture 3">
            <a:extLst>
              <a:ext uri="{FF2B5EF4-FFF2-40B4-BE49-F238E27FC236}">
                <a16:creationId xmlns:a16="http://schemas.microsoft.com/office/drawing/2014/main" id="{174F22DB-04BB-7346-ADC6-2781C0BC0652}"/>
              </a:ext>
            </a:extLst>
          </p:cNvPr>
          <p:cNvPicPr>
            <a:picLocks noChangeAspect="1"/>
          </p:cNvPicPr>
          <p:nvPr/>
        </p:nvPicPr>
        <p:blipFill>
          <a:blip r:embed="rId3"/>
          <a:stretch>
            <a:fillRect/>
          </a:stretch>
        </p:blipFill>
        <p:spPr>
          <a:xfrm>
            <a:off x="7708604" y="1825625"/>
            <a:ext cx="3645195" cy="1164286"/>
          </a:xfrm>
          <a:prstGeom prst="rect">
            <a:avLst/>
          </a:prstGeom>
          <a:ln>
            <a:solidFill>
              <a:schemeClr val="tx1"/>
            </a:solidFill>
          </a:ln>
        </p:spPr>
      </p:pic>
      <p:sp>
        <p:nvSpPr>
          <p:cNvPr id="5" name="Subtitle 2">
            <a:extLst>
              <a:ext uri="{FF2B5EF4-FFF2-40B4-BE49-F238E27FC236}">
                <a16:creationId xmlns:a16="http://schemas.microsoft.com/office/drawing/2014/main" id="{FE3AB9FF-0FA1-964B-A32F-45B15182A394}"/>
              </a:ext>
            </a:extLst>
          </p:cNvPr>
          <p:cNvSpPr txBox="1">
            <a:spLocks/>
          </p:cNvSpPr>
          <p:nvPr/>
        </p:nvSpPr>
        <p:spPr>
          <a:xfrm>
            <a:off x="1524000" y="4585800"/>
            <a:ext cx="9144000" cy="921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Georgia" panose="02040502050405020303" pitchFamily="18" charset="0"/>
              </a:rPr>
              <a:t>Joshua Smith, PhD (VUMC)     David Carrell, PhD (KPWA)</a:t>
            </a:r>
            <a:endParaRPr lang="sv-SE" sz="2000" dirty="0">
              <a:latin typeface="Georgia" panose="02040502050405020303" pitchFamily="18" charset="0"/>
              <a:hlinkClick r:id="" action="ppaction://noaction"/>
            </a:endParaRPr>
          </a:p>
          <a:p>
            <a:pPr marL="0" indent="0" algn="ctr">
              <a:buNone/>
            </a:pPr>
            <a:r>
              <a:rPr lang="sv-SE" sz="2000" dirty="0">
                <a:latin typeface="Georgia" panose="02040502050405020303" pitchFamily="18" charset="0"/>
                <a:hlinkClick r:id="" action="ppaction://noaction"/>
              </a:rPr>
              <a:t>joshua.smith@vumc.org</a:t>
            </a:r>
            <a:r>
              <a:rPr lang="sv-SE" sz="2000" dirty="0">
                <a:latin typeface="Georgia" panose="02040502050405020303" pitchFamily="18" charset="0"/>
              </a:rPr>
              <a:t>          </a:t>
            </a:r>
            <a:r>
              <a:rPr lang="sv-SE" sz="2000" dirty="0">
                <a:latin typeface="Georgia" panose="02040502050405020303" pitchFamily="18" charset="0"/>
                <a:hlinkClick r:id="rId4"/>
              </a:rPr>
              <a:t>d</a:t>
            </a:r>
            <a:r>
              <a:rPr lang="en-US" sz="2000" dirty="0">
                <a:latin typeface="Georgia" panose="02040502050405020303" pitchFamily="18" charset="0"/>
                <a:hlinkClick r:id="rId4"/>
              </a:rPr>
              <a:t>avid.s.carrell@kp.org</a:t>
            </a:r>
            <a:endParaRPr lang="en-US" sz="2000" dirty="0">
              <a:latin typeface="Georgia" panose="02040502050405020303" pitchFamily="18" charset="0"/>
            </a:endParaRPr>
          </a:p>
          <a:p>
            <a:pPr algn="ctr"/>
            <a:endParaRPr lang="en-US" sz="2000" dirty="0">
              <a:latin typeface="Georgia" panose="02040502050405020303" pitchFamily="18" charset="0"/>
            </a:endParaRPr>
          </a:p>
        </p:txBody>
      </p:sp>
    </p:spTree>
    <p:extLst>
      <p:ext uri="{BB962C8B-B14F-4D97-AF65-F5344CB8AC3E}">
        <p14:creationId xmlns:p14="http://schemas.microsoft.com/office/powerpoint/2010/main" val="3892646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8F0BA98-6D0D-7244-9E59-13036C5A1813}"/>
              </a:ext>
            </a:extLst>
          </p:cNvPr>
          <p:cNvSpPr>
            <a:spLocks noGrp="1"/>
          </p:cNvSpPr>
          <p:nvPr>
            <p:ph type="title"/>
          </p:nvPr>
        </p:nvSpPr>
        <p:spPr/>
        <p:txBody>
          <a:bodyPr/>
          <a:lstStyle/>
          <a:p>
            <a:r>
              <a:rPr lang="en-US" sz="4400" dirty="0"/>
              <a:t>Large-scale Phenotyping With Natural Language Processing</a:t>
            </a:r>
          </a:p>
        </p:txBody>
      </p:sp>
      <p:sp>
        <p:nvSpPr>
          <p:cNvPr id="8" name="Text Placeholder 7">
            <a:extLst>
              <a:ext uri="{FF2B5EF4-FFF2-40B4-BE49-F238E27FC236}">
                <a16:creationId xmlns:a16="http://schemas.microsoft.com/office/drawing/2014/main" id="{C0838EA0-16E7-364F-8979-4BFF18E1DB1C}"/>
              </a:ext>
            </a:extLst>
          </p:cNvPr>
          <p:cNvSpPr>
            <a:spLocks noGrp="1"/>
          </p:cNvSpPr>
          <p:nvPr>
            <p:ph type="body" sz="quarter" idx="11"/>
          </p:nvPr>
        </p:nvSpPr>
        <p:spPr>
          <a:xfrm>
            <a:off x="381000" y="3710763"/>
            <a:ext cx="11391900" cy="923272"/>
          </a:xfrm>
        </p:spPr>
        <p:txBody>
          <a:bodyPr/>
          <a:lstStyle/>
          <a:p>
            <a:pPr>
              <a:buClr>
                <a:schemeClr val="accent5">
                  <a:lumMod val="50000"/>
                </a:schemeClr>
              </a:buClr>
              <a:defRPr/>
            </a:pPr>
            <a:r>
              <a:rPr lang="en-US" sz="1800" dirty="0"/>
              <a:t>Cosmin Adrian Bejan, </a:t>
            </a:r>
            <a:r>
              <a:rPr lang="de-DE" sz="1800" dirty="0" err="1"/>
              <a:t>PhD</a:t>
            </a:r>
            <a:endParaRPr lang="de-DE" sz="1800" dirty="0"/>
          </a:p>
          <a:p>
            <a:pPr>
              <a:spcBef>
                <a:spcPts val="1800"/>
              </a:spcBef>
              <a:buClr>
                <a:schemeClr val="accent5">
                  <a:lumMod val="50000"/>
                </a:schemeClr>
              </a:buClr>
              <a:defRPr/>
            </a:pPr>
            <a:r>
              <a:rPr lang="de-DE" sz="1800" dirty="0"/>
              <a:t>Department </a:t>
            </a:r>
            <a:r>
              <a:rPr lang="de-DE" sz="1800" dirty="0" err="1"/>
              <a:t>of</a:t>
            </a:r>
            <a:r>
              <a:rPr lang="de-DE" sz="1800" dirty="0"/>
              <a:t> Biomedical </a:t>
            </a:r>
            <a:r>
              <a:rPr lang="de-DE" sz="1800" dirty="0" err="1"/>
              <a:t>Informatics</a:t>
            </a:r>
            <a:endParaRPr lang="en-US" sz="1800" dirty="0"/>
          </a:p>
        </p:txBody>
      </p:sp>
      <p:sp>
        <p:nvSpPr>
          <p:cNvPr id="9" name="Text Placeholder 8">
            <a:extLst>
              <a:ext uri="{FF2B5EF4-FFF2-40B4-BE49-F238E27FC236}">
                <a16:creationId xmlns:a16="http://schemas.microsoft.com/office/drawing/2014/main" id="{A68DE977-C5BF-9848-8CF8-4776EA9EBF39}"/>
              </a:ext>
            </a:extLst>
          </p:cNvPr>
          <p:cNvSpPr>
            <a:spLocks noGrp="1"/>
          </p:cNvSpPr>
          <p:nvPr>
            <p:ph type="body" sz="quarter" idx="12"/>
          </p:nvPr>
        </p:nvSpPr>
        <p:spPr/>
        <p:txBody>
          <a:bodyPr/>
          <a:lstStyle/>
          <a:p>
            <a:r>
              <a:rPr lang="en-US" sz="1000" dirty="0"/>
              <a:t>4/28/22</a:t>
            </a:r>
          </a:p>
        </p:txBody>
      </p:sp>
      <p:pic>
        <p:nvPicPr>
          <p:cNvPr id="6" name="Picture 5">
            <a:extLst>
              <a:ext uri="{FF2B5EF4-FFF2-40B4-BE49-F238E27FC236}">
                <a16:creationId xmlns:a16="http://schemas.microsoft.com/office/drawing/2014/main" id="{D22B2DE5-B3AF-4143-838A-DC0823C52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170" y="5014497"/>
            <a:ext cx="4875450" cy="1069848"/>
          </a:xfrm>
          <a:prstGeom prst="rect">
            <a:avLst/>
          </a:prstGeom>
        </p:spPr>
      </p:pic>
    </p:spTree>
    <p:extLst>
      <p:ext uri="{BB962C8B-B14F-4D97-AF65-F5344CB8AC3E}">
        <p14:creationId xmlns:p14="http://schemas.microsoft.com/office/powerpoint/2010/main" val="2862888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7DE5-20B1-494A-9542-60F1B91281FA}"/>
              </a:ext>
            </a:extLst>
          </p:cNvPr>
          <p:cNvSpPr>
            <a:spLocks noGrp="1"/>
          </p:cNvSpPr>
          <p:nvPr>
            <p:ph type="title"/>
          </p:nvPr>
        </p:nvSpPr>
        <p:spPr>
          <a:xfrm>
            <a:off x="609600" y="361626"/>
            <a:ext cx="11163300" cy="638433"/>
          </a:xfrm>
        </p:spPr>
        <p:txBody>
          <a:bodyPr/>
          <a:lstStyle/>
          <a:p>
            <a:r>
              <a:rPr lang="en-US" sz="2800" dirty="0">
                <a:latin typeface="Georgia" panose="02040502050405020303" pitchFamily="18" charset="0"/>
              </a:rPr>
              <a:t>Desiderata for NLP-based phenotyping</a:t>
            </a:r>
          </a:p>
        </p:txBody>
      </p:sp>
      <p:sp>
        <p:nvSpPr>
          <p:cNvPr id="3" name="Content Placeholder 2">
            <a:extLst>
              <a:ext uri="{FF2B5EF4-FFF2-40B4-BE49-F238E27FC236}">
                <a16:creationId xmlns:a16="http://schemas.microsoft.com/office/drawing/2014/main" id="{C453418C-D92B-CA4C-8D5E-3B1BBC294A99}"/>
              </a:ext>
            </a:extLst>
          </p:cNvPr>
          <p:cNvSpPr>
            <a:spLocks noGrp="1"/>
          </p:cNvSpPr>
          <p:nvPr>
            <p:ph idx="1"/>
          </p:nvPr>
        </p:nvSpPr>
        <p:spPr>
          <a:xfrm>
            <a:off x="609600" y="1973449"/>
            <a:ext cx="11163300" cy="2319581"/>
          </a:xfrm>
        </p:spPr>
        <p:txBody>
          <a:bodyPr/>
          <a:lstStyle/>
          <a:p>
            <a:pPr marL="342900" indent="-342900">
              <a:buFont typeface="Arial" panose="020B0604020202020204" pitchFamily="34" charset="0"/>
              <a:buChar char="•"/>
            </a:pPr>
            <a:r>
              <a:rPr lang="en-US" sz="2000" dirty="0">
                <a:solidFill>
                  <a:srgbClr val="0000FF"/>
                </a:solidFill>
              </a:rPr>
              <a:t>Improve</a:t>
            </a:r>
            <a:r>
              <a:rPr lang="en-US" sz="2000" dirty="0"/>
              <a:t> phenotype identification based on structured data</a:t>
            </a:r>
          </a:p>
          <a:p>
            <a:pPr marL="342900" indent="-342900">
              <a:buFont typeface="Arial" panose="020B0604020202020204" pitchFamily="34" charset="0"/>
              <a:buChar char="•"/>
            </a:pPr>
            <a:r>
              <a:rPr lang="en-US" sz="2000" dirty="0"/>
              <a:t>Analyze </a:t>
            </a:r>
            <a:r>
              <a:rPr lang="en-US" sz="2000" dirty="0">
                <a:solidFill>
                  <a:srgbClr val="0000FF"/>
                </a:solidFill>
              </a:rPr>
              <a:t>large volumes </a:t>
            </a:r>
            <a:r>
              <a:rPr lang="en-US" sz="2000" dirty="0"/>
              <a:t>of clinical notes</a:t>
            </a:r>
          </a:p>
          <a:p>
            <a:pPr marL="342900" indent="-342900">
              <a:buFont typeface="Arial" panose="020B0604020202020204" pitchFamily="34" charset="0"/>
              <a:buChar char="•"/>
            </a:pPr>
            <a:r>
              <a:rPr lang="en-US" sz="2000" dirty="0">
                <a:solidFill>
                  <a:srgbClr val="0000FF"/>
                </a:solidFill>
              </a:rPr>
              <a:t>Data-driven</a:t>
            </a:r>
            <a:r>
              <a:rPr lang="en-US" sz="2000" dirty="0"/>
              <a:t> generation of phenotype profiles</a:t>
            </a:r>
          </a:p>
          <a:p>
            <a:pPr marL="342900" indent="-342900">
              <a:buFont typeface="Arial" panose="020B0604020202020204" pitchFamily="34" charset="0"/>
              <a:buChar char="•"/>
            </a:pPr>
            <a:r>
              <a:rPr lang="en-US" sz="2000" dirty="0"/>
              <a:t>Minimize the amount of </a:t>
            </a:r>
            <a:r>
              <a:rPr lang="en-US" sz="2000" dirty="0">
                <a:solidFill>
                  <a:srgbClr val="0000FF"/>
                </a:solidFill>
              </a:rPr>
              <a:t>chart review</a:t>
            </a:r>
          </a:p>
          <a:p>
            <a:pPr marL="342900" indent="-342900">
              <a:buFont typeface="Arial" panose="020B0604020202020204" pitchFamily="34" charset="0"/>
              <a:buChar char="•"/>
            </a:pPr>
            <a:r>
              <a:rPr lang="en-US" sz="2000" dirty="0">
                <a:solidFill>
                  <a:srgbClr val="0000FF"/>
                </a:solidFill>
              </a:rPr>
              <a:t>Generalize</a:t>
            </a:r>
            <a:r>
              <a:rPr lang="en-US" sz="2000" dirty="0"/>
              <a:t> across phenotypes</a:t>
            </a:r>
          </a:p>
          <a:p>
            <a:pPr marL="342900" indent="-342900">
              <a:buFont typeface="Arial" panose="020B0604020202020204" pitchFamily="34" charset="0"/>
              <a:buChar char="•"/>
            </a:pPr>
            <a:r>
              <a:rPr lang="en-US" sz="2000" dirty="0">
                <a:solidFill>
                  <a:srgbClr val="0000FF"/>
                </a:solidFill>
              </a:rPr>
              <a:t>Replicate</a:t>
            </a:r>
            <a:r>
              <a:rPr lang="en-US" sz="2000" dirty="0"/>
              <a:t> across EHR repositories</a:t>
            </a:r>
          </a:p>
          <a:p>
            <a:endParaRPr lang="en-US" sz="2000" dirty="0"/>
          </a:p>
        </p:txBody>
      </p:sp>
      <p:sp>
        <p:nvSpPr>
          <p:cNvPr id="4" name="Slide Number Placeholder 3">
            <a:extLst>
              <a:ext uri="{FF2B5EF4-FFF2-40B4-BE49-F238E27FC236}">
                <a16:creationId xmlns:a16="http://schemas.microsoft.com/office/drawing/2014/main" id="{2D94DFB9-A102-7949-B56E-36D441BC55BE}"/>
              </a:ext>
            </a:extLst>
          </p:cNvPr>
          <p:cNvSpPr>
            <a:spLocks noGrp="1"/>
          </p:cNvSpPr>
          <p:nvPr>
            <p:ph type="sldNum" sz="quarter" idx="12"/>
          </p:nvPr>
        </p:nvSpPr>
        <p:spPr/>
        <p:txBody>
          <a:bodyPr/>
          <a:lstStyle/>
          <a:p>
            <a:pPr>
              <a:defRPr/>
            </a:pPr>
            <a:r>
              <a:rPr lang="en-US">
                <a:latin typeface="Georgia" panose="02040502050405020303" pitchFamily="18" charset="0"/>
              </a:rPr>
              <a:t> </a:t>
            </a:r>
          </a:p>
        </p:txBody>
      </p:sp>
    </p:spTree>
    <p:extLst>
      <p:ext uri="{BB962C8B-B14F-4D97-AF65-F5344CB8AC3E}">
        <p14:creationId xmlns:p14="http://schemas.microsoft.com/office/powerpoint/2010/main" val="33461896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15131"/>
            <a:ext cx="11163300" cy="638433"/>
          </a:xfrm>
        </p:spPr>
        <p:txBody>
          <a:bodyPr/>
          <a:lstStyle/>
          <a:p>
            <a:r>
              <a:rPr lang="en-US" sz="2800" dirty="0">
                <a:latin typeface="Georgia" panose="02040502050405020303" pitchFamily="18" charset="0"/>
                <a:cs typeface="Geeza Pro" panose="02000400000000000000" pitchFamily="2" charset="-78"/>
              </a:rPr>
              <a:t>Proposed NLP system architecture</a:t>
            </a:r>
          </a:p>
        </p:txBody>
      </p:sp>
      <p:pic>
        <p:nvPicPr>
          <p:cNvPr id="5" name="Picture 4" descr="Text&#10;&#10;Description automatically generated with medium confidence">
            <a:extLst>
              <a:ext uri="{FF2B5EF4-FFF2-40B4-BE49-F238E27FC236}">
                <a16:creationId xmlns:a16="http://schemas.microsoft.com/office/drawing/2014/main" id="{F0FF597D-7BC4-D641-9ACE-4657C60A5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270" y="1988841"/>
            <a:ext cx="7783460" cy="3547667"/>
          </a:xfrm>
          <a:prstGeom prst="rect">
            <a:avLst/>
          </a:prstGeom>
        </p:spPr>
      </p:pic>
    </p:spTree>
    <p:extLst>
      <p:ext uri="{BB962C8B-B14F-4D97-AF65-F5344CB8AC3E}">
        <p14:creationId xmlns:p14="http://schemas.microsoft.com/office/powerpoint/2010/main" val="1850653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8F0BA98-6D0D-7244-9E59-13036C5A1813}"/>
              </a:ext>
            </a:extLst>
          </p:cNvPr>
          <p:cNvSpPr>
            <a:spLocks noGrp="1"/>
          </p:cNvSpPr>
          <p:nvPr>
            <p:ph type="title"/>
          </p:nvPr>
        </p:nvSpPr>
        <p:spPr/>
        <p:txBody>
          <a:bodyPr/>
          <a:lstStyle/>
          <a:p>
            <a:r>
              <a:rPr lang="en-US" sz="3600" dirty="0"/>
              <a:t>Challenges and Opportunities in Integrating Electronic Health Record (EHR) Data in Sentinel </a:t>
            </a:r>
          </a:p>
        </p:txBody>
      </p:sp>
      <p:sp>
        <p:nvSpPr>
          <p:cNvPr id="8" name="Text Placeholder 7">
            <a:extLst>
              <a:ext uri="{FF2B5EF4-FFF2-40B4-BE49-F238E27FC236}">
                <a16:creationId xmlns:a16="http://schemas.microsoft.com/office/drawing/2014/main" id="{C0838EA0-16E7-364F-8979-4BFF18E1DB1C}"/>
              </a:ext>
            </a:extLst>
          </p:cNvPr>
          <p:cNvSpPr>
            <a:spLocks noGrp="1"/>
          </p:cNvSpPr>
          <p:nvPr>
            <p:ph type="body" sz="quarter" idx="11"/>
          </p:nvPr>
        </p:nvSpPr>
        <p:spPr>
          <a:xfrm>
            <a:off x="381000" y="4974277"/>
            <a:ext cx="11391900" cy="1209956"/>
          </a:xfrm>
        </p:spPr>
        <p:txBody>
          <a:bodyPr/>
          <a:lstStyle/>
          <a:p>
            <a:r>
              <a:rPr lang="en-US" sz="1200" dirty="0"/>
              <a:t>Keith Marsolo, PhD</a:t>
            </a:r>
          </a:p>
          <a:p>
            <a:r>
              <a:rPr lang="en-US" sz="1200" dirty="0"/>
              <a:t>Associate Professor</a:t>
            </a:r>
          </a:p>
          <a:p>
            <a:r>
              <a:rPr lang="en-US" sz="1200" dirty="0"/>
              <a:t>Department of Population Health Sciences</a:t>
            </a:r>
          </a:p>
          <a:p>
            <a:r>
              <a:rPr lang="en-US" sz="1200" dirty="0"/>
              <a:t>Duke Clinical Research Institute</a:t>
            </a:r>
          </a:p>
          <a:p>
            <a:r>
              <a:rPr lang="en-US" sz="1200" dirty="0"/>
              <a:t>Duke University School of Medicine</a:t>
            </a:r>
          </a:p>
        </p:txBody>
      </p:sp>
      <p:sp>
        <p:nvSpPr>
          <p:cNvPr id="9" name="Text Placeholder 8">
            <a:extLst>
              <a:ext uri="{FF2B5EF4-FFF2-40B4-BE49-F238E27FC236}">
                <a16:creationId xmlns:a16="http://schemas.microsoft.com/office/drawing/2014/main" id="{A68DE977-C5BF-9848-8CF8-4776EA9EBF39}"/>
              </a:ext>
            </a:extLst>
          </p:cNvPr>
          <p:cNvSpPr>
            <a:spLocks noGrp="1"/>
          </p:cNvSpPr>
          <p:nvPr>
            <p:ph type="body" sz="quarter" idx="12"/>
          </p:nvPr>
        </p:nvSpPr>
        <p:spPr/>
        <p:txBody>
          <a:bodyPr/>
          <a:lstStyle/>
          <a:p>
            <a:r>
              <a:rPr lang="en-US" sz="1000" dirty="0"/>
              <a:t>4/28/22</a:t>
            </a:r>
          </a:p>
        </p:txBody>
      </p:sp>
    </p:spTree>
    <p:extLst>
      <p:ext uri="{BB962C8B-B14F-4D97-AF65-F5344CB8AC3E}">
        <p14:creationId xmlns:p14="http://schemas.microsoft.com/office/powerpoint/2010/main" val="17911355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79865"/>
            <a:ext cx="11163300" cy="638433"/>
          </a:xfrm>
        </p:spPr>
        <p:txBody>
          <a:bodyPr/>
          <a:lstStyle/>
          <a:p>
            <a:r>
              <a:rPr lang="en-US" sz="2800" dirty="0">
                <a:latin typeface="Georgia" panose="02040502050405020303" pitchFamily="18" charset="0"/>
              </a:rPr>
              <a:t>Proposed NLP system architecture</a:t>
            </a:r>
          </a:p>
        </p:txBody>
      </p:sp>
      <p:pic>
        <p:nvPicPr>
          <p:cNvPr id="5" name="Picture 4" descr="Text&#10;&#10;Description automatically generated with medium confidence">
            <a:extLst>
              <a:ext uri="{FF2B5EF4-FFF2-40B4-BE49-F238E27FC236}">
                <a16:creationId xmlns:a16="http://schemas.microsoft.com/office/drawing/2014/main" id="{F0FF597D-7BC4-D641-9ACE-4657C60A5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270" y="1988841"/>
            <a:ext cx="7783460" cy="3547667"/>
          </a:xfrm>
          <a:prstGeom prst="rect">
            <a:avLst/>
          </a:prstGeom>
        </p:spPr>
      </p:pic>
      <p:sp>
        <p:nvSpPr>
          <p:cNvPr id="6" name="Oval 5">
            <a:extLst>
              <a:ext uri="{FF2B5EF4-FFF2-40B4-BE49-F238E27FC236}">
                <a16:creationId xmlns:a16="http://schemas.microsoft.com/office/drawing/2014/main" id="{216F9C25-FEA7-0641-8F78-043E3EA924A6}"/>
              </a:ext>
            </a:extLst>
          </p:cNvPr>
          <p:cNvSpPr/>
          <p:nvPr/>
        </p:nvSpPr>
        <p:spPr>
          <a:xfrm>
            <a:off x="2027548" y="2312876"/>
            <a:ext cx="2520280" cy="3816424"/>
          </a:xfrm>
          <a:prstGeom prst="ellipse">
            <a:avLst/>
          </a:prstGeom>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8" name="TextBox 7">
            <a:extLst>
              <a:ext uri="{FF2B5EF4-FFF2-40B4-BE49-F238E27FC236}">
                <a16:creationId xmlns:a16="http://schemas.microsoft.com/office/drawing/2014/main" id="{BD3715B3-06A6-C440-80FE-D9500A24772C}"/>
              </a:ext>
            </a:extLst>
          </p:cNvPr>
          <p:cNvSpPr txBox="1"/>
          <p:nvPr/>
        </p:nvSpPr>
        <p:spPr>
          <a:xfrm>
            <a:off x="3071664" y="5697253"/>
            <a:ext cx="317716" cy="461665"/>
          </a:xfrm>
          <a:prstGeom prst="rect">
            <a:avLst/>
          </a:prstGeom>
          <a:noFill/>
        </p:spPr>
        <p:txBody>
          <a:bodyPr wrap="none" rtlCol="0">
            <a:spAutoFit/>
          </a:bodyPr>
          <a:lstStyle/>
          <a:p>
            <a:r>
              <a:rPr lang="en-US" sz="2400" dirty="0">
                <a:solidFill>
                  <a:srgbClr val="FF0000"/>
                </a:solidFill>
                <a:latin typeface="Georgia" panose="02040502050405020303" pitchFamily="18" charset="0"/>
              </a:rPr>
              <a:t>1</a:t>
            </a:r>
          </a:p>
        </p:txBody>
      </p:sp>
    </p:spTree>
    <p:extLst>
      <p:ext uri="{BB962C8B-B14F-4D97-AF65-F5344CB8AC3E}">
        <p14:creationId xmlns:p14="http://schemas.microsoft.com/office/powerpoint/2010/main" val="6966397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358" y="379865"/>
            <a:ext cx="11163300" cy="638433"/>
          </a:xfrm>
        </p:spPr>
        <p:txBody>
          <a:bodyPr/>
          <a:lstStyle/>
          <a:p>
            <a:r>
              <a:rPr lang="en-US" sz="2800" dirty="0">
                <a:latin typeface="Georgia" panose="02040502050405020303" pitchFamily="18" charset="0"/>
              </a:rPr>
              <a:t>Proposed NLP system architecture</a:t>
            </a:r>
          </a:p>
        </p:txBody>
      </p:sp>
      <p:pic>
        <p:nvPicPr>
          <p:cNvPr id="5" name="Picture 4" descr="Text&#10;&#10;Description automatically generated with medium confidence">
            <a:extLst>
              <a:ext uri="{FF2B5EF4-FFF2-40B4-BE49-F238E27FC236}">
                <a16:creationId xmlns:a16="http://schemas.microsoft.com/office/drawing/2014/main" id="{F0FF597D-7BC4-D641-9ACE-4657C60A5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270" y="1988841"/>
            <a:ext cx="7783460" cy="3547667"/>
          </a:xfrm>
          <a:prstGeom prst="rect">
            <a:avLst/>
          </a:prstGeom>
        </p:spPr>
      </p:pic>
      <p:sp>
        <p:nvSpPr>
          <p:cNvPr id="26" name="Oval 25">
            <a:extLst>
              <a:ext uri="{FF2B5EF4-FFF2-40B4-BE49-F238E27FC236}">
                <a16:creationId xmlns:a16="http://schemas.microsoft.com/office/drawing/2014/main" id="{85704327-3632-0B48-955E-838668F4CD27}"/>
              </a:ext>
            </a:extLst>
          </p:cNvPr>
          <p:cNvSpPr/>
          <p:nvPr/>
        </p:nvSpPr>
        <p:spPr>
          <a:xfrm>
            <a:off x="5123892" y="2312876"/>
            <a:ext cx="2520280" cy="3816424"/>
          </a:xfrm>
          <a:prstGeom prst="ellipse">
            <a:avLst/>
          </a:prstGeom>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8" name="TextBox 27">
            <a:extLst>
              <a:ext uri="{FF2B5EF4-FFF2-40B4-BE49-F238E27FC236}">
                <a16:creationId xmlns:a16="http://schemas.microsoft.com/office/drawing/2014/main" id="{024270C8-ACC6-A742-B6CB-0298A724A539}"/>
              </a:ext>
            </a:extLst>
          </p:cNvPr>
          <p:cNvSpPr txBox="1"/>
          <p:nvPr/>
        </p:nvSpPr>
        <p:spPr>
          <a:xfrm>
            <a:off x="6168008" y="5697253"/>
            <a:ext cx="356188" cy="461665"/>
          </a:xfrm>
          <a:prstGeom prst="rect">
            <a:avLst/>
          </a:prstGeom>
          <a:noFill/>
        </p:spPr>
        <p:txBody>
          <a:bodyPr wrap="none" rtlCol="0">
            <a:spAutoFit/>
          </a:bodyPr>
          <a:lstStyle/>
          <a:p>
            <a:r>
              <a:rPr lang="en-US" sz="2400" dirty="0">
                <a:solidFill>
                  <a:srgbClr val="FF0000"/>
                </a:solidFill>
                <a:latin typeface="Georgia" panose="02040502050405020303" pitchFamily="18" charset="0"/>
              </a:rPr>
              <a:t>2</a:t>
            </a:r>
          </a:p>
        </p:txBody>
      </p:sp>
    </p:spTree>
    <p:extLst>
      <p:ext uri="{BB962C8B-B14F-4D97-AF65-F5344CB8AC3E}">
        <p14:creationId xmlns:p14="http://schemas.microsoft.com/office/powerpoint/2010/main" val="3346757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63366"/>
            <a:ext cx="11163300" cy="638433"/>
          </a:xfrm>
        </p:spPr>
        <p:txBody>
          <a:bodyPr/>
          <a:lstStyle/>
          <a:p>
            <a:r>
              <a:rPr lang="en-US" sz="2800" dirty="0">
                <a:latin typeface="Georgia" panose="02040502050405020303" pitchFamily="18" charset="0"/>
              </a:rPr>
              <a:t>Proposed NLP system architecture</a:t>
            </a:r>
          </a:p>
        </p:txBody>
      </p:sp>
      <p:pic>
        <p:nvPicPr>
          <p:cNvPr id="5" name="Picture 4" descr="Text&#10;&#10;Description automatically generated with medium confidence">
            <a:extLst>
              <a:ext uri="{FF2B5EF4-FFF2-40B4-BE49-F238E27FC236}">
                <a16:creationId xmlns:a16="http://schemas.microsoft.com/office/drawing/2014/main" id="{F0FF597D-7BC4-D641-9ACE-4657C60A5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270" y="1988841"/>
            <a:ext cx="7783460" cy="3547667"/>
          </a:xfrm>
          <a:prstGeom prst="rect">
            <a:avLst/>
          </a:prstGeom>
        </p:spPr>
      </p:pic>
      <p:sp>
        <p:nvSpPr>
          <p:cNvPr id="29" name="Oval 28">
            <a:extLst>
              <a:ext uri="{FF2B5EF4-FFF2-40B4-BE49-F238E27FC236}">
                <a16:creationId xmlns:a16="http://schemas.microsoft.com/office/drawing/2014/main" id="{FCD9EC8B-84E4-C74B-BEEB-C0ED82C3CF62}"/>
              </a:ext>
            </a:extLst>
          </p:cNvPr>
          <p:cNvSpPr/>
          <p:nvPr/>
        </p:nvSpPr>
        <p:spPr>
          <a:xfrm>
            <a:off x="1667508" y="1844825"/>
            <a:ext cx="8570748" cy="2248977"/>
          </a:xfrm>
          <a:prstGeom prst="ellipse">
            <a:avLst/>
          </a:prstGeom>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0" name="TextBox 29">
            <a:extLst>
              <a:ext uri="{FF2B5EF4-FFF2-40B4-BE49-F238E27FC236}">
                <a16:creationId xmlns:a16="http://schemas.microsoft.com/office/drawing/2014/main" id="{89FBC6F8-C2F9-7A44-A306-8D627DD7947B}"/>
              </a:ext>
            </a:extLst>
          </p:cNvPr>
          <p:cNvSpPr txBox="1"/>
          <p:nvPr/>
        </p:nvSpPr>
        <p:spPr>
          <a:xfrm>
            <a:off x="1781044" y="2738480"/>
            <a:ext cx="354584" cy="461665"/>
          </a:xfrm>
          <a:prstGeom prst="rect">
            <a:avLst/>
          </a:prstGeom>
          <a:noFill/>
        </p:spPr>
        <p:txBody>
          <a:bodyPr wrap="none" rtlCol="0">
            <a:spAutoFit/>
          </a:bodyPr>
          <a:lstStyle/>
          <a:p>
            <a:r>
              <a:rPr lang="en-US" sz="2400" dirty="0">
                <a:solidFill>
                  <a:srgbClr val="FF0000"/>
                </a:solidFill>
                <a:latin typeface="Georgia" panose="02040502050405020303" pitchFamily="18" charset="0"/>
              </a:rPr>
              <a:t>3</a:t>
            </a:r>
          </a:p>
        </p:txBody>
      </p:sp>
    </p:spTree>
    <p:extLst>
      <p:ext uri="{BB962C8B-B14F-4D97-AF65-F5344CB8AC3E}">
        <p14:creationId xmlns:p14="http://schemas.microsoft.com/office/powerpoint/2010/main" val="36638629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79865"/>
            <a:ext cx="11163300" cy="638433"/>
          </a:xfrm>
        </p:spPr>
        <p:txBody>
          <a:bodyPr/>
          <a:lstStyle/>
          <a:p>
            <a:r>
              <a:rPr lang="en-US" sz="2800" dirty="0">
                <a:latin typeface="Georgia" panose="02040502050405020303" pitchFamily="18" charset="0"/>
              </a:rPr>
              <a:t>Proposed NLP system architecture</a:t>
            </a:r>
          </a:p>
        </p:txBody>
      </p:sp>
      <p:pic>
        <p:nvPicPr>
          <p:cNvPr id="5" name="Picture 4" descr="Text&#10;&#10;Description automatically generated with medium confidence">
            <a:extLst>
              <a:ext uri="{FF2B5EF4-FFF2-40B4-BE49-F238E27FC236}">
                <a16:creationId xmlns:a16="http://schemas.microsoft.com/office/drawing/2014/main" id="{F0FF597D-7BC4-D641-9ACE-4657C60A5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270" y="1988841"/>
            <a:ext cx="7783460" cy="3547667"/>
          </a:xfrm>
          <a:prstGeom prst="rect">
            <a:avLst/>
          </a:prstGeom>
        </p:spPr>
      </p:pic>
      <p:sp>
        <p:nvSpPr>
          <p:cNvPr id="31" name="Oval 30">
            <a:extLst>
              <a:ext uri="{FF2B5EF4-FFF2-40B4-BE49-F238E27FC236}">
                <a16:creationId xmlns:a16="http://schemas.microsoft.com/office/drawing/2014/main" id="{0F49A1DE-E574-5041-ACFC-BC05BBAAE62C}"/>
              </a:ext>
            </a:extLst>
          </p:cNvPr>
          <p:cNvSpPr/>
          <p:nvPr/>
        </p:nvSpPr>
        <p:spPr>
          <a:xfrm>
            <a:off x="7932204" y="2312876"/>
            <a:ext cx="2520280" cy="3816424"/>
          </a:xfrm>
          <a:prstGeom prst="ellipse">
            <a:avLst/>
          </a:prstGeom>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2" name="TextBox 31">
            <a:extLst>
              <a:ext uri="{FF2B5EF4-FFF2-40B4-BE49-F238E27FC236}">
                <a16:creationId xmlns:a16="http://schemas.microsoft.com/office/drawing/2014/main" id="{56709253-ED5B-8E48-9B0A-A1D8FC144C45}"/>
              </a:ext>
            </a:extLst>
          </p:cNvPr>
          <p:cNvSpPr txBox="1"/>
          <p:nvPr/>
        </p:nvSpPr>
        <p:spPr>
          <a:xfrm>
            <a:off x="8976320" y="5697253"/>
            <a:ext cx="357790" cy="461665"/>
          </a:xfrm>
          <a:prstGeom prst="rect">
            <a:avLst/>
          </a:prstGeom>
          <a:noFill/>
        </p:spPr>
        <p:txBody>
          <a:bodyPr wrap="none" rtlCol="0">
            <a:spAutoFit/>
          </a:bodyPr>
          <a:lstStyle/>
          <a:p>
            <a:r>
              <a:rPr lang="en-US" sz="2400" dirty="0">
                <a:solidFill>
                  <a:srgbClr val="FF0000"/>
                </a:solidFill>
                <a:latin typeface="Georgia" panose="02040502050405020303" pitchFamily="18" charset="0"/>
              </a:rPr>
              <a:t>4</a:t>
            </a:r>
          </a:p>
        </p:txBody>
      </p:sp>
    </p:spTree>
    <p:extLst>
      <p:ext uri="{BB962C8B-B14F-4D97-AF65-F5344CB8AC3E}">
        <p14:creationId xmlns:p14="http://schemas.microsoft.com/office/powerpoint/2010/main" val="3220909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2807"/>
            <a:ext cx="11163300" cy="638433"/>
          </a:xfrm>
        </p:spPr>
        <p:txBody>
          <a:bodyPr/>
          <a:lstStyle/>
          <a:p>
            <a:r>
              <a:rPr lang="en-US" sz="2800" dirty="0">
                <a:latin typeface="Georgia" panose="02040502050405020303" pitchFamily="18" charset="0"/>
              </a:rPr>
              <a:t>Applications</a:t>
            </a:r>
          </a:p>
        </p:txBody>
      </p:sp>
      <p:sp>
        <p:nvSpPr>
          <p:cNvPr id="3" name="Content Placeholder 2"/>
          <p:cNvSpPr>
            <a:spLocks noGrp="1"/>
          </p:cNvSpPr>
          <p:nvPr>
            <p:ph idx="1"/>
          </p:nvPr>
        </p:nvSpPr>
        <p:spPr/>
        <p:txBody>
          <a:bodyPr/>
          <a:lstStyle/>
          <a:p>
            <a:pPr>
              <a:lnSpc>
                <a:spcPct val="150000"/>
              </a:lnSpc>
            </a:pPr>
            <a:r>
              <a:rPr lang="en-US" sz="1800" dirty="0">
                <a:solidFill>
                  <a:srgbClr val="0000FF"/>
                </a:solidFill>
              </a:rPr>
              <a:t>Social determinants of health</a:t>
            </a:r>
          </a:p>
          <a:p>
            <a:pPr lvl="1">
              <a:lnSpc>
                <a:spcPct val="150000"/>
              </a:lnSpc>
            </a:pPr>
            <a:r>
              <a:rPr lang="en-US" sz="1600" dirty="0"/>
              <a:t>Homelessness (VUMC)</a:t>
            </a:r>
          </a:p>
          <a:p>
            <a:pPr lvl="1">
              <a:lnSpc>
                <a:spcPct val="150000"/>
              </a:lnSpc>
            </a:pPr>
            <a:r>
              <a:rPr lang="en-US" sz="1600" dirty="0"/>
              <a:t>Adverse Childhood Experiences (VUMC)</a:t>
            </a:r>
          </a:p>
          <a:p>
            <a:pPr lvl="1">
              <a:lnSpc>
                <a:spcPct val="150000"/>
              </a:lnSpc>
            </a:pPr>
            <a:r>
              <a:rPr lang="en-US" sz="1600" dirty="0"/>
              <a:t>Homelessness (OHSU)</a:t>
            </a:r>
          </a:p>
          <a:p>
            <a:pPr lvl="1">
              <a:lnSpc>
                <a:spcPct val="150000"/>
              </a:lnSpc>
            </a:pPr>
            <a:r>
              <a:rPr lang="en-US" sz="1600" dirty="0"/>
              <a:t>Social Isolation (OHSU)</a:t>
            </a:r>
          </a:p>
          <a:p>
            <a:pPr lvl="1">
              <a:lnSpc>
                <a:spcPct val="150000"/>
              </a:lnSpc>
            </a:pPr>
            <a:r>
              <a:rPr lang="en-US" sz="1600" dirty="0"/>
              <a:t>Financial Insecurity (OHSU)</a:t>
            </a:r>
          </a:p>
          <a:p>
            <a:pPr lvl="1">
              <a:lnSpc>
                <a:spcPct val="150000"/>
              </a:lnSpc>
            </a:pPr>
            <a:r>
              <a:rPr lang="en-US" sz="1600" dirty="0"/>
              <a:t>Chronic Stress (OHSU)</a:t>
            </a:r>
          </a:p>
          <a:p>
            <a:pPr>
              <a:lnSpc>
                <a:spcPct val="150000"/>
              </a:lnSpc>
            </a:pPr>
            <a:r>
              <a:rPr lang="en-US" sz="1800" dirty="0">
                <a:solidFill>
                  <a:srgbClr val="0000FF"/>
                </a:solidFill>
              </a:rPr>
              <a:t>Suicide phenotypes</a:t>
            </a:r>
          </a:p>
          <a:p>
            <a:pPr lvl="1">
              <a:lnSpc>
                <a:spcPct val="150000"/>
              </a:lnSpc>
            </a:pPr>
            <a:r>
              <a:rPr lang="en-US" sz="1600" dirty="0"/>
              <a:t>Suicidal Ideation (VUMC)</a:t>
            </a:r>
          </a:p>
          <a:p>
            <a:pPr lvl="1">
              <a:lnSpc>
                <a:spcPct val="150000"/>
              </a:lnSpc>
            </a:pPr>
            <a:r>
              <a:rPr lang="en-US" sz="1600" dirty="0"/>
              <a:t>Suicide Attempt (VUMC)</a:t>
            </a:r>
          </a:p>
          <a:p>
            <a:pPr lvl="1">
              <a:lnSpc>
                <a:spcPct val="150000"/>
              </a:lnSpc>
            </a:pPr>
            <a:r>
              <a:rPr lang="en-US" sz="1600" dirty="0"/>
              <a:t>Suicide Attempt - </a:t>
            </a:r>
            <a:r>
              <a:rPr lang="en-US" sz="1600" dirty="0">
                <a:solidFill>
                  <a:srgbClr val="FF0000"/>
                </a:solidFill>
              </a:rPr>
              <a:t>incidence</a:t>
            </a:r>
          </a:p>
        </p:txBody>
      </p:sp>
      <p:cxnSp>
        <p:nvCxnSpPr>
          <p:cNvPr id="7" name="Straight Connector 6">
            <a:extLst>
              <a:ext uri="{FF2B5EF4-FFF2-40B4-BE49-F238E27FC236}">
                <a16:creationId xmlns:a16="http://schemas.microsoft.com/office/drawing/2014/main" id="{FC44EA88-CBDC-2548-B532-54C2F3619C68}"/>
              </a:ext>
            </a:extLst>
          </p:cNvPr>
          <p:cNvCxnSpPr/>
          <p:nvPr/>
        </p:nvCxnSpPr>
        <p:spPr>
          <a:xfrm>
            <a:off x="6780076" y="1916832"/>
            <a:ext cx="0" cy="756084"/>
          </a:xfrm>
          <a:prstGeom prst="line">
            <a:avLst/>
          </a:prstGeom>
          <a:ln w="254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783D67-5B26-4847-BB48-8D76F93B2C2E}"/>
              </a:ext>
            </a:extLst>
          </p:cNvPr>
          <p:cNvCxnSpPr>
            <a:cxnSpLocks/>
          </p:cNvCxnSpPr>
          <p:nvPr/>
        </p:nvCxnSpPr>
        <p:spPr>
          <a:xfrm>
            <a:off x="6780076" y="2816932"/>
            <a:ext cx="0" cy="1548172"/>
          </a:xfrm>
          <a:prstGeom prst="line">
            <a:avLst/>
          </a:prstGeom>
          <a:ln w="254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9E337-5B9D-A642-A877-CD90C2C67B48}"/>
              </a:ext>
            </a:extLst>
          </p:cNvPr>
          <p:cNvCxnSpPr/>
          <p:nvPr/>
        </p:nvCxnSpPr>
        <p:spPr>
          <a:xfrm>
            <a:off x="6771600" y="4833156"/>
            <a:ext cx="0" cy="756084"/>
          </a:xfrm>
          <a:prstGeom prst="line">
            <a:avLst/>
          </a:prstGeom>
          <a:ln w="254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14BA80D-9B40-1347-AB5E-5DDBA64CB7B9}"/>
              </a:ext>
            </a:extLst>
          </p:cNvPr>
          <p:cNvCxnSpPr>
            <a:cxnSpLocks/>
          </p:cNvCxnSpPr>
          <p:nvPr/>
        </p:nvCxnSpPr>
        <p:spPr>
          <a:xfrm>
            <a:off x="6771600" y="5688868"/>
            <a:ext cx="0" cy="368424"/>
          </a:xfrm>
          <a:prstGeom prst="line">
            <a:avLst/>
          </a:prstGeom>
          <a:ln w="254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9BC704A-8742-9D48-892D-A8861EC11FF6}"/>
              </a:ext>
            </a:extLst>
          </p:cNvPr>
          <p:cNvSpPr txBox="1"/>
          <p:nvPr/>
        </p:nvSpPr>
        <p:spPr>
          <a:xfrm>
            <a:off x="6771600" y="1884197"/>
            <a:ext cx="1991251" cy="276999"/>
          </a:xfrm>
          <a:prstGeom prst="rect">
            <a:avLst/>
          </a:prstGeom>
          <a:noFill/>
        </p:spPr>
        <p:txBody>
          <a:bodyPr wrap="none" rtlCol="0">
            <a:spAutoFit/>
          </a:bodyPr>
          <a:lstStyle/>
          <a:p>
            <a:r>
              <a:rPr lang="en-US" sz="1200" dirty="0">
                <a:latin typeface="Georgia" panose="02040502050405020303" pitchFamily="18" charset="0"/>
              </a:rPr>
              <a:t>(Bejan et al., </a:t>
            </a:r>
            <a:r>
              <a:rPr lang="en-US" sz="1200" i="1" dirty="0">
                <a:latin typeface="Georgia" panose="02040502050405020303" pitchFamily="18" charset="0"/>
              </a:rPr>
              <a:t>JAMIA</a:t>
            </a:r>
            <a:r>
              <a:rPr lang="en-US" sz="1200" dirty="0">
                <a:latin typeface="Georgia" panose="02040502050405020303" pitchFamily="18" charset="0"/>
              </a:rPr>
              <a:t> 2018)</a:t>
            </a:r>
          </a:p>
        </p:txBody>
      </p:sp>
      <p:sp>
        <p:nvSpPr>
          <p:cNvPr id="15" name="TextBox 14">
            <a:extLst>
              <a:ext uri="{FF2B5EF4-FFF2-40B4-BE49-F238E27FC236}">
                <a16:creationId xmlns:a16="http://schemas.microsoft.com/office/drawing/2014/main" id="{32E5E9C9-4F73-E74C-AC4C-8A721C547A74}"/>
              </a:ext>
            </a:extLst>
          </p:cNvPr>
          <p:cNvSpPr txBox="1"/>
          <p:nvPr/>
        </p:nvSpPr>
        <p:spPr>
          <a:xfrm>
            <a:off x="6780077" y="2771302"/>
            <a:ext cx="2489784" cy="276999"/>
          </a:xfrm>
          <a:prstGeom prst="rect">
            <a:avLst/>
          </a:prstGeom>
          <a:noFill/>
        </p:spPr>
        <p:txBody>
          <a:bodyPr wrap="none" rtlCol="0">
            <a:spAutoFit/>
          </a:bodyPr>
          <a:lstStyle/>
          <a:p>
            <a:r>
              <a:rPr lang="en-US" sz="1200" dirty="0">
                <a:latin typeface="Georgia" panose="02040502050405020303" pitchFamily="18" charset="0"/>
              </a:rPr>
              <a:t>(Dorr, Bejan et al., </a:t>
            </a:r>
            <a:r>
              <a:rPr lang="en-US" sz="1200" i="1" dirty="0">
                <a:latin typeface="Georgia" panose="02040502050405020303" pitchFamily="18" charset="0"/>
              </a:rPr>
              <a:t>MedInfo</a:t>
            </a:r>
            <a:r>
              <a:rPr lang="en-US" sz="1200" dirty="0">
                <a:latin typeface="Georgia" panose="02040502050405020303" pitchFamily="18" charset="0"/>
              </a:rPr>
              <a:t> 2019)</a:t>
            </a:r>
          </a:p>
        </p:txBody>
      </p:sp>
      <p:sp>
        <p:nvSpPr>
          <p:cNvPr id="17" name="TextBox 16">
            <a:extLst>
              <a:ext uri="{FF2B5EF4-FFF2-40B4-BE49-F238E27FC236}">
                <a16:creationId xmlns:a16="http://schemas.microsoft.com/office/drawing/2014/main" id="{6E9CEFB4-DED4-5647-897E-5EEC4D4868B9}"/>
              </a:ext>
            </a:extLst>
          </p:cNvPr>
          <p:cNvSpPr txBox="1"/>
          <p:nvPr/>
        </p:nvSpPr>
        <p:spPr>
          <a:xfrm>
            <a:off x="6771601" y="4774331"/>
            <a:ext cx="2129109" cy="276999"/>
          </a:xfrm>
          <a:prstGeom prst="rect">
            <a:avLst/>
          </a:prstGeom>
          <a:noFill/>
        </p:spPr>
        <p:txBody>
          <a:bodyPr wrap="none" rtlCol="0">
            <a:spAutoFit/>
          </a:bodyPr>
          <a:lstStyle/>
          <a:p>
            <a:r>
              <a:rPr lang="en-US" sz="1200" dirty="0">
                <a:latin typeface="Georgia" panose="02040502050405020303" pitchFamily="18" charset="0"/>
              </a:rPr>
              <a:t>(Bejan et al., </a:t>
            </a:r>
            <a:r>
              <a:rPr lang="en-US" sz="1200" i="1" dirty="0">
                <a:latin typeface="Georgia" panose="02040502050405020303" pitchFamily="18" charset="0"/>
              </a:rPr>
              <a:t>medRxiv</a:t>
            </a:r>
            <a:r>
              <a:rPr lang="en-US" sz="1200" dirty="0">
                <a:latin typeface="Georgia" panose="02040502050405020303" pitchFamily="18" charset="0"/>
              </a:rPr>
              <a:t> 2022)</a:t>
            </a:r>
          </a:p>
        </p:txBody>
      </p:sp>
      <p:sp>
        <p:nvSpPr>
          <p:cNvPr id="18" name="TextBox 17">
            <a:extLst>
              <a:ext uri="{FF2B5EF4-FFF2-40B4-BE49-F238E27FC236}">
                <a16:creationId xmlns:a16="http://schemas.microsoft.com/office/drawing/2014/main" id="{7C461980-DD09-0F46-A341-AA2A8FCA3C85}"/>
              </a:ext>
            </a:extLst>
          </p:cNvPr>
          <p:cNvSpPr txBox="1"/>
          <p:nvPr/>
        </p:nvSpPr>
        <p:spPr>
          <a:xfrm>
            <a:off x="6771601" y="5656325"/>
            <a:ext cx="1853392" cy="276999"/>
          </a:xfrm>
          <a:prstGeom prst="rect">
            <a:avLst/>
          </a:prstGeom>
          <a:noFill/>
        </p:spPr>
        <p:txBody>
          <a:bodyPr wrap="none" rtlCol="0">
            <a:spAutoFit/>
          </a:bodyPr>
          <a:lstStyle/>
          <a:p>
            <a:r>
              <a:rPr lang="en-US" sz="1200" dirty="0">
                <a:latin typeface="Georgia" panose="02040502050405020303" pitchFamily="18" charset="0"/>
              </a:rPr>
              <a:t>(Walsh et al., </a:t>
            </a:r>
            <a:r>
              <a:rPr lang="en-US" sz="1200" i="1" dirty="0">
                <a:latin typeface="Georgia" panose="02040502050405020303" pitchFamily="18" charset="0"/>
              </a:rPr>
              <a:t>submitted</a:t>
            </a:r>
            <a:r>
              <a:rPr lang="en-US" sz="1200" dirty="0">
                <a:latin typeface="Georgia" panose="02040502050405020303" pitchFamily="18" charset="0"/>
              </a:rPr>
              <a:t>)</a:t>
            </a:r>
          </a:p>
        </p:txBody>
      </p:sp>
    </p:spTree>
    <p:extLst>
      <p:ext uri="{BB962C8B-B14F-4D97-AF65-F5344CB8AC3E}">
        <p14:creationId xmlns:p14="http://schemas.microsoft.com/office/powerpoint/2010/main" val="2538390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C35E5-0CED-EE46-99F0-D500A83C42EA}"/>
              </a:ext>
            </a:extLst>
          </p:cNvPr>
          <p:cNvSpPr>
            <a:spLocks noGrp="1"/>
          </p:cNvSpPr>
          <p:nvPr>
            <p:ph type="title"/>
          </p:nvPr>
        </p:nvSpPr>
        <p:spPr>
          <a:xfrm>
            <a:off x="609600" y="252653"/>
            <a:ext cx="11163300" cy="638433"/>
          </a:xfrm>
        </p:spPr>
        <p:txBody>
          <a:bodyPr/>
          <a:lstStyle/>
          <a:p>
            <a:r>
              <a:rPr lang="en-US" sz="2800" dirty="0">
                <a:latin typeface="Georgia" panose="02040502050405020303" pitchFamily="18" charset="0"/>
              </a:rPr>
              <a:t>Data-driven methods for extracting phenotype profiles</a:t>
            </a:r>
          </a:p>
        </p:txBody>
      </p:sp>
      <p:sp>
        <p:nvSpPr>
          <p:cNvPr id="3" name="Content Placeholder 2">
            <a:extLst>
              <a:ext uri="{FF2B5EF4-FFF2-40B4-BE49-F238E27FC236}">
                <a16:creationId xmlns:a16="http://schemas.microsoft.com/office/drawing/2014/main" id="{8996CC79-DC52-794E-8180-F5B4A20B73C1}"/>
              </a:ext>
            </a:extLst>
          </p:cNvPr>
          <p:cNvSpPr>
            <a:spLocks noGrp="1"/>
          </p:cNvSpPr>
          <p:nvPr>
            <p:ph idx="1"/>
          </p:nvPr>
        </p:nvSpPr>
        <p:spPr/>
        <p:txBody>
          <a:bodyPr/>
          <a:lstStyle/>
          <a:p>
            <a:r>
              <a:rPr lang="en-US" sz="1800" dirty="0">
                <a:solidFill>
                  <a:srgbClr val="0000FF"/>
                </a:solidFill>
              </a:rPr>
              <a:t>Homelessness</a:t>
            </a:r>
          </a:p>
          <a:p>
            <a:endParaRPr lang="en-US" sz="2400" dirty="0"/>
          </a:p>
          <a:p>
            <a:endParaRPr lang="en-US" sz="2400" dirty="0"/>
          </a:p>
          <a:p>
            <a:endParaRPr lang="en-US" sz="2400" dirty="0"/>
          </a:p>
          <a:p>
            <a:endParaRPr lang="en-US" sz="2400" dirty="0"/>
          </a:p>
          <a:p>
            <a:endParaRPr lang="en-US" sz="2400" dirty="0"/>
          </a:p>
          <a:p>
            <a:r>
              <a:rPr lang="en-US" sz="1800" dirty="0">
                <a:solidFill>
                  <a:srgbClr val="0000FF"/>
                </a:solidFill>
              </a:rPr>
              <a:t>Suicide phenotypes</a:t>
            </a:r>
          </a:p>
        </p:txBody>
      </p:sp>
      <p:pic>
        <p:nvPicPr>
          <p:cNvPr id="5" name="Picture 4">
            <a:extLst>
              <a:ext uri="{FF2B5EF4-FFF2-40B4-BE49-F238E27FC236}">
                <a16:creationId xmlns:a16="http://schemas.microsoft.com/office/drawing/2014/main" id="{11661853-B01A-EB49-B9A1-DA914AE49169}"/>
              </a:ext>
            </a:extLst>
          </p:cNvPr>
          <p:cNvPicPr>
            <a:picLocks noChangeAspect="1"/>
          </p:cNvPicPr>
          <p:nvPr/>
        </p:nvPicPr>
        <p:blipFill>
          <a:blip r:embed="rId2"/>
          <a:stretch>
            <a:fillRect/>
          </a:stretch>
        </p:blipFill>
        <p:spPr>
          <a:xfrm>
            <a:off x="2431302" y="1639736"/>
            <a:ext cx="7445119" cy="2185308"/>
          </a:xfrm>
          <a:prstGeom prst="rect">
            <a:avLst/>
          </a:prstGeom>
        </p:spPr>
      </p:pic>
      <p:pic>
        <p:nvPicPr>
          <p:cNvPr id="6" name="Picture 5">
            <a:extLst>
              <a:ext uri="{FF2B5EF4-FFF2-40B4-BE49-F238E27FC236}">
                <a16:creationId xmlns:a16="http://schemas.microsoft.com/office/drawing/2014/main" id="{6364C3EA-03D7-764D-9980-68F16348DAC1}"/>
              </a:ext>
            </a:extLst>
          </p:cNvPr>
          <p:cNvPicPr>
            <a:picLocks noChangeAspect="1"/>
          </p:cNvPicPr>
          <p:nvPr/>
        </p:nvPicPr>
        <p:blipFill>
          <a:blip r:embed="rId3"/>
          <a:stretch>
            <a:fillRect/>
          </a:stretch>
        </p:blipFill>
        <p:spPr>
          <a:xfrm>
            <a:off x="2468690" y="4400778"/>
            <a:ext cx="7445119" cy="1989862"/>
          </a:xfrm>
          <a:prstGeom prst="rect">
            <a:avLst/>
          </a:prstGeom>
        </p:spPr>
      </p:pic>
    </p:spTree>
    <p:extLst>
      <p:ext uri="{BB962C8B-B14F-4D97-AF65-F5344CB8AC3E}">
        <p14:creationId xmlns:p14="http://schemas.microsoft.com/office/powerpoint/2010/main" val="29253690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7192B5-3A6A-644F-A550-2B41D5B79C84}"/>
              </a:ext>
            </a:extLst>
          </p:cNvPr>
          <p:cNvSpPr txBox="1">
            <a:spLocks/>
          </p:cNvSpPr>
          <p:nvPr/>
        </p:nvSpPr>
        <p:spPr bwMode="auto">
          <a:xfrm>
            <a:off x="330201" y="1463676"/>
            <a:ext cx="4050729"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Tx/>
              <a:buFont typeface="Wingdings" pitchFamily="2" charset="2"/>
              <a:buChar char="§"/>
              <a:defRPr sz="3200">
                <a:solidFill>
                  <a:schemeClr val="tx1"/>
                </a:solidFill>
                <a:latin typeface="+mj-lt"/>
                <a:ea typeface="+mn-ea"/>
                <a:cs typeface="+mn-cs"/>
              </a:defRPr>
            </a:lvl1pPr>
            <a:lvl2pPr marL="742950" indent="-285750" algn="l" rtl="0" eaLnBrk="0" fontAlgn="base" hangingPunct="0">
              <a:spcBef>
                <a:spcPct val="20000"/>
              </a:spcBef>
              <a:spcAft>
                <a:spcPct val="0"/>
              </a:spcAft>
              <a:buClrTx/>
              <a:buFont typeface="Wingdings" pitchFamily="2" charset="2"/>
              <a:buChar char="§"/>
              <a:defRPr sz="2800">
                <a:solidFill>
                  <a:schemeClr val="tx1"/>
                </a:solidFill>
                <a:latin typeface="+mj-lt"/>
              </a:defRPr>
            </a:lvl2pPr>
            <a:lvl3pPr marL="1143000" indent="-228600" algn="l" rtl="0" eaLnBrk="0" fontAlgn="base" hangingPunct="0">
              <a:spcBef>
                <a:spcPct val="20000"/>
              </a:spcBef>
              <a:spcAft>
                <a:spcPct val="0"/>
              </a:spcAft>
              <a:buClrTx/>
              <a:buFont typeface="Wingdings" pitchFamily="2" charset="2"/>
              <a:buChar char="§"/>
              <a:defRPr sz="2400">
                <a:solidFill>
                  <a:schemeClr val="tx1"/>
                </a:solidFill>
                <a:latin typeface="+mj-lt"/>
              </a:defRPr>
            </a:lvl3pPr>
            <a:lvl4pPr marL="1600200" indent="-228600" algn="l" rtl="0" eaLnBrk="0" fontAlgn="base" hangingPunct="0">
              <a:spcBef>
                <a:spcPct val="20000"/>
              </a:spcBef>
              <a:spcAft>
                <a:spcPct val="0"/>
              </a:spcAft>
              <a:buClrTx/>
              <a:buFont typeface="Wingdings" pitchFamily="2" charset="2"/>
              <a:buChar char="§"/>
              <a:defRPr sz="2000">
                <a:solidFill>
                  <a:schemeClr val="tx1"/>
                </a:solidFill>
                <a:latin typeface="+mj-lt"/>
              </a:defRPr>
            </a:lvl4pPr>
            <a:lvl5pPr marL="2057400" indent="-228600" algn="l" rtl="0" eaLnBrk="0" fontAlgn="base" hangingPunct="0">
              <a:spcBef>
                <a:spcPct val="20000"/>
              </a:spcBef>
              <a:spcAft>
                <a:spcPct val="0"/>
              </a:spcAft>
              <a:buClrTx/>
              <a:buFont typeface="Wingdings" pitchFamily="2" charset="2"/>
              <a:buChar char="§"/>
              <a:defRPr sz="2000">
                <a:solidFill>
                  <a:schemeClr val="tx1"/>
                </a:solidFill>
                <a:latin typeface="+mj-lt"/>
              </a:defRPr>
            </a:lvl5pPr>
            <a:lvl6pPr marL="25146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9pPr>
          </a:lstStyle>
          <a:p>
            <a:pPr marL="0" indent="0">
              <a:buNone/>
            </a:pPr>
            <a:r>
              <a:rPr lang="en-US" sz="2000" kern="0" dirty="0">
                <a:solidFill>
                  <a:srgbClr val="0000FF"/>
                </a:solidFill>
                <a:latin typeface="Georgia" panose="02040502050405020303" pitchFamily="18" charset="0"/>
              </a:rPr>
              <a:t>    ACE</a:t>
            </a:r>
            <a:endParaRPr lang="en-US" sz="2000" kern="0" dirty="0">
              <a:latin typeface="Georgia" panose="02040502050405020303" pitchFamily="18" charset="0"/>
            </a:endParaRPr>
          </a:p>
          <a:p>
            <a:pPr lvl="1"/>
            <a:r>
              <a:rPr lang="en-US" sz="1600" dirty="0">
                <a:latin typeface="Georgia" panose="02040502050405020303" pitchFamily="18" charset="0"/>
              </a:rPr>
              <a:t>child abuse</a:t>
            </a:r>
          </a:p>
          <a:p>
            <a:pPr lvl="1"/>
            <a:r>
              <a:rPr lang="en-US" sz="1600" dirty="0">
                <a:latin typeface="Georgia" panose="02040502050405020303" pitchFamily="18" charset="0"/>
              </a:rPr>
              <a:t>sexual abuse</a:t>
            </a:r>
          </a:p>
          <a:p>
            <a:pPr lvl="1"/>
            <a:r>
              <a:rPr lang="en-US" sz="1600" dirty="0">
                <a:latin typeface="Georgia" panose="02040502050405020303" pitchFamily="18" charset="0"/>
              </a:rPr>
              <a:t>child neglect</a:t>
            </a:r>
          </a:p>
          <a:p>
            <a:pPr lvl="1"/>
            <a:r>
              <a:rPr lang="en-US" sz="1600" dirty="0">
                <a:latin typeface="Georgia" panose="02040502050405020303" pitchFamily="18" charset="0"/>
              </a:rPr>
              <a:t>childhood trauma</a:t>
            </a:r>
          </a:p>
          <a:p>
            <a:pPr lvl="1"/>
            <a:r>
              <a:rPr lang="en-US" sz="1600" dirty="0">
                <a:latin typeface="Georgia" panose="02040502050405020303" pitchFamily="18" charset="0"/>
              </a:rPr>
              <a:t>child protective service</a:t>
            </a:r>
          </a:p>
          <a:p>
            <a:pPr lvl="1"/>
            <a:r>
              <a:rPr lang="en-US" sz="1600" dirty="0">
                <a:latin typeface="Georgia" panose="02040502050405020303" pitchFamily="18" charset="0"/>
              </a:rPr>
              <a:t>physical abuse</a:t>
            </a:r>
          </a:p>
          <a:p>
            <a:pPr lvl="1"/>
            <a:r>
              <a:rPr lang="en-US" sz="1600" dirty="0">
                <a:latin typeface="Georgia" panose="02040502050405020303" pitchFamily="18" charset="0"/>
              </a:rPr>
              <a:t>psychological abuse</a:t>
            </a:r>
            <a:endParaRPr lang="en-US" sz="1600" kern="0" dirty="0">
              <a:latin typeface="Georgia" panose="02040502050405020303" pitchFamily="18" charset="0"/>
            </a:endParaRPr>
          </a:p>
          <a:p>
            <a:pPr lvl="1"/>
            <a:r>
              <a:rPr lang="en-US" sz="1600" kern="0" dirty="0">
                <a:latin typeface="Georgia" panose="02040502050405020303" pitchFamily="18" charset="0"/>
              </a:rPr>
              <a:t>verbal abuse</a:t>
            </a:r>
          </a:p>
          <a:p>
            <a:pPr lvl="1"/>
            <a:r>
              <a:rPr lang="en-US" sz="1600" kern="0" dirty="0">
                <a:latin typeface="Georgia" panose="02040502050405020303" pitchFamily="18" charset="0"/>
              </a:rPr>
              <a:t>poverty</a:t>
            </a:r>
          </a:p>
          <a:p>
            <a:pPr lvl="1"/>
            <a:r>
              <a:rPr lang="en-US" sz="1600" kern="0" dirty="0">
                <a:latin typeface="Georgia" panose="02040502050405020303" pitchFamily="18" charset="0"/>
              </a:rPr>
              <a:t>food insecurity</a:t>
            </a:r>
          </a:p>
          <a:p>
            <a:pPr lvl="1"/>
            <a:r>
              <a:rPr lang="en-US" sz="1600" kern="0" dirty="0">
                <a:latin typeface="Georgia" panose="02040502050405020303" pitchFamily="18" charset="0"/>
              </a:rPr>
              <a:t>cps supervisor</a:t>
            </a:r>
          </a:p>
          <a:p>
            <a:pPr lvl="1"/>
            <a:r>
              <a:rPr lang="en-US" sz="1600" kern="0" dirty="0">
                <a:latin typeface="Georgia" panose="02040502050405020303" pitchFamily="18" charset="0"/>
              </a:rPr>
              <a:t>cps report</a:t>
            </a:r>
          </a:p>
          <a:p>
            <a:pPr lvl="1"/>
            <a:r>
              <a:rPr lang="en-US" sz="1600" kern="0" dirty="0">
                <a:latin typeface="Georgia" panose="02040502050405020303" pitchFamily="18" charset="0"/>
              </a:rPr>
              <a:t>cps worker</a:t>
            </a:r>
          </a:p>
          <a:p>
            <a:pPr lvl="1"/>
            <a:r>
              <a:rPr lang="en-US" sz="1600" kern="0" dirty="0">
                <a:latin typeface="Georgia" panose="02040502050405020303" pitchFamily="18" charset="0"/>
              </a:rPr>
              <a:t>cps investigation</a:t>
            </a:r>
          </a:p>
          <a:p>
            <a:pPr lvl="1"/>
            <a:endParaRPr lang="en-US" sz="1600" kern="0" dirty="0">
              <a:latin typeface="Georgia" panose="02040502050405020303" pitchFamily="18" charset="0"/>
            </a:endParaRPr>
          </a:p>
        </p:txBody>
      </p:sp>
      <p:sp>
        <p:nvSpPr>
          <p:cNvPr id="2" name="Title 1">
            <a:extLst>
              <a:ext uri="{FF2B5EF4-FFF2-40B4-BE49-F238E27FC236}">
                <a16:creationId xmlns:a16="http://schemas.microsoft.com/office/drawing/2014/main" id="{1B491937-9B68-354E-A800-BC320020FB0F}"/>
              </a:ext>
            </a:extLst>
          </p:cNvPr>
          <p:cNvSpPr>
            <a:spLocks noGrp="1"/>
          </p:cNvSpPr>
          <p:nvPr>
            <p:ph type="title"/>
          </p:nvPr>
        </p:nvSpPr>
        <p:spPr>
          <a:xfrm>
            <a:off x="640597" y="175647"/>
            <a:ext cx="11163300" cy="638433"/>
          </a:xfrm>
        </p:spPr>
        <p:txBody>
          <a:bodyPr/>
          <a:lstStyle/>
          <a:p>
            <a:r>
              <a:rPr lang="en-US" sz="2800">
                <a:latin typeface="Georgia" panose="02040502050405020303" pitchFamily="18" charset="0"/>
              </a:rPr>
              <a:t>Building phenotype queries (I)</a:t>
            </a:r>
          </a:p>
        </p:txBody>
      </p:sp>
      <p:sp>
        <p:nvSpPr>
          <p:cNvPr id="3" name="Content Placeholder 2">
            <a:extLst>
              <a:ext uri="{FF2B5EF4-FFF2-40B4-BE49-F238E27FC236}">
                <a16:creationId xmlns:a16="http://schemas.microsoft.com/office/drawing/2014/main" id="{9205CE11-D1B8-9F4C-AB37-B757FB536194}"/>
              </a:ext>
            </a:extLst>
          </p:cNvPr>
          <p:cNvSpPr>
            <a:spLocks noGrp="1"/>
          </p:cNvSpPr>
          <p:nvPr>
            <p:ph idx="1"/>
          </p:nvPr>
        </p:nvSpPr>
        <p:spPr>
          <a:xfrm>
            <a:off x="4380930" y="1463676"/>
            <a:ext cx="4050729" cy="4784725"/>
          </a:xfrm>
        </p:spPr>
        <p:txBody>
          <a:bodyPr/>
          <a:lstStyle/>
          <a:p>
            <a:r>
              <a:rPr lang="en-US" sz="2000" dirty="0">
                <a:solidFill>
                  <a:srgbClr val="0000FF"/>
                </a:solidFill>
              </a:rPr>
              <a:t>Homelessness</a:t>
            </a:r>
          </a:p>
          <a:p>
            <a:pPr lvl="1"/>
            <a:r>
              <a:rPr lang="en-US" sz="1600" dirty="0"/>
              <a:t>homeless</a:t>
            </a:r>
          </a:p>
          <a:p>
            <a:pPr lvl="1"/>
            <a:r>
              <a:rPr lang="en-US" sz="1600" dirty="0"/>
              <a:t>homelessness</a:t>
            </a:r>
          </a:p>
          <a:p>
            <a:pPr lvl="1"/>
            <a:r>
              <a:rPr lang="en-US" sz="1600" dirty="0"/>
              <a:t>shelter</a:t>
            </a:r>
          </a:p>
          <a:p>
            <a:pPr lvl="1"/>
            <a:r>
              <a:rPr lang="en-US" sz="1600" dirty="0"/>
              <a:t>unemployed</a:t>
            </a:r>
          </a:p>
          <a:p>
            <a:pPr lvl="1"/>
            <a:r>
              <a:rPr lang="en-US" sz="1600" dirty="0"/>
              <a:t>jobless</a:t>
            </a:r>
          </a:p>
          <a:p>
            <a:pPr lvl="1"/>
            <a:r>
              <a:rPr lang="en-US" sz="1600" dirty="0"/>
              <a:t>incarceration </a:t>
            </a:r>
          </a:p>
        </p:txBody>
      </p:sp>
      <p:sp>
        <p:nvSpPr>
          <p:cNvPr id="4" name="Slide Number Placeholder 3">
            <a:extLst>
              <a:ext uri="{FF2B5EF4-FFF2-40B4-BE49-F238E27FC236}">
                <a16:creationId xmlns:a16="http://schemas.microsoft.com/office/drawing/2014/main" id="{4E26D5AF-C976-694F-89E2-A8ACC408DD20}"/>
              </a:ext>
            </a:extLst>
          </p:cNvPr>
          <p:cNvSpPr>
            <a:spLocks noGrp="1"/>
          </p:cNvSpPr>
          <p:nvPr>
            <p:ph type="sldNum" sz="quarter" idx="12"/>
          </p:nvPr>
        </p:nvSpPr>
        <p:spPr/>
        <p:txBody>
          <a:bodyPr/>
          <a:lstStyle/>
          <a:p>
            <a:pPr>
              <a:defRPr/>
            </a:pPr>
            <a:r>
              <a:rPr lang="en-US">
                <a:latin typeface="Georgia" panose="02040502050405020303" pitchFamily="18" charset="0"/>
              </a:rPr>
              <a:t> </a:t>
            </a:r>
          </a:p>
        </p:txBody>
      </p:sp>
    </p:spTree>
    <p:extLst>
      <p:ext uri="{BB962C8B-B14F-4D97-AF65-F5344CB8AC3E}">
        <p14:creationId xmlns:p14="http://schemas.microsoft.com/office/powerpoint/2010/main" val="29641182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15CED9F-5497-314B-8B0E-E2B47D29A4CB}"/>
              </a:ext>
            </a:extLst>
          </p:cNvPr>
          <p:cNvSpPr txBox="1">
            <a:spLocks/>
          </p:cNvSpPr>
          <p:nvPr/>
        </p:nvSpPr>
        <p:spPr bwMode="auto">
          <a:xfrm>
            <a:off x="1788429" y="1340769"/>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Tx/>
              <a:buFont typeface="Wingdings" pitchFamily="2" charset="2"/>
              <a:buChar char="§"/>
              <a:defRPr sz="3200">
                <a:solidFill>
                  <a:schemeClr val="tx1"/>
                </a:solidFill>
                <a:latin typeface="+mj-lt"/>
                <a:ea typeface="+mn-ea"/>
                <a:cs typeface="+mn-cs"/>
              </a:defRPr>
            </a:lvl1pPr>
            <a:lvl2pPr marL="742950" indent="-285750" algn="l" rtl="0" eaLnBrk="0" fontAlgn="base" hangingPunct="0">
              <a:spcBef>
                <a:spcPct val="20000"/>
              </a:spcBef>
              <a:spcAft>
                <a:spcPct val="0"/>
              </a:spcAft>
              <a:buClrTx/>
              <a:buFont typeface="Wingdings" pitchFamily="2" charset="2"/>
              <a:buChar char="§"/>
              <a:defRPr sz="2800">
                <a:solidFill>
                  <a:schemeClr val="tx1"/>
                </a:solidFill>
                <a:latin typeface="+mj-lt"/>
              </a:defRPr>
            </a:lvl2pPr>
            <a:lvl3pPr marL="1143000" indent="-228600" algn="l" rtl="0" eaLnBrk="0" fontAlgn="base" hangingPunct="0">
              <a:spcBef>
                <a:spcPct val="20000"/>
              </a:spcBef>
              <a:spcAft>
                <a:spcPct val="0"/>
              </a:spcAft>
              <a:buClrTx/>
              <a:buFont typeface="Wingdings" pitchFamily="2" charset="2"/>
              <a:buChar char="§"/>
              <a:defRPr sz="2400">
                <a:solidFill>
                  <a:schemeClr val="tx1"/>
                </a:solidFill>
                <a:latin typeface="+mj-lt"/>
              </a:defRPr>
            </a:lvl3pPr>
            <a:lvl4pPr marL="1600200" indent="-228600" algn="l" rtl="0" eaLnBrk="0" fontAlgn="base" hangingPunct="0">
              <a:spcBef>
                <a:spcPct val="20000"/>
              </a:spcBef>
              <a:spcAft>
                <a:spcPct val="0"/>
              </a:spcAft>
              <a:buClrTx/>
              <a:buFont typeface="Wingdings" pitchFamily="2" charset="2"/>
              <a:buChar char="§"/>
              <a:defRPr sz="2000">
                <a:solidFill>
                  <a:schemeClr val="tx1"/>
                </a:solidFill>
                <a:latin typeface="+mj-lt"/>
              </a:defRPr>
            </a:lvl4pPr>
            <a:lvl5pPr marL="2057400" indent="-228600" algn="l" rtl="0" eaLnBrk="0" fontAlgn="base" hangingPunct="0">
              <a:spcBef>
                <a:spcPct val="20000"/>
              </a:spcBef>
              <a:spcAft>
                <a:spcPct val="0"/>
              </a:spcAft>
              <a:buClrTx/>
              <a:buFont typeface="Wingdings" pitchFamily="2" charset="2"/>
              <a:buChar char="§"/>
              <a:defRPr sz="2000">
                <a:solidFill>
                  <a:schemeClr val="tx1"/>
                </a:solidFill>
                <a:latin typeface="+mj-lt"/>
              </a:defRPr>
            </a:lvl5pPr>
            <a:lvl6pPr marL="25146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9pPr>
          </a:lstStyle>
          <a:p>
            <a:r>
              <a:rPr lang="en-US" sz="1400" kern="0" dirty="0">
                <a:solidFill>
                  <a:srgbClr val="0000FF"/>
                </a:solidFill>
                <a:latin typeface="Georgia" panose="02040502050405020303" pitchFamily="18" charset="0"/>
              </a:rPr>
              <a:t>Suicidal Ideation</a:t>
            </a:r>
          </a:p>
        </p:txBody>
      </p:sp>
      <p:sp>
        <p:nvSpPr>
          <p:cNvPr id="2" name="Title 1">
            <a:extLst>
              <a:ext uri="{FF2B5EF4-FFF2-40B4-BE49-F238E27FC236}">
                <a16:creationId xmlns:a16="http://schemas.microsoft.com/office/drawing/2014/main" id="{1C85FE67-44E0-C848-91CD-82D59911751E}"/>
              </a:ext>
            </a:extLst>
          </p:cNvPr>
          <p:cNvSpPr>
            <a:spLocks noGrp="1"/>
          </p:cNvSpPr>
          <p:nvPr>
            <p:ph type="title"/>
          </p:nvPr>
        </p:nvSpPr>
        <p:spPr>
          <a:xfrm>
            <a:off x="648022" y="161828"/>
            <a:ext cx="11163300" cy="638433"/>
          </a:xfrm>
        </p:spPr>
        <p:txBody>
          <a:bodyPr/>
          <a:lstStyle/>
          <a:p>
            <a:r>
              <a:rPr lang="en-US" sz="2800" dirty="0">
                <a:latin typeface="Georgia" panose="02040502050405020303" pitchFamily="18" charset="0"/>
              </a:rPr>
              <a:t>Building phenotype queries (II)</a:t>
            </a:r>
          </a:p>
        </p:txBody>
      </p:sp>
      <p:sp>
        <p:nvSpPr>
          <p:cNvPr id="3" name="Content Placeholder 2">
            <a:extLst>
              <a:ext uri="{FF2B5EF4-FFF2-40B4-BE49-F238E27FC236}">
                <a16:creationId xmlns:a16="http://schemas.microsoft.com/office/drawing/2014/main" id="{BC9BD954-DCC8-564B-9FFA-099EE0571E40}"/>
              </a:ext>
            </a:extLst>
          </p:cNvPr>
          <p:cNvSpPr>
            <a:spLocks noGrp="1"/>
          </p:cNvSpPr>
          <p:nvPr>
            <p:ph idx="1"/>
          </p:nvPr>
        </p:nvSpPr>
        <p:spPr>
          <a:xfrm>
            <a:off x="2114872" y="1416584"/>
            <a:ext cx="8229600" cy="4784725"/>
          </a:xfrm>
        </p:spPr>
        <p:txBody>
          <a:bodyPr/>
          <a:lstStyle/>
          <a:p>
            <a:endParaRPr lang="en-US" sz="1200" dirty="0"/>
          </a:p>
          <a:p>
            <a:r>
              <a:rPr lang="en-US" sz="1200" dirty="0"/>
              <a:t>suicid(al|e) idea(tion|s)*</a:t>
            </a:r>
          </a:p>
          <a:p>
            <a:r>
              <a:rPr lang="en-US" sz="1200" dirty="0"/>
              <a:t>suicid(al|e) thought(s)*</a:t>
            </a:r>
          </a:p>
          <a:p>
            <a:r>
              <a:rPr lang="en-US" sz="1200" dirty="0"/>
              <a:t>thought(s)* of suicide</a:t>
            </a:r>
          </a:p>
          <a:p>
            <a:r>
              <a:rPr lang="en-US" sz="1200" dirty="0"/>
              <a:t>(wish|wishes|intent|intend|intends|plans) to commit suicide</a:t>
            </a:r>
          </a:p>
          <a:p>
            <a:r>
              <a:rPr lang="en-US" sz="1200" dirty="0"/>
              <a:t>(want|wish) (s|ing|es)* to die</a:t>
            </a:r>
          </a:p>
          <a:p>
            <a:r>
              <a:rPr lang="en-US" sz="1200" dirty="0"/>
              <a:t>(</a:t>
            </a:r>
            <a:r>
              <a:rPr lang="en-US" sz="1200" dirty="0">
                <a:solidFill>
                  <a:srgbClr val="FF0000"/>
                </a:solidFill>
              </a:rPr>
              <a:t>thoughts|think|want|wish</a:t>
            </a:r>
            <a:r>
              <a:rPr lang="en-US" sz="1200" dirty="0"/>
              <a:t>) (s|ing|es)* (of|to|about) (take|end) (ing)* (my|his|her|their) (own)* life</a:t>
            </a:r>
          </a:p>
          <a:p>
            <a:r>
              <a:rPr lang="en-US" sz="1200" dirty="0"/>
              <a:t>(thoughts|think|want|wish) (s|ing|es)* (of|to|about) (kill|shot|shoot|hang|poison|asphyxiate|asphyxiat|mutilate|mutilat|harm|overdose|overdos|cut|cutt|gas|gass|slash) (ing)* (myself|himself|herself|themself)</a:t>
            </a:r>
          </a:p>
          <a:p>
            <a:r>
              <a:rPr lang="en-US" sz="1200" dirty="0"/>
              <a:t>(thoughts|think|want|wish) (s|ing|es)* (of|to|about) (slit|slitt|cut|cutt|slash) (ing)* (my|his|her|their|the)* (wrist|arm|throat)</a:t>
            </a:r>
          </a:p>
          <a:p>
            <a:r>
              <a:rPr lang="en-US" sz="1200" dirty="0"/>
              <a:t>feel(s|ing) (very)* suicidal</a:t>
            </a:r>
          </a:p>
          <a:p>
            <a:r>
              <a:rPr lang="en-US" sz="1200" dirty="0"/>
              <a:t>(thoughts|think|want|wish) (s|ing|es)* (of|to|about) (jump|jumping) off (a|the|interstate|my|his|her|their)* (bridge|building|balcony|window|roof)</a:t>
            </a:r>
          </a:p>
          <a:p>
            <a:r>
              <a:rPr lang="en-US" sz="1200" dirty="0"/>
              <a:t>(thoughts|think|want|wish) (s|ing|es)* (of|to|about) (jump|jumping) out of (a|the)* moving (vehicle|car)</a:t>
            </a:r>
          </a:p>
          <a:p>
            <a:r>
              <a:rPr lang="en-US" sz="1200" dirty="0"/>
              <a:t>(thoughts|think|want|wish) (s|ing|es)* (of|to|about) (jump|jumping) from a moving (vehicle|car)</a:t>
            </a:r>
          </a:p>
          <a:p>
            <a:r>
              <a:rPr lang="en-US" sz="1200" dirty="0"/>
              <a:t>(thoughts|think|want|wish) (s|ing|es)* (of|to|about) (jump|jumping) out of (his|her|the|a)* (\d+) (nd|rd|th) (floor|story|balcony|window)</a:t>
            </a:r>
          </a:p>
          <a:p>
            <a:r>
              <a:rPr lang="en-US" sz="1200" dirty="0"/>
              <a:t>(thoughts|think|want|wish) (s|ing|es)* (of|to|about) (jump|jumping) in front of a (car|truck|train|vehicle)</a:t>
            </a:r>
          </a:p>
          <a:p>
            <a:r>
              <a:rPr lang="en-US" sz="1200" dirty="0"/>
              <a:t>(thoughts|think|want|wish) (s|ing|es)* (of|to|about) (jump|jumping) into interstate</a:t>
            </a:r>
          </a:p>
          <a:p>
            <a:r>
              <a:rPr lang="en-US" sz="1200" dirty="0"/>
              <a:t>(thoughts|think|want|wish) (s|ing|es)* (of|to|about) (jump|jumping) out of (a|the|his|her)* (window|balcony)</a:t>
            </a:r>
          </a:p>
        </p:txBody>
      </p:sp>
    </p:spTree>
    <p:extLst>
      <p:ext uri="{BB962C8B-B14F-4D97-AF65-F5344CB8AC3E}">
        <p14:creationId xmlns:p14="http://schemas.microsoft.com/office/powerpoint/2010/main" val="24902966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15CED9F-5497-314B-8B0E-E2B47D29A4CB}"/>
              </a:ext>
            </a:extLst>
          </p:cNvPr>
          <p:cNvSpPr txBox="1">
            <a:spLocks/>
          </p:cNvSpPr>
          <p:nvPr/>
        </p:nvSpPr>
        <p:spPr bwMode="auto">
          <a:xfrm>
            <a:off x="1788429" y="1340769"/>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Tx/>
              <a:buFont typeface="Wingdings" pitchFamily="2" charset="2"/>
              <a:buChar char="§"/>
              <a:defRPr sz="3200">
                <a:solidFill>
                  <a:schemeClr val="tx1"/>
                </a:solidFill>
                <a:latin typeface="+mj-lt"/>
                <a:ea typeface="+mn-ea"/>
                <a:cs typeface="+mn-cs"/>
              </a:defRPr>
            </a:lvl1pPr>
            <a:lvl2pPr marL="742950" indent="-285750" algn="l" rtl="0" eaLnBrk="0" fontAlgn="base" hangingPunct="0">
              <a:spcBef>
                <a:spcPct val="20000"/>
              </a:spcBef>
              <a:spcAft>
                <a:spcPct val="0"/>
              </a:spcAft>
              <a:buClrTx/>
              <a:buFont typeface="Wingdings" pitchFamily="2" charset="2"/>
              <a:buChar char="§"/>
              <a:defRPr sz="2800">
                <a:solidFill>
                  <a:schemeClr val="tx1"/>
                </a:solidFill>
                <a:latin typeface="+mj-lt"/>
              </a:defRPr>
            </a:lvl2pPr>
            <a:lvl3pPr marL="1143000" indent="-228600" algn="l" rtl="0" eaLnBrk="0" fontAlgn="base" hangingPunct="0">
              <a:spcBef>
                <a:spcPct val="20000"/>
              </a:spcBef>
              <a:spcAft>
                <a:spcPct val="0"/>
              </a:spcAft>
              <a:buClrTx/>
              <a:buFont typeface="Wingdings" pitchFamily="2" charset="2"/>
              <a:buChar char="§"/>
              <a:defRPr sz="2400">
                <a:solidFill>
                  <a:schemeClr val="tx1"/>
                </a:solidFill>
                <a:latin typeface="+mj-lt"/>
              </a:defRPr>
            </a:lvl3pPr>
            <a:lvl4pPr marL="1600200" indent="-228600" algn="l" rtl="0" eaLnBrk="0" fontAlgn="base" hangingPunct="0">
              <a:spcBef>
                <a:spcPct val="20000"/>
              </a:spcBef>
              <a:spcAft>
                <a:spcPct val="0"/>
              </a:spcAft>
              <a:buClrTx/>
              <a:buFont typeface="Wingdings" pitchFamily="2" charset="2"/>
              <a:buChar char="§"/>
              <a:defRPr sz="2000">
                <a:solidFill>
                  <a:schemeClr val="tx1"/>
                </a:solidFill>
                <a:latin typeface="+mj-lt"/>
              </a:defRPr>
            </a:lvl4pPr>
            <a:lvl5pPr marL="2057400" indent="-228600" algn="l" rtl="0" eaLnBrk="0" fontAlgn="base" hangingPunct="0">
              <a:spcBef>
                <a:spcPct val="20000"/>
              </a:spcBef>
              <a:spcAft>
                <a:spcPct val="0"/>
              </a:spcAft>
              <a:buClrTx/>
              <a:buFont typeface="Wingdings" pitchFamily="2" charset="2"/>
              <a:buChar char="§"/>
              <a:defRPr sz="2000">
                <a:solidFill>
                  <a:schemeClr val="tx1"/>
                </a:solidFill>
                <a:latin typeface="+mj-lt"/>
              </a:defRPr>
            </a:lvl5pPr>
            <a:lvl6pPr marL="25146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9CCFF"/>
              </a:buClr>
              <a:buFont typeface="Wingdings" pitchFamily="2" charset="2"/>
              <a:buChar char="§"/>
              <a:defRPr sz="2000">
                <a:solidFill>
                  <a:schemeClr val="tx1"/>
                </a:solidFill>
                <a:latin typeface="+mn-lt"/>
              </a:defRPr>
            </a:lvl9pPr>
          </a:lstStyle>
          <a:p>
            <a:r>
              <a:rPr lang="en-US" sz="1400" kern="0" dirty="0">
                <a:solidFill>
                  <a:srgbClr val="0000FF"/>
                </a:solidFill>
                <a:latin typeface="Georgia" panose="02040502050405020303" pitchFamily="18" charset="0"/>
              </a:rPr>
              <a:t>Suicide Attempt</a:t>
            </a:r>
          </a:p>
        </p:txBody>
      </p:sp>
      <p:sp>
        <p:nvSpPr>
          <p:cNvPr id="2" name="Title 1">
            <a:extLst>
              <a:ext uri="{FF2B5EF4-FFF2-40B4-BE49-F238E27FC236}">
                <a16:creationId xmlns:a16="http://schemas.microsoft.com/office/drawing/2014/main" id="{1C85FE67-44E0-C848-91CD-82D59911751E}"/>
              </a:ext>
            </a:extLst>
          </p:cNvPr>
          <p:cNvSpPr>
            <a:spLocks noGrp="1"/>
          </p:cNvSpPr>
          <p:nvPr>
            <p:ph type="title"/>
          </p:nvPr>
        </p:nvSpPr>
        <p:spPr>
          <a:xfrm>
            <a:off x="514350" y="206643"/>
            <a:ext cx="11163300" cy="638433"/>
          </a:xfrm>
        </p:spPr>
        <p:txBody>
          <a:bodyPr/>
          <a:lstStyle/>
          <a:p>
            <a:r>
              <a:rPr lang="en-US" sz="2800" dirty="0">
                <a:latin typeface="Georgia" panose="02040502050405020303" pitchFamily="18" charset="0"/>
              </a:rPr>
              <a:t>Building phenotype queries (III)</a:t>
            </a:r>
          </a:p>
        </p:txBody>
      </p:sp>
      <p:sp>
        <p:nvSpPr>
          <p:cNvPr id="3" name="Content Placeholder 2">
            <a:extLst>
              <a:ext uri="{FF2B5EF4-FFF2-40B4-BE49-F238E27FC236}">
                <a16:creationId xmlns:a16="http://schemas.microsoft.com/office/drawing/2014/main" id="{BC9BD954-DCC8-564B-9FFA-099EE0571E40}"/>
              </a:ext>
            </a:extLst>
          </p:cNvPr>
          <p:cNvSpPr>
            <a:spLocks noGrp="1"/>
          </p:cNvSpPr>
          <p:nvPr>
            <p:ph idx="1"/>
          </p:nvPr>
        </p:nvSpPr>
        <p:spPr>
          <a:xfrm>
            <a:off x="2114872" y="1416584"/>
            <a:ext cx="8229600" cy="4784725"/>
          </a:xfrm>
        </p:spPr>
        <p:txBody>
          <a:bodyPr/>
          <a:lstStyle/>
          <a:p>
            <a:endParaRPr lang="en-US" sz="1200" dirty="0"/>
          </a:p>
          <a:p>
            <a:r>
              <a:rPr lang="en-US" sz="1200" dirty="0"/>
              <a:t>suicid(al|e) attempt</a:t>
            </a:r>
          </a:p>
          <a:p>
            <a:r>
              <a:rPr lang="en-US" sz="1200" dirty="0"/>
              <a:t>suicid(al|e) ideation and attempt</a:t>
            </a:r>
          </a:p>
          <a:p>
            <a:r>
              <a:rPr lang="en-US" sz="1200" dirty="0"/>
              <a:t>(attempted|committed) suicide</a:t>
            </a:r>
          </a:p>
          <a:p>
            <a:r>
              <a:rPr lang="en-US" sz="1200" dirty="0"/>
              <a:t>(</a:t>
            </a:r>
            <a:r>
              <a:rPr lang="en-US" sz="1200" dirty="0">
                <a:solidFill>
                  <a:srgbClr val="FF0000"/>
                </a:solidFill>
              </a:rPr>
              <a:t>try|tried|tries|trying|attempted|attempts|attempting</a:t>
            </a:r>
            <a:r>
              <a:rPr lang="en-US" sz="1200" dirty="0"/>
              <a:t>) (of|to) (take|end) (ing)* (my|his|her|their) (own)* life</a:t>
            </a:r>
          </a:p>
          <a:p>
            <a:r>
              <a:rPr lang="en-US" sz="1200" dirty="0"/>
              <a:t>(try|tried|tries|trying|attempted|attempts|attempting) (of|to) (kill|shot|shoot|hang|poison|asphyxiate|asphyxiat|mutilate|mutilat|harm|overdose|overdos|cut|cutt|gas|gass|slash) (ing)* (myself|himself|herself|themself)</a:t>
            </a:r>
          </a:p>
          <a:p>
            <a:r>
              <a:rPr lang="en-US" sz="1200" dirty="0"/>
              <a:t>(try|tried|tries|trying|attempted|attempts|attempting) (of|to) (slit|slitt|cut|cutt|slash) (ing)* (my|his|her|their|the)* (wrist|arm|throat)</a:t>
            </a:r>
          </a:p>
          <a:p>
            <a:r>
              <a:rPr lang="en-US" sz="1200" dirty="0"/>
              <a:t>(try|tried|tries|trying|attempted|attempts|attempting) (of|to) (jump|jumping) off (a|the|interstate|my|his|her|their)* (bridge|building|balcony|window|roof)</a:t>
            </a:r>
          </a:p>
          <a:p>
            <a:r>
              <a:rPr lang="en-US" sz="1200" dirty="0"/>
              <a:t>(try|tried|tries|trying|attempted|attempts|attempting) (of|to) (jump|jumping) out of (a|the)* moving (vehicle|car)</a:t>
            </a:r>
          </a:p>
          <a:p>
            <a:r>
              <a:rPr lang="en-US" sz="1200" dirty="0"/>
              <a:t>(try|tried|tries|trying|attempted|attempts|attempting) (of|to) (jump|jumping) from a moving (vehicle|car)</a:t>
            </a:r>
          </a:p>
          <a:p>
            <a:r>
              <a:rPr lang="en-US" sz="1200" dirty="0"/>
              <a:t>(try|tried|tries|trying|attempted|attempts|attempting) (of|to) (jump|jumping) out of (his|her|the|a)* (\d+) (nd|rd|th) (floor|story|balcony|window)</a:t>
            </a:r>
          </a:p>
          <a:p>
            <a:r>
              <a:rPr lang="en-US" sz="1200" dirty="0"/>
              <a:t>(try|tried|tries|trying|attempted|attempts|attempting) (of|to) (jump|jumping) in front of a (car|truck|train|vehicle)</a:t>
            </a:r>
          </a:p>
          <a:p>
            <a:r>
              <a:rPr lang="en-US" sz="1200" dirty="0"/>
              <a:t>(try|tried|tries|trying|attempted|attempts|attempting) (of|to) (jump|jumping) into interstate</a:t>
            </a:r>
          </a:p>
          <a:p>
            <a:r>
              <a:rPr lang="en-US" sz="1200" dirty="0"/>
              <a:t>(try|tried|tries|trying|attempted|attempts|attempting) (of|to) (jump|jumping) out of (a|the|his|her)* (window|balcony)</a:t>
            </a:r>
          </a:p>
        </p:txBody>
      </p:sp>
    </p:spTree>
    <p:extLst>
      <p:ext uri="{BB962C8B-B14F-4D97-AF65-F5344CB8AC3E}">
        <p14:creationId xmlns:p14="http://schemas.microsoft.com/office/powerpoint/2010/main" val="24413366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1733-C45C-E343-9754-8FCBAE25054C}"/>
              </a:ext>
            </a:extLst>
          </p:cNvPr>
          <p:cNvSpPr>
            <a:spLocks noGrp="1"/>
          </p:cNvSpPr>
          <p:nvPr>
            <p:ph type="title"/>
          </p:nvPr>
        </p:nvSpPr>
        <p:spPr>
          <a:xfrm>
            <a:off x="609600" y="178948"/>
            <a:ext cx="11163300" cy="638433"/>
          </a:xfrm>
        </p:spPr>
        <p:txBody>
          <a:bodyPr/>
          <a:lstStyle/>
          <a:p>
            <a:r>
              <a:rPr lang="en-US" sz="2800" dirty="0">
                <a:latin typeface="Georgia" panose="02040502050405020303" pitchFamily="18" charset="0"/>
              </a:rPr>
              <a:t>Patient retrieval evaluation (Top K)</a:t>
            </a:r>
          </a:p>
        </p:txBody>
      </p:sp>
      <p:pic>
        <p:nvPicPr>
          <p:cNvPr id="5" name="Picture 4">
            <a:extLst>
              <a:ext uri="{FF2B5EF4-FFF2-40B4-BE49-F238E27FC236}">
                <a16:creationId xmlns:a16="http://schemas.microsoft.com/office/drawing/2014/main" id="{C96B8085-8B88-E14F-B940-61B0E01DF986}"/>
              </a:ext>
            </a:extLst>
          </p:cNvPr>
          <p:cNvPicPr>
            <a:picLocks noChangeAspect="1"/>
          </p:cNvPicPr>
          <p:nvPr/>
        </p:nvPicPr>
        <p:blipFill rotWithShape="1">
          <a:blip r:embed="rId3"/>
          <a:srcRect t="1180"/>
          <a:stretch/>
        </p:blipFill>
        <p:spPr>
          <a:xfrm>
            <a:off x="1372101" y="1080599"/>
            <a:ext cx="4338084" cy="4144334"/>
          </a:xfrm>
          <a:prstGeom prst="rect">
            <a:avLst/>
          </a:prstGeom>
        </p:spPr>
      </p:pic>
      <p:pic>
        <p:nvPicPr>
          <p:cNvPr id="6" name="Picture 5">
            <a:extLst>
              <a:ext uri="{FF2B5EF4-FFF2-40B4-BE49-F238E27FC236}">
                <a16:creationId xmlns:a16="http://schemas.microsoft.com/office/drawing/2014/main" id="{AC428673-B829-164F-AEBC-D3F9266FC708}"/>
              </a:ext>
            </a:extLst>
          </p:cNvPr>
          <p:cNvPicPr>
            <a:picLocks noChangeAspect="1"/>
          </p:cNvPicPr>
          <p:nvPr/>
        </p:nvPicPr>
        <p:blipFill>
          <a:blip r:embed="rId4"/>
          <a:stretch>
            <a:fillRect/>
          </a:stretch>
        </p:blipFill>
        <p:spPr>
          <a:xfrm>
            <a:off x="5987989" y="940611"/>
            <a:ext cx="4600408" cy="4144334"/>
          </a:xfrm>
          <a:prstGeom prst="rect">
            <a:avLst/>
          </a:prstGeom>
        </p:spPr>
      </p:pic>
      <p:sp>
        <p:nvSpPr>
          <p:cNvPr id="7" name="TextBox 6">
            <a:extLst>
              <a:ext uri="{FF2B5EF4-FFF2-40B4-BE49-F238E27FC236}">
                <a16:creationId xmlns:a16="http://schemas.microsoft.com/office/drawing/2014/main" id="{E3616BF9-D0A9-0A46-81DE-79EEA29C11B0}"/>
              </a:ext>
            </a:extLst>
          </p:cNvPr>
          <p:cNvSpPr txBox="1"/>
          <p:nvPr/>
        </p:nvSpPr>
        <p:spPr>
          <a:xfrm>
            <a:off x="1846116" y="5085184"/>
            <a:ext cx="1895071" cy="923330"/>
          </a:xfrm>
          <a:prstGeom prst="rect">
            <a:avLst/>
          </a:prstGeom>
          <a:noFill/>
        </p:spPr>
        <p:txBody>
          <a:bodyPr wrap="none" rtlCol="0">
            <a:spAutoFit/>
          </a:bodyPr>
          <a:lstStyle/>
          <a:p>
            <a:r>
              <a:rPr lang="en-US" dirty="0">
                <a:solidFill>
                  <a:srgbClr val="0000FF"/>
                </a:solidFill>
                <a:latin typeface="Georgia" panose="02040502050405020303" pitchFamily="18" charset="0"/>
              </a:rPr>
              <a:t>Homelessness</a:t>
            </a:r>
          </a:p>
          <a:p>
            <a:pPr marL="285750" indent="-285750">
              <a:buFont typeface="Arial" panose="020B0604020202020204" pitchFamily="34" charset="0"/>
              <a:buChar char="•"/>
            </a:pPr>
            <a:r>
              <a:rPr lang="en-US" dirty="0">
                <a:latin typeface="Georgia" panose="02040502050405020303" pitchFamily="18" charset="0"/>
              </a:rPr>
              <a:t>P@185 = 93%</a:t>
            </a:r>
          </a:p>
          <a:p>
            <a:pPr marL="285750" indent="-285750">
              <a:buFont typeface="Arial" panose="020B0604020202020204" pitchFamily="34" charset="0"/>
              <a:buChar char="•"/>
            </a:pPr>
            <a:r>
              <a:rPr lang="en-US" dirty="0">
                <a:latin typeface="Georgia" panose="02040502050405020303" pitchFamily="18" charset="0"/>
              </a:rPr>
              <a:t>N=35,220</a:t>
            </a:r>
          </a:p>
        </p:txBody>
      </p:sp>
      <p:sp>
        <p:nvSpPr>
          <p:cNvPr id="8" name="TextBox 7">
            <a:extLst>
              <a:ext uri="{FF2B5EF4-FFF2-40B4-BE49-F238E27FC236}">
                <a16:creationId xmlns:a16="http://schemas.microsoft.com/office/drawing/2014/main" id="{E2FE09D5-2B27-DE47-A4A5-23E03A56083D}"/>
              </a:ext>
            </a:extLst>
          </p:cNvPr>
          <p:cNvSpPr txBox="1"/>
          <p:nvPr/>
        </p:nvSpPr>
        <p:spPr>
          <a:xfrm>
            <a:off x="3826336" y="5087091"/>
            <a:ext cx="1883849" cy="923330"/>
          </a:xfrm>
          <a:prstGeom prst="rect">
            <a:avLst/>
          </a:prstGeom>
          <a:noFill/>
        </p:spPr>
        <p:txBody>
          <a:bodyPr wrap="none" rtlCol="0">
            <a:spAutoFit/>
          </a:bodyPr>
          <a:lstStyle/>
          <a:p>
            <a:r>
              <a:rPr lang="en-US" dirty="0">
                <a:solidFill>
                  <a:srgbClr val="0000FF"/>
                </a:solidFill>
                <a:latin typeface="Georgia" panose="02040502050405020303" pitchFamily="18" charset="0"/>
              </a:rPr>
              <a:t>ACE</a:t>
            </a:r>
          </a:p>
          <a:p>
            <a:pPr marL="285750" indent="-285750">
              <a:buFont typeface="Arial" panose="020B0604020202020204" pitchFamily="34" charset="0"/>
              <a:buChar char="•"/>
            </a:pPr>
            <a:r>
              <a:rPr lang="en-US" dirty="0">
                <a:latin typeface="Georgia" panose="02040502050405020303" pitchFamily="18" charset="0"/>
              </a:rPr>
              <a:t>P@185 = 76%</a:t>
            </a:r>
          </a:p>
          <a:p>
            <a:pPr marL="285750" indent="-285750">
              <a:buFont typeface="Arial" panose="020B0604020202020204" pitchFamily="34" charset="0"/>
              <a:buChar char="•"/>
            </a:pPr>
            <a:r>
              <a:rPr lang="en-US" dirty="0">
                <a:latin typeface="Georgia" panose="02040502050405020303" pitchFamily="18" charset="0"/>
              </a:rPr>
              <a:t>N=27,861</a:t>
            </a:r>
          </a:p>
        </p:txBody>
      </p:sp>
      <p:sp>
        <p:nvSpPr>
          <p:cNvPr id="9" name="TextBox 8">
            <a:extLst>
              <a:ext uri="{FF2B5EF4-FFF2-40B4-BE49-F238E27FC236}">
                <a16:creationId xmlns:a16="http://schemas.microsoft.com/office/drawing/2014/main" id="{908362F6-5886-F541-AA4C-F2C53CD6E0D9}"/>
              </a:ext>
            </a:extLst>
          </p:cNvPr>
          <p:cNvSpPr txBox="1"/>
          <p:nvPr/>
        </p:nvSpPr>
        <p:spPr>
          <a:xfrm>
            <a:off x="5987989" y="5085184"/>
            <a:ext cx="2141933" cy="923330"/>
          </a:xfrm>
          <a:prstGeom prst="rect">
            <a:avLst/>
          </a:prstGeom>
          <a:noFill/>
        </p:spPr>
        <p:txBody>
          <a:bodyPr wrap="none" rtlCol="0">
            <a:spAutoFit/>
          </a:bodyPr>
          <a:lstStyle/>
          <a:p>
            <a:r>
              <a:rPr lang="en-US" dirty="0">
                <a:solidFill>
                  <a:srgbClr val="0000FF"/>
                </a:solidFill>
                <a:latin typeface="Georgia" panose="02040502050405020303" pitchFamily="18" charset="0"/>
              </a:rPr>
              <a:t>Suicidal Ideation</a:t>
            </a:r>
          </a:p>
          <a:p>
            <a:pPr marL="285750" indent="-285750">
              <a:buFont typeface="Arial" panose="020B0604020202020204" pitchFamily="34" charset="0"/>
              <a:buChar char="•"/>
            </a:pPr>
            <a:r>
              <a:rPr lang="en-US" dirty="0">
                <a:latin typeface="Georgia" panose="02040502050405020303" pitchFamily="18" charset="0"/>
              </a:rPr>
              <a:t>P@200 = 98.5%</a:t>
            </a:r>
          </a:p>
          <a:p>
            <a:pPr marL="285750" indent="-285750">
              <a:buFont typeface="Arial" panose="020B0604020202020204" pitchFamily="34" charset="0"/>
              <a:buChar char="•"/>
            </a:pPr>
            <a:r>
              <a:rPr lang="en-US" dirty="0">
                <a:latin typeface="Georgia" panose="02040502050405020303" pitchFamily="18" charset="0"/>
              </a:rPr>
              <a:t>N=187,047</a:t>
            </a:r>
          </a:p>
        </p:txBody>
      </p:sp>
      <p:sp>
        <p:nvSpPr>
          <p:cNvPr id="10" name="TextBox 9">
            <a:extLst>
              <a:ext uri="{FF2B5EF4-FFF2-40B4-BE49-F238E27FC236}">
                <a16:creationId xmlns:a16="http://schemas.microsoft.com/office/drawing/2014/main" id="{F31FDD0D-BA34-8F44-BCC7-6555F5D6D419}"/>
              </a:ext>
            </a:extLst>
          </p:cNvPr>
          <p:cNvSpPr txBox="1"/>
          <p:nvPr/>
        </p:nvSpPr>
        <p:spPr>
          <a:xfrm>
            <a:off x="8100347" y="5085662"/>
            <a:ext cx="2133918" cy="923330"/>
          </a:xfrm>
          <a:prstGeom prst="rect">
            <a:avLst/>
          </a:prstGeom>
          <a:noFill/>
        </p:spPr>
        <p:txBody>
          <a:bodyPr wrap="none" rtlCol="0">
            <a:spAutoFit/>
          </a:bodyPr>
          <a:lstStyle/>
          <a:p>
            <a:r>
              <a:rPr lang="en-US" dirty="0">
                <a:solidFill>
                  <a:srgbClr val="0000FF"/>
                </a:solidFill>
                <a:latin typeface="Georgia" panose="02040502050405020303" pitchFamily="18" charset="0"/>
              </a:rPr>
              <a:t>Suicide Attempt</a:t>
            </a:r>
          </a:p>
          <a:p>
            <a:pPr marL="285750" indent="-285750">
              <a:buFont typeface="Arial" panose="020B0604020202020204" pitchFamily="34" charset="0"/>
              <a:buChar char="•"/>
            </a:pPr>
            <a:r>
              <a:rPr lang="en-US" dirty="0">
                <a:latin typeface="Georgia" panose="02040502050405020303" pitchFamily="18" charset="0"/>
              </a:rPr>
              <a:t>P@200 = 96.5%</a:t>
            </a:r>
          </a:p>
          <a:p>
            <a:pPr marL="285750" indent="-285750">
              <a:buFont typeface="Arial" panose="020B0604020202020204" pitchFamily="34" charset="0"/>
              <a:buChar char="•"/>
            </a:pPr>
            <a:r>
              <a:rPr lang="en-US" dirty="0">
                <a:latin typeface="Georgia" panose="02040502050405020303" pitchFamily="18" charset="0"/>
              </a:rPr>
              <a:t>N=52,738</a:t>
            </a:r>
          </a:p>
        </p:txBody>
      </p:sp>
    </p:spTree>
    <p:extLst>
      <p:ext uri="{BB962C8B-B14F-4D97-AF65-F5344CB8AC3E}">
        <p14:creationId xmlns:p14="http://schemas.microsoft.com/office/powerpoint/2010/main" val="1201719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69C757A-1E9E-4878-8021-E1929A8BCC2C}"/>
              </a:ext>
            </a:extLst>
          </p:cNvPr>
          <p:cNvSpPr>
            <a:spLocks noGrp="1"/>
          </p:cNvSpPr>
          <p:nvPr>
            <p:ph type="body" sz="quarter" idx="10"/>
          </p:nvPr>
        </p:nvSpPr>
        <p:spPr>
          <a:xfrm>
            <a:off x="609600" y="6405800"/>
            <a:ext cx="4904509" cy="337905"/>
          </a:xfrm>
        </p:spPr>
        <p:txBody>
          <a:bodyPr/>
          <a:lstStyle/>
          <a:p>
            <a:endParaRPr lang="en-US" dirty="0"/>
          </a:p>
        </p:txBody>
      </p:sp>
      <p:pic>
        <p:nvPicPr>
          <p:cNvPr id="10" name="Picture 9" descr="A picture containing dark, kite, looking, fire&#10;&#10;Description automatically generated">
            <a:extLst>
              <a:ext uri="{FF2B5EF4-FFF2-40B4-BE49-F238E27FC236}">
                <a16:creationId xmlns:a16="http://schemas.microsoft.com/office/drawing/2014/main" id="{B8990B36-4FC5-D546-BEDC-BCDEF0023F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659" r="18345" b="1"/>
          <a:stretch/>
        </p:blipFill>
        <p:spPr>
          <a:xfrm>
            <a:off x="-92762" y="-92764"/>
            <a:ext cx="5830956" cy="6950764"/>
          </a:xfrm>
          <a:prstGeom prst="rect">
            <a:avLst/>
          </a:prstGeom>
          <a:noFill/>
        </p:spPr>
      </p:pic>
      <p:sp>
        <p:nvSpPr>
          <p:cNvPr id="5" name="Title 4">
            <a:extLst>
              <a:ext uri="{FF2B5EF4-FFF2-40B4-BE49-F238E27FC236}">
                <a16:creationId xmlns:a16="http://schemas.microsoft.com/office/drawing/2014/main" id="{C01189DD-EA3F-0949-8326-0525BAEF344E}"/>
              </a:ext>
            </a:extLst>
          </p:cNvPr>
          <p:cNvSpPr>
            <a:spLocks noGrp="1"/>
          </p:cNvSpPr>
          <p:nvPr>
            <p:ph type="title"/>
          </p:nvPr>
        </p:nvSpPr>
        <p:spPr>
          <a:xfrm>
            <a:off x="6231725" y="3082836"/>
            <a:ext cx="5615607" cy="599563"/>
          </a:xfrm>
        </p:spPr>
        <p:txBody>
          <a:bodyPr anchor="t">
            <a:noAutofit/>
          </a:bodyPr>
          <a:lstStyle/>
          <a:p>
            <a:pPr>
              <a:lnSpc>
                <a:spcPct val="90000"/>
              </a:lnSpc>
            </a:pPr>
            <a:r>
              <a:rPr lang="en-US" sz="4400" dirty="0"/>
              <a:t>Purpose</a:t>
            </a:r>
          </a:p>
        </p:txBody>
      </p:sp>
    </p:spTree>
    <p:extLst>
      <p:ext uri="{BB962C8B-B14F-4D97-AF65-F5344CB8AC3E}">
        <p14:creationId xmlns:p14="http://schemas.microsoft.com/office/powerpoint/2010/main" val="31693687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8390-9B52-EF41-9D23-0A07D590DAF1}"/>
              </a:ext>
            </a:extLst>
          </p:cNvPr>
          <p:cNvSpPr>
            <a:spLocks noGrp="1"/>
          </p:cNvSpPr>
          <p:nvPr>
            <p:ph type="title"/>
          </p:nvPr>
        </p:nvSpPr>
        <p:spPr>
          <a:xfrm>
            <a:off x="609600" y="205562"/>
            <a:ext cx="11163300" cy="638433"/>
          </a:xfrm>
        </p:spPr>
        <p:txBody>
          <a:bodyPr/>
          <a:lstStyle/>
          <a:p>
            <a:r>
              <a:rPr lang="en-US" sz="2800" dirty="0">
                <a:latin typeface="Georgia" panose="02040502050405020303" pitchFamily="18" charset="0"/>
              </a:rPr>
              <a:t>ICD-based identification of suicide phenotypes</a:t>
            </a:r>
          </a:p>
        </p:txBody>
      </p:sp>
      <p:pic>
        <p:nvPicPr>
          <p:cNvPr id="5" name="Picture 4">
            <a:extLst>
              <a:ext uri="{FF2B5EF4-FFF2-40B4-BE49-F238E27FC236}">
                <a16:creationId xmlns:a16="http://schemas.microsoft.com/office/drawing/2014/main" id="{7CF2FD8A-C4DA-D745-A826-BC1930E1231D}"/>
              </a:ext>
            </a:extLst>
          </p:cNvPr>
          <p:cNvPicPr>
            <a:picLocks noChangeAspect="1"/>
          </p:cNvPicPr>
          <p:nvPr/>
        </p:nvPicPr>
        <p:blipFill>
          <a:blip r:embed="rId2"/>
          <a:stretch>
            <a:fillRect/>
          </a:stretch>
        </p:blipFill>
        <p:spPr>
          <a:xfrm>
            <a:off x="609600" y="952289"/>
            <a:ext cx="10515598" cy="4250491"/>
          </a:xfrm>
          <a:prstGeom prst="rect">
            <a:avLst/>
          </a:prstGeom>
        </p:spPr>
      </p:pic>
      <p:sp>
        <p:nvSpPr>
          <p:cNvPr id="6" name="TextBox 5">
            <a:extLst>
              <a:ext uri="{FF2B5EF4-FFF2-40B4-BE49-F238E27FC236}">
                <a16:creationId xmlns:a16="http://schemas.microsoft.com/office/drawing/2014/main" id="{5A8AEB9A-EDC1-B346-BEC3-DCCA46D534D2}"/>
              </a:ext>
            </a:extLst>
          </p:cNvPr>
          <p:cNvSpPr txBox="1"/>
          <p:nvPr/>
        </p:nvSpPr>
        <p:spPr>
          <a:xfrm>
            <a:off x="2306076" y="5289808"/>
            <a:ext cx="2510624" cy="646331"/>
          </a:xfrm>
          <a:prstGeom prst="rect">
            <a:avLst/>
          </a:prstGeom>
          <a:noFill/>
        </p:spPr>
        <p:txBody>
          <a:bodyPr wrap="none" rtlCol="0">
            <a:spAutoFit/>
          </a:bodyPr>
          <a:lstStyle/>
          <a:p>
            <a:r>
              <a:rPr lang="en-US" dirty="0">
                <a:solidFill>
                  <a:srgbClr val="0000FF"/>
                </a:solidFill>
                <a:latin typeface="Georgia" panose="02040502050405020303" pitchFamily="18" charset="0"/>
              </a:rPr>
              <a:t>Suicidal Ideation</a:t>
            </a:r>
          </a:p>
          <a:p>
            <a:pPr marL="285750" indent="-285750">
              <a:buFont typeface="Arial" panose="020B0604020202020204" pitchFamily="34" charset="0"/>
              <a:buChar char="•"/>
            </a:pPr>
            <a:r>
              <a:rPr lang="en-US" dirty="0">
                <a:latin typeface="Georgia" panose="02040502050405020303" pitchFamily="18" charset="0"/>
              </a:rPr>
              <a:t>P(ICD10CM) = 96%</a:t>
            </a:r>
          </a:p>
        </p:txBody>
      </p:sp>
      <p:sp>
        <p:nvSpPr>
          <p:cNvPr id="7" name="TextBox 6">
            <a:extLst>
              <a:ext uri="{FF2B5EF4-FFF2-40B4-BE49-F238E27FC236}">
                <a16:creationId xmlns:a16="http://schemas.microsoft.com/office/drawing/2014/main" id="{3F1BEF96-04D4-954A-AEF2-5CC7358D8036}"/>
              </a:ext>
            </a:extLst>
          </p:cNvPr>
          <p:cNvSpPr txBox="1"/>
          <p:nvPr/>
        </p:nvSpPr>
        <p:spPr>
          <a:xfrm>
            <a:off x="7803223" y="5289808"/>
            <a:ext cx="2510624" cy="646331"/>
          </a:xfrm>
          <a:prstGeom prst="rect">
            <a:avLst/>
          </a:prstGeom>
          <a:noFill/>
        </p:spPr>
        <p:txBody>
          <a:bodyPr wrap="none" rtlCol="0">
            <a:spAutoFit/>
          </a:bodyPr>
          <a:lstStyle/>
          <a:p>
            <a:r>
              <a:rPr lang="en-US" dirty="0">
                <a:solidFill>
                  <a:srgbClr val="0000FF"/>
                </a:solidFill>
                <a:latin typeface="Georgia" panose="02040502050405020303" pitchFamily="18" charset="0"/>
              </a:rPr>
              <a:t>Suicide Attempt</a:t>
            </a:r>
          </a:p>
          <a:p>
            <a:pPr marL="285750" indent="-285750">
              <a:buFont typeface="Arial" panose="020B0604020202020204" pitchFamily="34" charset="0"/>
              <a:buChar char="•"/>
            </a:pPr>
            <a:r>
              <a:rPr lang="en-US" dirty="0">
                <a:latin typeface="Georgia" panose="02040502050405020303" pitchFamily="18" charset="0"/>
              </a:rPr>
              <a:t>P(ICD10CM) = 85%</a:t>
            </a:r>
          </a:p>
        </p:txBody>
      </p:sp>
    </p:spTree>
    <p:extLst>
      <p:ext uri="{BB962C8B-B14F-4D97-AF65-F5344CB8AC3E}">
        <p14:creationId xmlns:p14="http://schemas.microsoft.com/office/powerpoint/2010/main" val="1447740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133-38FA-C045-BE83-B57D4FB9C328}"/>
              </a:ext>
            </a:extLst>
          </p:cNvPr>
          <p:cNvSpPr>
            <a:spLocks noGrp="1"/>
          </p:cNvSpPr>
          <p:nvPr>
            <p:ph type="title"/>
          </p:nvPr>
        </p:nvSpPr>
        <p:spPr>
          <a:xfrm>
            <a:off x="671593" y="388992"/>
            <a:ext cx="11163300" cy="638433"/>
          </a:xfrm>
        </p:spPr>
        <p:txBody>
          <a:bodyPr/>
          <a:lstStyle/>
          <a:p>
            <a:r>
              <a:rPr lang="en-US" sz="2800" dirty="0">
                <a:latin typeface="Georgia" panose="02040502050405020303" pitchFamily="18" charset="0"/>
              </a:rPr>
              <a:t>From ranking to classification</a:t>
            </a:r>
          </a:p>
        </p:txBody>
      </p:sp>
      <p:graphicFrame>
        <p:nvGraphicFramePr>
          <p:cNvPr id="5" name="Table 5">
            <a:extLst>
              <a:ext uri="{FF2B5EF4-FFF2-40B4-BE49-F238E27FC236}">
                <a16:creationId xmlns:a16="http://schemas.microsoft.com/office/drawing/2014/main" id="{37256FB3-29E8-A04D-B3FC-2D90F9AE9258}"/>
              </a:ext>
            </a:extLst>
          </p:cNvPr>
          <p:cNvGraphicFramePr>
            <a:graphicFrameLocks noGrp="1"/>
          </p:cNvGraphicFramePr>
          <p:nvPr>
            <p:extLst>
              <p:ext uri="{D42A27DB-BD31-4B8C-83A1-F6EECF244321}">
                <p14:modId xmlns:p14="http://schemas.microsoft.com/office/powerpoint/2010/main" val="975733088"/>
              </p:ext>
            </p:extLst>
          </p:nvPr>
        </p:nvGraphicFramePr>
        <p:xfrm>
          <a:off x="2207568" y="2177948"/>
          <a:ext cx="6018554" cy="3688080"/>
        </p:xfrm>
        <a:graphic>
          <a:graphicData uri="http://schemas.openxmlformats.org/drawingml/2006/table">
            <a:tbl>
              <a:tblPr firstRow="1" bandRow="1">
                <a:tableStyleId>{EB344D84-9AFB-497E-A393-DC336BA19D2E}</a:tableStyleId>
              </a:tblPr>
              <a:tblGrid>
                <a:gridCol w="798745">
                  <a:extLst>
                    <a:ext uri="{9D8B030D-6E8A-4147-A177-3AD203B41FA5}">
                      <a16:colId xmlns:a16="http://schemas.microsoft.com/office/drawing/2014/main" val="2748810995"/>
                    </a:ext>
                  </a:extLst>
                </a:gridCol>
                <a:gridCol w="1300480">
                  <a:extLst>
                    <a:ext uri="{9D8B030D-6E8A-4147-A177-3AD203B41FA5}">
                      <a16:colId xmlns:a16="http://schemas.microsoft.com/office/drawing/2014/main" val="2490851335"/>
                    </a:ext>
                  </a:extLst>
                </a:gridCol>
                <a:gridCol w="1372553">
                  <a:extLst>
                    <a:ext uri="{9D8B030D-6E8A-4147-A177-3AD203B41FA5}">
                      <a16:colId xmlns:a16="http://schemas.microsoft.com/office/drawing/2014/main" val="3640987011"/>
                    </a:ext>
                  </a:extLst>
                </a:gridCol>
                <a:gridCol w="1376680">
                  <a:extLst>
                    <a:ext uri="{9D8B030D-6E8A-4147-A177-3AD203B41FA5}">
                      <a16:colId xmlns:a16="http://schemas.microsoft.com/office/drawing/2014/main" val="4174082778"/>
                    </a:ext>
                  </a:extLst>
                </a:gridCol>
                <a:gridCol w="383966">
                  <a:extLst>
                    <a:ext uri="{9D8B030D-6E8A-4147-A177-3AD203B41FA5}">
                      <a16:colId xmlns:a16="http://schemas.microsoft.com/office/drawing/2014/main" val="1285667439"/>
                    </a:ext>
                  </a:extLst>
                </a:gridCol>
                <a:gridCol w="786130">
                  <a:extLst>
                    <a:ext uri="{9D8B030D-6E8A-4147-A177-3AD203B41FA5}">
                      <a16:colId xmlns:a16="http://schemas.microsoft.com/office/drawing/2014/main" val="3016252760"/>
                    </a:ext>
                  </a:extLst>
                </a:gridCol>
              </a:tblGrid>
              <a:tr h="243479">
                <a:tc>
                  <a:txBody>
                    <a:bodyPr/>
                    <a:lstStyle/>
                    <a:p>
                      <a:pPr algn="ctr"/>
                      <a:r>
                        <a:rPr lang="en-US" sz="1600" dirty="0">
                          <a:solidFill>
                            <a:schemeClr val="tx1"/>
                          </a:solidFill>
                          <a:latin typeface="Avenir Black" panose="02000503020000020003"/>
                        </a:rPr>
                        <a:t>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Patient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NLP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Case label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P@K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2351772"/>
                  </a:ext>
                </a:extLst>
              </a:tr>
              <a:tr h="243479">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4,717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358144"/>
                  </a:ext>
                </a:extLst>
              </a:tr>
              <a:tr h="243479">
                <a:tc>
                  <a:txBody>
                    <a:bodyPr/>
                    <a:lstStyle/>
                    <a:p>
                      <a:pPr algn="ctr"/>
                      <a:r>
                        <a:rPr lang="en-US" sz="1600" dirty="0">
                          <a:latin typeface="Avenir Black" panose="02000503020000020003"/>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3265829"/>
                  </a:ext>
                </a:extLst>
              </a:tr>
              <a:tr h="243479">
                <a:tc>
                  <a:txBody>
                    <a:bodyPr/>
                    <a:lstStyle/>
                    <a:p>
                      <a:pPr algn="ctr"/>
                      <a:r>
                        <a:rPr lang="en-US" sz="1600" dirty="0">
                          <a:latin typeface="Avenir Black" panose="02000503020000020003"/>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815131"/>
                  </a:ext>
                </a:extLst>
              </a:tr>
              <a:tr h="243479">
                <a:tc>
                  <a:txBody>
                    <a:bodyPr/>
                    <a:lstStyle/>
                    <a:p>
                      <a:pPr algn="ctr"/>
                      <a:r>
                        <a:rPr lang="en-US" sz="1600" dirty="0">
                          <a:latin typeface="Avenir Black" panose="02000503020000020003"/>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852613"/>
                  </a:ext>
                </a:extLst>
              </a:tr>
              <a:tr h="243479">
                <a:tc>
                  <a:txBody>
                    <a:bodyPr/>
                    <a:lstStyle/>
                    <a:p>
                      <a:pPr algn="ctr"/>
                      <a:r>
                        <a:rPr lang="en-US" sz="1600" dirty="0">
                          <a:latin typeface="Avenir Black" panose="02000503020000020003"/>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7656509"/>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3206490"/>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647066"/>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393084"/>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428423"/>
                  </a:ext>
                </a:extLst>
              </a:tr>
              <a:tr h="0">
                <a:tc>
                  <a:txBody>
                    <a:bodyPr/>
                    <a:lstStyle/>
                    <a:p>
                      <a:pPr algn="ctr"/>
                      <a:r>
                        <a:rPr lang="en-US" sz="1600" dirty="0">
                          <a:latin typeface="Avenir Black" panose="02000503020000020003"/>
                        </a:rPr>
                        <a:t>Nrank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659254"/>
                  </a:ext>
                </a:extLst>
              </a:tr>
            </a:tbl>
          </a:graphicData>
        </a:graphic>
      </p:graphicFrame>
      <p:cxnSp>
        <p:nvCxnSpPr>
          <p:cNvPr id="11" name="Straight Arrow Connector 10">
            <a:extLst>
              <a:ext uri="{FF2B5EF4-FFF2-40B4-BE49-F238E27FC236}">
                <a16:creationId xmlns:a16="http://schemas.microsoft.com/office/drawing/2014/main" id="{23456A38-AE55-F843-9E64-DD5E7B92D100}"/>
              </a:ext>
            </a:extLst>
          </p:cNvPr>
          <p:cNvCxnSpPr>
            <a:cxnSpLocks/>
          </p:cNvCxnSpPr>
          <p:nvPr/>
        </p:nvCxnSpPr>
        <p:spPr>
          <a:xfrm>
            <a:off x="4979876" y="3032956"/>
            <a:ext cx="0" cy="1044116"/>
          </a:xfrm>
          <a:prstGeom prst="straightConnector1">
            <a:avLst/>
          </a:prstGeom>
          <a:ln w="22225">
            <a:headEnd type="oval" w="lg" len="lg"/>
            <a:tailEnd type="stealth"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79793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133-38FA-C045-BE83-B57D4FB9C328}"/>
              </a:ext>
            </a:extLst>
          </p:cNvPr>
          <p:cNvSpPr>
            <a:spLocks noGrp="1"/>
          </p:cNvSpPr>
          <p:nvPr>
            <p:ph type="title"/>
          </p:nvPr>
        </p:nvSpPr>
        <p:spPr>
          <a:xfrm>
            <a:off x="625098" y="353539"/>
            <a:ext cx="11163300" cy="638433"/>
          </a:xfrm>
        </p:spPr>
        <p:txBody>
          <a:bodyPr/>
          <a:lstStyle/>
          <a:p>
            <a:r>
              <a:rPr lang="en-US" sz="2800" dirty="0">
                <a:latin typeface="Georgia" panose="02040502050405020303" pitchFamily="18" charset="0"/>
              </a:rPr>
              <a:t>From ranking to classification</a:t>
            </a:r>
          </a:p>
        </p:txBody>
      </p:sp>
      <p:graphicFrame>
        <p:nvGraphicFramePr>
          <p:cNvPr id="5" name="Table 5">
            <a:extLst>
              <a:ext uri="{FF2B5EF4-FFF2-40B4-BE49-F238E27FC236}">
                <a16:creationId xmlns:a16="http://schemas.microsoft.com/office/drawing/2014/main" id="{37256FB3-29E8-A04D-B3FC-2D90F9AE9258}"/>
              </a:ext>
            </a:extLst>
          </p:cNvPr>
          <p:cNvGraphicFramePr>
            <a:graphicFrameLocks noGrp="1"/>
          </p:cNvGraphicFramePr>
          <p:nvPr>
            <p:extLst>
              <p:ext uri="{D42A27DB-BD31-4B8C-83A1-F6EECF244321}">
                <p14:modId xmlns:p14="http://schemas.microsoft.com/office/powerpoint/2010/main" val="1620856407"/>
              </p:ext>
            </p:extLst>
          </p:nvPr>
        </p:nvGraphicFramePr>
        <p:xfrm>
          <a:off x="2207568" y="2177948"/>
          <a:ext cx="6018554" cy="3688080"/>
        </p:xfrm>
        <a:graphic>
          <a:graphicData uri="http://schemas.openxmlformats.org/drawingml/2006/table">
            <a:tbl>
              <a:tblPr firstRow="1" bandRow="1">
                <a:tableStyleId>{EB344D84-9AFB-497E-A393-DC336BA19D2E}</a:tableStyleId>
              </a:tblPr>
              <a:tblGrid>
                <a:gridCol w="798745">
                  <a:extLst>
                    <a:ext uri="{9D8B030D-6E8A-4147-A177-3AD203B41FA5}">
                      <a16:colId xmlns:a16="http://schemas.microsoft.com/office/drawing/2014/main" val="2748810995"/>
                    </a:ext>
                  </a:extLst>
                </a:gridCol>
                <a:gridCol w="1300480">
                  <a:extLst>
                    <a:ext uri="{9D8B030D-6E8A-4147-A177-3AD203B41FA5}">
                      <a16:colId xmlns:a16="http://schemas.microsoft.com/office/drawing/2014/main" val="2490851335"/>
                    </a:ext>
                  </a:extLst>
                </a:gridCol>
                <a:gridCol w="1372553">
                  <a:extLst>
                    <a:ext uri="{9D8B030D-6E8A-4147-A177-3AD203B41FA5}">
                      <a16:colId xmlns:a16="http://schemas.microsoft.com/office/drawing/2014/main" val="3640987011"/>
                    </a:ext>
                  </a:extLst>
                </a:gridCol>
                <a:gridCol w="1376680">
                  <a:extLst>
                    <a:ext uri="{9D8B030D-6E8A-4147-A177-3AD203B41FA5}">
                      <a16:colId xmlns:a16="http://schemas.microsoft.com/office/drawing/2014/main" val="4174082778"/>
                    </a:ext>
                  </a:extLst>
                </a:gridCol>
                <a:gridCol w="383966">
                  <a:extLst>
                    <a:ext uri="{9D8B030D-6E8A-4147-A177-3AD203B41FA5}">
                      <a16:colId xmlns:a16="http://schemas.microsoft.com/office/drawing/2014/main" val="1285667439"/>
                    </a:ext>
                  </a:extLst>
                </a:gridCol>
                <a:gridCol w="786130">
                  <a:extLst>
                    <a:ext uri="{9D8B030D-6E8A-4147-A177-3AD203B41FA5}">
                      <a16:colId xmlns:a16="http://schemas.microsoft.com/office/drawing/2014/main" val="3016252760"/>
                    </a:ext>
                  </a:extLst>
                </a:gridCol>
              </a:tblGrid>
              <a:tr h="243479">
                <a:tc>
                  <a:txBody>
                    <a:bodyPr/>
                    <a:lstStyle/>
                    <a:p>
                      <a:pPr algn="ctr"/>
                      <a:r>
                        <a:rPr lang="en-US" sz="1600" dirty="0">
                          <a:solidFill>
                            <a:schemeClr val="tx1"/>
                          </a:solidFill>
                          <a:latin typeface="Avenir Black" panose="02000503020000020003"/>
                        </a:rPr>
                        <a:t>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Patient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NLP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Case label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P@K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2351772"/>
                  </a:ext>
                </a:extLst>
              </a:tr>
              <a:tr h="243479">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4,717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358144"/>
                  </a:ext>
                </a:extLst>
              </a:tr>
              <a:tr h="243479">
                <a:tc>
                  <a:txBody>
                    <a:bodyPr/>
                    <a:lstStyle/>
                    <a:p>
                      <a:pPr algn="ctr"/>
                      <a:r>
                        <a:rPr lang="en-US" sz="1600" dirty="0">
                          <a:latin typeface="Avenir Black" panose="02000503020000020003"/>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3265829"/>
                  </a:ext>
                </a:extLst>
              </a:tr>
              <a:tr h="243479">
                <a:tc>
                  <a:txBody>
                    <a:bodyPr/>
                    <a:lstStyle/>
                    <a:p>
                      <a:pPr algn="ctr"/>
                      <a:r>
                        <a:rPr lang="en-US" sz="1600" dirty="0">
                          <a:latin typeface="Avenir Black" panose="02000503020000020003"/>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815131"/>
                  </a:ext>
                </a:extLst>
              </a:tr>
              <a:tr h="243479">
                <a:tc>
                  <a:txBody>
                    <a:bodyPr/>
                    <a:lstStyle/>
                    <a:p>
                      <a:pPr algn="ctr"/>
                      <a:r>
                        <a:rPr lang="en-US" sz="1600" dirty="0">
                          <a:latin typeface="Avenir Black" panose="02000503020000020003"/>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852613"/>
                  </a:ext>
                </a:extLst>
              </a:tr>
              <a:tr h="243479">
                <a:tc>
                  <a:txBody>
                    <a:bodyPr/>
                    <a:lstStyle/>
                    <a:p>
                      <a:pPr algn="ctr"/>
                      <a:r>
                        <a:rPr lang="en-US" sz="1600" dirty="0">
                          <a:latin typeface="Avenir Black" panose="02000503020000020003"/>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7656509"/>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3206490"/>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647066"/>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393084"/>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428423"/>
                  </a:ext>
                </a:extLst>
              </a:tr>
              <a:tr h="0">
                <a:tc>
                  <a:txBody>
                    <a:bodyPr/>
                    <a:lstStyle/>
                    <a:p>
                      <a:pPr algn="ctr"/>
                      <a:r>
                        <a:rPr lang="en-US" sz="1600" dirty="0">
                          <a:latin typeface="Avenir Black" panose="02000503020000020003"/>
                        </a:rPr>
                        <a:t>Nrank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659254"/>
                  </a:ext>
                </a:extLst>
              </a:tr>
            </a:tbl>
          </a:graphicData>
        </a:graphic>
      </p:graphicFrame>
      <p:cxnSp>
        <p:nvCxnSpPr>
          <p:cNvPr id="11" name="Straight Arrow Connector 10">
            <a:extLst>
              <a:ext uri="{FF2B5EF4-FFF2-40B4-BE49-F238E27FC236}">
                <a16:creationId xmlns:a16="http://schemas.microsoft.com/office/drawing/2014/main" id="{23456A38-AE55-F843-9E64-DD5E7B92D100}"/>
              </a:ext>
            </a:extLst>
          </p:cNvPr>
          <p:cNvCxnSpPr>
            <a:cxnSpLocks/>
          </p:cNvCxnSpPr>
          <p:nvPr/>
        </p:nvCxnSpPr>
        <p:spPr>
          <a:xfrm>
            <a:off x="4979876" y="3032956"/>
            <a:ext cx="0" cy="1044116"/>
          </a:xfrm>
          <a:prstGeom prst="straightConnector1">
            <a:avLst/>
          </a:prstGeom>
          <a:ln w="22225">
            <a:headEnd type="oval" w="lg" len="lg"/>
            <a:tailEnd type="stealth" w="lg" len="lg"/>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6EFCD13-F15C-5E47-852A-6BF34BE92A68}"/>
              </a:ext>
            </a:extLst>
          </p:cNvPr>
          <p:cNvCxnSpPr/>
          <p:nvPr/>
        </p:nvCxnSpPr>
        <p:spPr>
          <a:xfrm>
            <a:off x="2207568" y="4509120"/>
            <a:ext cx="8352928" cy="0"/>
          </a:xfrm>
          <a:prstGeom prst="line">
            <a:avLst/>
          </a:prstGeom>
          <a:ln w="381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41B251A-C655-F64F-B4FB-1A4E383B62DC}"/>
              </a:ext>
            </a:extLst>
          </p:cNvPr>
          <p:cNvCxnSpPr/>
          <p:nvPr/>
        </p:nvCxnSpPr>
        <p:spPr>
          <a:xfrm flipV="1">
            <a:off x="8508268" y="4077072"/>
            <a:ext cx="0" cy="432048"/>
          </a:xfrm>
          <a:prstGeom prst="straightConnector1">
            <a:avLst/>
          </a:prstGeom>
          <a:ln w="38100">
            <a:solidFill>
              <a:srgbClr val="0000FF"/>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A0CA44E-09D7-4142-B430-231FF672345B}"/>
              </a:ext>
            </a:extLst>
          </p:cNvPr>
          <p:cNvCxnSpPr>
            <a:cxnSpLocks/>
          </p:cNvCxnSpPr>
          <p:nvPr/>
        </p:nvCxnSpPr>
        <p:spPr>
          <a:xfrm>
            <a:off x="8508268" y="4509120"/>
            <a:ext cx="0" cy="432048"/>
          </a:xfrm>
          <a:prstGeom prst="straightConnector1">
            <a:avLst/>
          </a:prstGeom>
          <a:ln w="38100">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05186FC-0F3E-214E-8FC8-301D63F68FFA}"/>
              </a:ext>
            </a:extLst>
          </p:cNvPr>
          <p:cNvSpPr txBox="1"/>
          <p:nvPr/>
        </p:nvSpPr>
        <p:spPr>
          <a:xfrm>
            <a:off x="8580276" y="4185084"/>
            <a:ext cx="2109873" cy="369332"/>
          </a:xfrm>
          <a:prstGeom prst="rect">
            <a:avLst/>
          </a:prstGeom>
          <a:noFill/>
        </p:spPr>
        <p:txBody>
          <a:bodyPr wrap="none" rtlCol="0">
            <a:spAutoFit/>
          </a:bodyPr>
          <a:lstStyle/>
          <a:p>
            <a:r>
              <a:rPr lang="en-US" b="1" dirty="0">
                <a:solidFill>
                  <a:srgbClr val="00B050"/>
                </a:solidFill>
                <a:latin typeface="Georgia" panose="02040502050405020303" pitchFamily="18" charset="0"/>
              </a:rPr>
              <a:t>K = ? &amp; P@K=70</a:t>
            </a:r>
          </a:p>
        </p:txBody>
      </p:sp>
      <p:sp>
        <p:nvSpPr>
          <p:cNvPr id="12" name="TextBox 11">
            <a:extLst>
              <a:ext uri="{FF2B5EF4-FFF2-40B4-BE49-F238E27FC236}">
                <a16:creationId xmlns:a16="http://schemas.microsoft.com/office/drawing/2014/main" id="{DFBA4991-B61D-4E43-BE1B-67C17BE1976C}"/>
              </a:ext>
            </a:extLst>
          </p:cNvPr>
          <p:cNvSpPr txBox="1"/>
          <p:nvPr/>
        </p:nvSpPr>
        <p:spPr>
          <a:xfrm>
            <a:off x="8292245" y="3545722"/>
            <a:ext cx="716863" cy="369332"/>
          </a:xfrm>
          <a:prstGeom prst="rect">
            <a:avLst/>
          </a:prstGeom>
          <a:noFill/>
        </p:spPr>
        <p:txBody>
          <a:bodyPr wrap="none" rtlCol="0">
            <a:spAutoFit/>
          </a:bodyPr>
          <a:lstStyle/>
          <a:p>
            <a:r>
              <a:rPr lang="en-US" dirty="0">
                <a:solidFill>
                  <a:srgbClr val="0000FF"/>
                </a:solidFill>
                <a:latin typeface="Georgia" panose="02040502050405020303" pitchFamily="18" charset="0"/>
              </a:rPr>
              <a:t>cases</a:t>
            </a:r>
          </a:p>
        </p:txBody>
      </p:sp>
      <p:sp>
        <p:nvSpPr>
          <p:cNvPr id="13" name="TextBox 12">
            <a:extLst>
              <a:ext uri="{FF2B5EF4-FFF2-40B4-BE49-F238E27FC236}">
                <a16:creationId xmlns:a16="http://schemas.microsoft.com/office/drawing/2014/main" id="{29F11C2A-3662-614C-90B4-0D4BCCFE8EC7}"/>
              </a:ext>
            </a:extLst>
          </p:cNvPr>
          <p:cNvSpPr txBox="1"/>
          <p:nvPr/>
        </p:nvSpPr>
        <p:spPr>
          <a:xfrm>
            <a:off x="8503972" y="5007840"/>
            <a:ext cx="1200970" cy="369332"/>
          </a:xfrm>
          <a:prstGeom prst="rect">
            <a:avLst/>
          </a:prstGeom>
          <a:noFill/>
        </p:spPr>
        <p:txBody>
          <a:bodyPr wrap="none" rtlCol="0">
            <a:spAutoFit/>
          </a:bodyPr>
          <a:lstStyle/>
          <a:p>
            <a:r>
              <a:rPr lang="en-US" dirty="0">
                <a:solidFill>
                  <a:srgbClr val="FF0000"/>
                </a:solidFill>
                <a:latin typeface="Georgia" panose="02040502050405020303" pitchFamily="18" charset="0"/>
              </a:rPr>
              <a:t>non-cases</a:t>
            </a:r>
          </a:p>
        </p:txBody>
      </p:sp>
    </p:spTree>
    <p:extLst>
      <p:ext uri="{BB962C8B-B14F-4D97-AF65-F5344CB8AC3E}">
        <p14:creationId xmlns:p14="http://schemas.microsoft.com/office/powerpoint/2010/main" val="3200057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133-38FA-C045-BE83-B57D4FB9C328}"/>
              </a:ext>
            </a:extLst>
          </p:cNvPr>
          <p:cNvSpPr>
            <a:spLocks noGrp="1"/>
          </p:cNvSpPr>
          <p:nvPr>
            <p:ph type="title"/>
          </p:nvPr>
        </p:nvSpPr>
        <p:spPr>
          <a:xfrm>
            <a:off x="514350" y="353539"/>
            <a:ext cx="11163300" cy="638433"/>
          </a:xfrm>
        </p:spPr>
        <p:txBody>
          <a:bodyPr/>
          <a:lstStyle/>
          <a:p>
            <a:r>
              <a:rPr lang="en-US" sz="2800" dirty="0">
                <a:latin typeface="Georgia" panose="02040502050405020303" pitchFamily="18" charset="0"/>
              </a:rPr>
              <a:t>From ranking to classification</a:t>
            </a:r>
          </a:p>
        </p:txBody>
      </p:sp>
      <p:graphicFrame>
        <p:nvGraphicFramePr>
          <p:cNvPr id="5" name="Table 5">
            <a:extLst>
              <a:ext uri="{FF2B5EF4-FFF2-40B4-BE49-F238E27FC236}">
                <a16:creationId xmlns:a16="http://schemas.microsoft.com/office/drawing/2014/main" id="{37256FB3-29E8-A04D-B3FC-2D90F9AE9258}"/>
              </a:ext>
            </a:extLst>
          </p:cNvPr>
          <p:cNvGraphicFramePr>
            <a:graphicFrameLocks noGrp="1"/>
          </p:cNvGraphicFramePr>
          <p:nvPr/>
        </p:nvGraphicFramePr>
        <p:xfrm>
          <a:off x="2207569" y="2177948"/>
          <a:ext cx="7066125" cy="3688080"/>
        </p:xfrm>
        <a:graphic>
          <a:graphicData uri="http://schemas.openxmlformats.org/drawingml/2006/table">
            <a:tbl>
              <a:tblPr firstRow="1" bandRow="1">
                <a:tableStyleId>{EB344D84-9AFB-497E-A393-DC336BA19D2E}</a:tableStyleId>
              </a:tblPr>
              <a:tblGrid>
                <a:gridCol w="798745">
                  <a:extLst>
                    <a:ext uri="{9D8B030D-6E8A-4147-A177-3AD203B41FA5}">
                      <a16:colId xmlns:a16="http://schemas.microsoft.com/office/drawing/2014/main" val="2748810995"/>
                    </a:ext>
                  </a:extLst>
                </a:gridCol>
                <a:gridCol w="1300480">
                  <a:extLst>
                    <a:ext uri="{9D8B030D-6E8A-4147-A177-3AD203B41FA5}">
                      <a16:colId xmlns:a16="http://schemas.microsoft.com/office/drawing/2014/main" val="2490851335"/>
                    </a:ext>
                  </a:extLst>
                </a:gridCol>
                <a:gridCol w="1372553">
                  <a:extLst>
                    <a:ext uri="{9D8B030D-6E8A-4147-A177-3AD203B41FA5}">
                      <a16:colId xmlns:a16="http://schemas.microsoft.com/office/drawing/2014/main" val="3640987011"/>
                    </a:ext>
                  </a:extLst>
                </a:gridCol>
                <a:gridCol w="1376680">
                  <a:extLst>
                    <a:ext uri="{9D8B030D-6E8A-4147-A177-3AD203B41FA5}">
                      <a16:colId xmlns:a16="http://schemas.microsoft.com/office/drawing/2014/main" val="4174082778"/>
                    </a:ext>
                  </a:extLst>
                </a:gridCol>
                <a:gridCol w="383966">
                  <a:extLst>
                    <a:ext uri="{9D8B030D-6E8A-4147-A177-3AD203B41FA5}">
                      <a16:colId xmlns:a16="http://schemas.microsoft.com/office/drawing/2014/main" val="1285667439"/>
                    </a:ext>
                  </a:extLst>
                </a:gridCol>
                <a:gridCol w="786130">
                  <a:extLst>
                    <a:ext uri="{9D8B030D-6E8A-4147-A177-3AD203B41FA5}">
                      <a16:colId xmlns:a16="http://schemas.microsoft.com/office/drawing/2014/main" val="3016252760"/>
                    </a:ext>
                  </a:extLst>
                </a:gridCol>
                <a:gridCol w="1047571">
                  <a:extLst>
                    <a:ext uri="{9D8B030D-6E8A-4147-A177-3AD203B41FA5}">
                      <a16:colId xmlns:a16="http://schemas.microsoft.com/office/drawing/2014/main" val="192640531"/>
                    </a:ext>
                  </a:extLst>
                </a:gridCol>
              </a:tblGrid>
              <a:tr h="243479">
                <a:tc>
                  <a:txBody>
                    <a:bodyPr/>
                    <a:lstStyle/>
                    <a:p>
                      <a:pPr algn="ctr"/>
                      <a:r>
                        <a:rPr lang="en-US" sz="1600" dirty="0">
                          <a:solidFill>
                            <a:schemeClr val="tx1"/>
                          </a:solidFill>
                        </a:rPr>
                        <a:t>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Patient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NLP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Case label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P@K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P(NLP)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2351772"/>
                  </a:ext>
                </a:extLst>
              </a:tr>
              <a:tr h="243479">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4,717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358144"/>
                  </a:ext>
                </a:extLst>
              </a:tr>
              <a:tr h="243479">
                <a:tc>
                  <a:txBody>
                    <a:bodyPr/>
                    <a:lstStyle/>
                    <a:p>
                      <a:pPr algn="ctr"/>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3265829"/>
                  </a:ext>
                </a:extLst>
              </a:tr>
              <a:tr h="243479">
                <a:tc>
                  <a:txBody>
                    <a:bodyPr/>
                    <a:lstStyle/>
                    <a:p>
                      <a:pPr algn="ctr"/>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815131"/>
                  </a:ext>
                </a:extLst>
              </a:tr>
              <a:tr h="243479">
                <a:tc>
                  <a:txBody>
                    <a:bodyPr/>
                    <a:lstStyle/>
                    <a:p>
                      <a:pPr algn="ctr"/>
                      <a:r>
                        <a:rPr lang="en-US"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852613"/>
                  </a:ext>
                </a:extLst>
              </a:tr>
              <a:tr h="243479">
                <a:tc>
                  <a:txBody>
                    <a:bodyPr/>
                    <a:lstStyle/>
                    <a:p>
                      <a:pPr algn="ctr"/>
                      <a:r>
                        <a:rPr lang="en-US" sz="16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7656509"/>
                  </a:ext>
                </a:extLst>
              </a:tr>
              <a:tr h="243479">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3206490"/>
                  </a:ext>
                </a:extLst>
              </a:tr>
              <a:tr h="243479">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647066"/>
                  </a:ext>
                </a:extLst>
              </a:tr>
              <a:tr h="243479">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393084"/>
                  </a:ext>
                </a:extLst>
              </a:tr>
              <a:tr h="243479">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428423"/>
                  </a:ext>
                </a:extLst>
              </a:tr>
              <a:tr h="0">
                <a:tc>
                  <a:txBody>
                    <a:bodyPr/>
                    <a:lstStyle/>
                    <a:p>
                      <a:pPr algn="ctr"/>
                      <a:r>
                        <a:rPr lang="en-US" sz="1600" dirty="0"/>
                        <a:t>Nrank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659254"/>
                  </a:ext>
                </a:extLst>
              </a:tr>
            </a:tbl>
          </a:graphicData>
        </a:graphic>
      </p:graphicFrame>
      <p:sp>
        <p:nvSpPr>
          <p:cNvPr id="7" name="Freeform 6">
            <a:extLst>
              <a:ext uri="{FF2B5EF4-FFF2-40B4-BE49-F238E27FC236}">
                <a16:creationId xmlns:a16="http://schemas.microsoft.com/office/drawing/2014/main" id="{C148D65F-1C22-B446-B182-530CEE0EB6C2}"/>
              </a:ext>
            </a:extLst>
          </p:cNvPr>
          <p:cNvSpPr/>
          <p:nvPr/>
        </p:nvSpPr>
        <p:spPr>
          <a:xfrm>
            <a:off x="2694039" y="1759974"/>
            <a:ext cx="5968180" cy="363794"/>
          </a:xfrm>
          <a:custGeom>
            <a:avLst/>
            <a:gdLst>
              <a:gd name="connsiteX0" fmla="*/ 0 w 5968180"/>
              <a:gd name="connsiteY0" fmla="*/ 363794 h 363794"/>
              <a:gd name="connsiteX1" fmla="*/ 3421626 w 5968180"/>
              <a:gd name="connsiteY1" fmla="*/ 0 h 363794"/>
              <a:gd name="connsiteX2" fmla="*/ 5968180 w 5968180"/>
              <a:gd name="connsiteY2" fmla="*/ 363794 h 363794"/>
            </a:gdLst>
            <a:ahLst/>
            <a:cxnLst>
              <a:cxn ang="0">
                <a:pos x="connsiteX0" y="connsiteY0"/>
              </a:cxn>
              <a:cxn ang="0">
                <a:pos x="connsiteX1" y="connsiteY1"/>
              </a:cxn>
              <a:cxn ang="0">
                <a:pos x="connsiteX2" y="connsiteY2"/>
              </a:cxn>
            </a:cxnLst>
            <a:rect l="l" t="t" r="r" b="b"/>
            <a:pathLst>
              <a:path w="5968180" h="363794">
                <a:moveTo>
                  <a:pt x="0" y="363794"/>
                </a:moveTo>
                <a:cubicBezTo>
                  <a:pt x="1213464" y="181897"/>
                  <a:pt x="2426929" y="0"/>
                  <a:pt x="3421626" y="0"/>
                </a:cubicBezTo>
                <a:cubicBezTo>
                  <a:pt x="4416323" y="0"/>
                  <a:pt x="5192251" y="181897"/>
                  <a:pt x="5968180" y="363794"/>
                </a:cubicBezTo>
              </a:path>
            </a:pathLst>
          </a:custGeom>
          <a:ln w="25400">
            <a:solidFill>
              <a:srgbClr val="0000FF"/>
            </a:solidFill>
            <a:headEnd type="none"/>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solidFill>
                <a:srgbClr val="0000FF"/>
              </a:solidFill>
              <a:latin typeface="Georgia" panose="02040502050405020303" pitchFamily="18" charset="0"/>
            </a:endParaRPr>
          </a:p>
        </p:txBody>
      </p:sp>
      <p:sp>
        <p:nvSpPr>
          <p:cNvPr id="8" name="Freeform 7">
            <a:extLst>
              <a:ext uri="{FF2B5EF4-FFF2-40B4-BE49-F238E27FC236}">
                <a16:creationId xmlns:a16="http://schemas.microsoft.com/office/drawing/2014/main" id="{1D87C746-6633-8446-ABB2-76FDF3850A54}"/>
              </a:ext>
            </a:extLst>
          </p:cNvPr>
          <p:cNvSpPr/>
          <p:nvPr/>
        </p:nvSpPr>
        <p:spPr>
          <a:xfrm>
            <a:off x="5201265" y="1778973"/>
            <a:ext cx="3352800" cy="334962"/>
          </a:xfrm>
          <a:custGeom>
            <a:avLst/>
            <a:gdLst>
              <a:gd name="connsiteX0" fmla="*/ 0 w 3352800"/>
              <a:gd name="connsiteY0" fmla="*/ 334962 h 334962"/>
              <a:gd name="connsiteX1" fmla="*/ 2369574 w 3352800"/>
              <a:gd name="connsiteY1" fmla="*/ 666 h 334962"/>
              <a:gd name="connsiteX2" fmla="*/ 3352800 w 3352800"/>
              <a:gd name="connsiteY2" fmla="*/ 266137 h 334962"/>
            </a:gdLst>
            <a:ahLst/>
            <a:cxnLst>
              <a:cxn ang="0">
                <a:pos x="connsiteX0" y="connsiteY0"/>
              </a:cxn>
              <a:cxn ang="0">
                <a:pos x="connsiteX1" y="connsiteY1"/>
              </a:cxn>
              <a:cxn ang="0">
                <a:pos x="connsiteX2" y="connsiteY2"/>
              </a:cxn>
            </a:cxnLst>
            <a:rect l="l" t="t" r="r" b="b"/>
            <a:pathLst>
              <a:path w="3352800" h="334962">
                <a:moveTo>
                  <a:pt x="0" y="334962"/>
                </a:moveTo>
                <a:cubicBezTo>
                  <a:pt x="905387" y="173549"/>
                  <a:pt x="1810774" y="12137"/>
                  <a:pt x="2369574" y="666"/>
                </a:cubicBezTo>
                <a:cubicBezTo>
                  <a:pt x="2928374" y="-10805"/>
                  <a:pt x="3140587" y="127666"/>
                  <a:pt x="3352800" y="266137"/>
                </a:cubicBezTo>
              </a:path>
            </a:pathLst>
          </a:custGeom>
          <a:ln w="19050">
            <a:solidFill>
              <a:srgbClr val="0000FF"/>
            </a:solidFill>
            <a:headEnd type="none"/>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solidFill>
                <a:srgbClr val="0000FF"/>
              </a:solidFill>
              <a:latin typeface="Georgia" panose="02040502050405020303" pitchFamily="18" charset="0"/>
            </a:endParaRPr>
          </a:p>
        </p:txBody>
      </p:sp>
      <p:cxnSp>
        <p:nvCxnSpPr>
          <p:cNvPr id="11" name="Straight Arrow Connector 10">
            <a:extLst>
              <a:ext uri="{FF2B5EF4-FFF2-40B4-BE49-F238E27FC236}">
                <a16:creationId xmlns:a16="http://schemas.microsoft.com/office/drawing/2014/main" id="{23456A38-AE55-F843-9E64-DD5E7B92D100}"/>
              </a:ext>
            </a:extLst>
          </p:cNvPr>
          <p:cNvCxnSpPr>
            <a:cxnSpLocks/>
          </p:cNvCxnSpPr>
          <p:nvPr/>
        </p:nvCxnSpPr>
        <p:spPr>
          <a:xfrm>
            <a:off x="4979876" y="3032956"/>
            <a:ext cx="0" cy="1044116"/>
          </a:xfrm>
          <a:prstGeom prst="straightConnector1">
            <a:avLst/>
          </a:prstGeom>
          <a:ln w="22225">
            <a:headEnd type="oval" w="lg" len="lg"/>
            <a:tailEnd type="stealth" w="lg" len="lg"/>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5F639CF4-AB91-B241-B92F-8D257D1D8223}"/>
              </a:ext>
            </a:extLst>
          </p:cNvPr>
          <p:cNvSpPr/>
          <p:nvPr/>
        </p:nvSpPr>
        <p:spPr>
          <a:xfrm>
            <a:off x="8220237" y="2177948"/>
            <a:ext cx="1053457" cy="3688080"/>
          </a:xfrm>
          <a:prstGeom prst="rect">
            <a:avLst/>
          </a:prstGeom>
          <a:ln w="38100">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Tree>
    <p:extLst>
      <p:ext uri="{BB962C8B-B14F-4D97-AF65-F5344CB8AC3E}">
        <p14:creationId xmlns:p14="http://schemas.microsoft.com/office/powerpoint/2010/main" val="11225372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133-38FA-C045-BE83-B57D4FB9C328}"/>
              </a:ext>
            </a:extLst>
          </p:cNvPr>
          <p:cNvSpPr>
            <a:spLocks noGrp="1"/>
          </p:cNvSpPr>
          <p:nvPr>
            <p:ph type="title"/>
          </p:nvPr>
        </p:nvSpPr>
        <p:spPr>
          <a:xfrm>
            <a:off x="514350" y="341856"/>
            <a:ext cx="11163300" cy="638433"/>
          </a:xfrm>
        </p:spPr>
        <p:txBody>
          <a:bodyPr/>
          <a:lstStyle/>
          <a:p>
            <a:r>
              <a:rPr lang="en-US" sz="2800" dirty="0">
                <a:latin typeface="Georgia" panose="02040502050405020303" pitchFamily="18" charset="0"/>
              </a:rPr>
              <a:t>From ranking to classification</a:t>
            </a:r>
          </a:p>
        </p:txBody>
      </p:sp>
      <p:graphicFrame>
        <p:nvGraphicFramePr>
          <p:cNvPr id="5" name="Table 5">
            <a:extLst>
              <a:ext uri="{FF2B5EF4-FFF2-40B4-BE49-F238E27FC236}">
                <a16:creationId xmlns:a16="http://schemas.microsoft.com/office/drawing/2014/main" id="{37256FB3-29E8-A04D-B3FC-2D90F9AE9258}"/>
              </a:ext>
            </a:extLst>
          </p:cNvPr>
          <p:cNvGraphicFramePr>
            <a:graphicFrameLocks noGrp="1"/>
          </p:cNvGraphicFramePr>
          <p:nvPr/>
        </p:nvGraphicFramePr>
        <p:xfrm>
          <a:off x="2207569" y="2177948"/>
          <a:ext cx="7066125" cy="3688080"/>
        </p:xfrm>
        <a:graphic>
          <a:graphicData uri="http://schemas.openxmlformats.org/drawingml/2006/table">
            <a:tbl>
              <a:tblPr firstRow="1" bandRow="1">
                <a:tableStyleId>{EB344D84-9AFB-497E-A393-DC336BA19D2E}</a:tableStyleId>
              </a:tblPr>
              <a:tblGrid>
                <a:gridCol w="798745">
                  <a:extLst>
                    <a:ext uri="{9D8B030D-6E8A-4147-A177-3AD203B41FA5}">
                      <a16:colId xmlns:a16="http://schemas.microsoft.com/office/drawing/2014/main" val="2748810995"/>
                    </a:ext>
                  </a:extLst>
                </a:gridCol>
                <a:gridCol w="1300480">
                  <a:extLst>
                    <a:ext uri="{9D8B030D-6E8A-4147-A177-3AD203B41FA5}">
                      <a16:colId xmlns:a16="http://schemas.microsoft.com/office/drawing/2014/main" val="2490851335"/>
                    </a:ext>
                  </a:extLst>
                </a:gridCol>
                <a:gridCol w="1372553">
                  <a:extLst>
                    <a:ext uri="{9D8B030D-6E8A-4147-A177-3AD203B41FA5}">
                      <a16:colId xmlns:a16="http://schemas.microsoft.com/office/drawing/2014/main" val="3640987011"/>
                    </a:ext>
                  </a:extLst>
                </a:gridCol>
                <a:gridCol w="1376680">
                  <a:extLst>
                    <a:ext uri="{9D8B030D-6E8A-4147-A177-3AD203B41FA5}">
                      <a16:colId xmlns:a16="http://schemas.microsoft.com/office/drawing/2014/main" val="4174082778"/>
                    </a:ext>
                  </a:extLst>
                </a:gridCol>
                <a:gridCol w="383966">
                  <a:extLst>
                    <a:ext uri="{9D8B030D-6E8A-4147-A177-3AD203B41FA5}">
                      <a16:colId xmlns:a16="http://schemas.microsoft.com/office/drawing/2014/main" val="1285667439"/>
                    </a:ext>
                  </a:extLst>
                </a:gridCol>
                <a:gridCol w="786130">
                  <a:extLst>
                    <a:ext uri="{9D8B030D-6E8A-4147-A177-3AD203B41FA5}">
                      <a16:colId xmlns:a16="http://schemas.microsoft.com/office/drawing/2014/main" val="3016252760"/>
                    </a:ext>
                  </a:extLst>
                </a:gridCol>
                <a:gridCol w="1047571">
                  <a:extLst>
                    <a:ext uri="{9D8B030D-6E8A-4147-A177-3AD203B41FA5}">
                      <a16:colId xmlns:a16="http://schemas.microsoft.com/office/drawing/2014/main" val="192640531"/>
                    </a:ext>
                  </a:extLst>
                </a:gridCol>
              </a:tblGrid>
              <a:tr h="243479">
                <a:tc>
                  <a:txBody>
                    <a:bodyPr/>
                    <a:lstStyle/>
                    <a:p>
                      <a:pPr algn="ctr"/>
                      <a:r>
                        <a:rPr lang="en-US" sz="1600" dirty="0">
                          <a:solidFill>
                            <a:schemeClr val="tx1"/>
                          </a:solidFill>
                        </a:rPr>
                        <a:t>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Patient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NLP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Case label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P@K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P(NLP)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2351772"/>
                  </a:ext>
                </a:extLst>
              </a:tr>
              <a:tr h="243479">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4,717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358144"/>
                  </a:ext>
                </a:extLst>
              </a:tr>
              <a:tr h="243479">
                <a:tc>
                  <a:txBody>
                    <a:bodyPr/>
                    <a:lstStyle/>
                    <a:p>
                      <a:pPr algn="ctr"/>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3265829"/>
                  </a:ext>
                </a:extLst>
              </a:tr>
              <a:tr h="243479">
                <a:tc>
                  <a:txBody>
                    <a:bodyPr/>
                    <a:lstStyle/>
                    <a:p>
                      <a:pPr algn="ctr"/>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815131"/>
                  </a:ext>
                </a:extLst>
              </a:tr>
              <a:tr h="243479">
                <a:tc>
                  <a:txBody>
                    <a:bodyPr/>
                    <a:lstStyle/>
                    <a:p>
                      <a:pPr algn="ctr"/>
                      <a:r>
                        <a:rPr lang="en-US"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852613"/>
                  </a:ext>
                </a:extLst>
              </a:tr>
              <a:tr h="243479">
                <a:tc>
                  <a:txBody>
                    <a:bodyPr/>
                    <a:lstStyle/>
                    <a:p>
                      <a:pPr algn="ctr"/>
                      <a:r>
                        <a:rPr lang="en-US" sz="16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7656509"/>
                  </a:ext>
                </a:extLst>
              </a:tr>
              <a:tr h="243479">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3206490"/>
                  </a:ext>
                </a:extLst>
              </a:tr>
              <a:tr h="243479">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647066"/>
                  </a:ext>
                </a:extLst>
              </a:tr>
              <a:tr h="243479">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393084"/>
                  </a:ext>
                </a:extLst>
              </a:tr>
              <a:tr h="243479">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428423"/>
                  </a:ext>
                </a:extLst>
              </a:tr>
              <a:tr h="0">
                <a:tc>
                  <a:txBody>
                    <a:bodyPr/>
                    <a:lstStyle/>
                    <a:p>
                      <a:pPr algn="ctr"/>
                      <a:r>
                        <a:rPr lang="en-US" sz="1600" dirty="0"/>
                        <a:t>Nrank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659254"/>
                  </a:ext>
                </a:extLst>
              </a:tr>
            </a:tbl>
          </a:graphicData>
        </a:graphic>
      </p:graphicFrame>
      <p:sp>
        <p:nvSpPr>
          <p:cNvPr id="9" name="Freeform 8">
            <a:extLst>
              <a:ext uri="{FF2B5EF4-FFF2-40B4-BE49-F238E27FC236}">
                <a16:creationId xmlns:a16="http://schemas.microsoft.com/office/drawing/2014/main" id="{3C0D0DB5-2945-6B41-B2E0-1F5F136D58F0}"/>
              </a:ext>
            </a:extLst>
          </p:cNvPr>
          <p:cNvSpPr/>
          <p:nvPr/>
        </p:nvSpPr>
        <p:spPr>
          <a:xfrm>
            <a:off x="6420465" y="5909188"/>
            <a:ext cx="2320412" cy="245965"/>
          </a:xfrm>
          <a:custGeom>
            <a:avLst/>
            <a:gdLst>
              <a:gd name="connsiteX0" fmla="*/ 2320412 w 2320412"/>
              <a:gd name="connsiteY0" fmla="*/ 0 h 245965"/>
              <a:gd name="connsiteX1" fmla="*/ 1061883 w 2320412"/>
              <a:gd name="connsiteY1" fmla="*/ 245807 h 245965"/>
              <a:gd name="connsiteX2" fmla="*/ 0 w 2320412"/>
              <a:gd name="connsiteY2" fmla="*/ 29497 h 245965"/>
            </a:gdLst>
            <a:ahLst/>
            <a:cxnLst>
              <a:cxn ang="0">
                <a:pos x="connsiteX0" y="connsiteY0"/>
              </a:cxn>
              <a:cxn ang="0">
                <a:pos x="connsiteX1" y="connsiteY1"/>
              </a:cxn>
              <a:cxn ang="0">
                <a:pos x="connsiteX2" y="connsiteY2"/>
              </a:cxn>
            </a:cxnLst>
            <a:rect l="l" t="t" r="r" b="b"/>
            <a:pathLst>
              <a:path w="2320412" h="245965">
                <a:moveTo>
                  <a:pt x="2320412" y="0"/>
                </a:moveTo>
                <a:cubicBezTo>
                  <a:pt x="1884515" y="120445"/>
                  <a:pt x="1448618" y="240891"/>
                  <a:pt x="1061883" y="245807"/>
                </a:cubicBezTo>
                <a:cubicBezTo>
                  <a:pt x="675148" y="250723"/>
                  <a:pt x="337574" y="140110"/>
                  <a:pt x="0" y="29497"/>
                </a:cubicBezTo>
              </a:path>
            </a:pathLst>
          </a:custGeom>
          <a:noFill/>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1" name="Straight Arrow Connector 10">
            <a:extLst>
              <a:ext uri="{FF2B5EF4-FFF2-40B4-BE49-F238E27FC236}">
                <a16:creationId xmlns:a16="http://schemas.microsoft.com/office/drawing/2014/main" id="{23456A38-AE55-F843-9E64-DD5E7B92D100}"/>
              </a:ext>
            </a:extLst>
          </p:cNvPr>
          <p:cNvCxnSpPr>
            <a:cxnSpLocks/>
          </p:cNvCxnSpPr>
          <p:nvPr/>
        </p:nvCxnSpPr>
        <p:spPr>
          <a:xfrm>
            <a:off x="4979876" y="3032956"/>
            <a:ext cx="0" cy="1044116"/>
          </a:xfrm>
          <a:prstGeom prst="straightConnector1">
            <a:avLst/>
          </a:prstGeom>
          <a:ln w="22225">
            <a:headEnd type="oval" w="lg" len="lg"/>
            <a:tailEnd type="stealth" w="lg" len="lg"/>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660D3413-1FB0-D24D-BC5C-953BE499499D}"/>
              </a:ext>
            </a:extLst>
          </p:cNvPr>
          <p:cNvSpPr txBox="1"/>
          <p:nvPr/>
        </p:nvSpPr>
        <p:spPr>
          <a:xfrm>
            <a:off x="6578730" y="6245225"/>
            <a:ext cx="1988045" cy="369332"/>
          </a:xfrm>
          <a:prstGeom prst="rect">
            <a:avLst/>
          </a:prstGeom>
          <a:noFill/>
        </p:spPr>
        <p:txBody>
          <a:bodyPr wrap="none" rtlCol="0">
            <a:spAutoFit/>
          </a:bodyPr>
          <a:lstStyle/>
          <a:p>
            <a:r>
              <a:rPr lang="en-US" dirty="0">
                <a:solidFill>
                  <a:srgbClr val="FF0000"/>
                </a:solidFill>
                <a:latin typeface="Georgia" panose="02040502050405020303" pitchFamily="18" charset="0"/>
              </a:rPr>
              <a:t>u ~ Uniform(0, 1)</a:t>
            </a:r>
          </a:p>
        </p:txBody>
      </p:sp>
      <p:sp>
        <p:nvSpPr>
          <p:cNvPr id="15" name="Rectangle 14">
            <a:extLst>
              <a:ext uri="{FF2B5EF4-FFF2-40B4-BE49-F238E27FC236}">
                <a16:creationId xmlns:a16="http://schemas.microsoft.com/office/drawing/2014/main" id="{5F639CF4-AB91-B241-B92F-8D257D1D8223}"/>
              </a:ext>
            </a:extLst>
          </p:cNvPr>
          <p:cNvSpPr/>
          <p:nvPr/>
        </p:nvSpPr>
        <p:spPr>
          <a:xfrm>
            <a:off x="8220237" y="2177948"/>
            <a:ext cx="1053457" cy="3688080"/>
          </a:xfrm>
          <a:prstGeom prst="rect">
            <a:avLst/>
          </a:prstGeom>
          <a:ln w="38100">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7" name="Rectangle 16">
            <a:extLst>
              <a:ext uri="{FF2B5EF4-FFF2-40B4-BE49-F238E27FC236}">
                <a16:creationId xmlns:a16="http://schemas.microsoft.com/office/drawing/2014/main" id="{DEEB13A5-88E8-2046-BAED-D889F2C0FA5C}"/>
              </a:ext>
            </a:extLst>
          </p:cNvPr>
          <p:cNvSpPr/>
          <p:nvPr/>
        </p:nvSpPr>
        <p:spPr>
          <a:xfrm>
            <a:off x="5699956" y="2177948"/>
            <a:ext cx="1368152" cy="3688080"/>
          </a:xfrm>
          <a:prstGeom prst="rect">
            <a:avLst/>
          </a:prstGeom>
          <a:ln w="381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Tree>
    <p:extLst>
      <p:ext uri="{BB962C8B-B14F-4D97-AF65-F5344CB8AC3E}">
        <p14:creationId xmlns:p14="http://schemas.microsoft.com/office/powerpoint/2010/main" val="7129830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133-38FA-C045-BE83-B57D4FB9C328}"/>
              </a:ext>
            </a:extLst>
          </p:cNvPr>
          <p:cNvSpPr>
            <a:spLocks noGrp="1"/>
          </p:cNvSpPr>
          <p:nvPr>
            <p:ph type="title"/>
          </p:nvPr>
        </p:nvSpPr>
        <p:spPr>
          <a:xfrm>
            <a:off x="514350" y="330242"/>
            <a:ext cx="11163300" cy="638433"/>
          </a:xfrm>
        </p:spPr>
        <p:txBody>
          <a:bodyPr/>
          <a:lstStyle/>
          <a:p>
            <a:r>
              <a:rPr lang="en-US" sz="2800" dirty="0">
                <a:latin typeface="Georgia" panose="02040502050405020303" pitchFamily="18" charset="0"/>
              </a:rPr>
              <a:t>From ranking to classification</a:t>
            </a:r>
          </a:p>
        </p:txBody>
      </p:sp>
      <p:graphicFrame>
        <p:nvGraphicFramePr>
          <p:cNvPr id="5" name="Table 5">
            <a:extLst>
              <a:ext uri="{FF2B5EF4-FFF2-40B4-BE49-F238E27FC236}">
                <a16:creationId xmlns:a16="http://schemas.microsoft.com/office/drawing/2014/main" id="{37256FB3-29E8-A04D-B3FC-2D90F9AE9258}"/>
              </a:ext>
            </a:extLst>
          </p:cNvPr>
          <p:cNvGraphicFramePr>
            <a:graphicFrameLocks noGrp="1"/>
          </p:cNvGraphicFramePr>
          <p:nvPr>
            <p:extLst>
              <p:ext uri="{D42A27DB-BD31-4B8C-83A1-F6EECF244321}">
                <p14:modId xmlns:p14="http://schemas.microsoft.com/office/powerpoint/2010/main" val="4168255175"/>
              </p:ext>
            </p:extLst>
          </p:nvPr>
        </p:nvGraphicFramePr>
        <p:xfrm>
          <a:off x="2207569" y="2177948"/>
          <a:ext cx="7066125" cy="3688080"/>
        </p:xfrm>
        <a:graphic>
          <a:graphicData uri="http://schemas.openxmlformats.org/drawingml/2006/table">
            <a:tbl>
              <a:tblPr firstRow="1" bandRow="1">
                <a:tableStyleId>{EB344D84-9AFB-497E-A393-DC336BA19D2E}</a:tableStyleId>
              </a:tblPr>
              <a:tblGrid>
                <a:gridCol w="798745">
                  <a:extLst>
                    <a:ext uri="{9D8B030D-6E8A-4147-A177-3AD203B41FA5}">
                      <a16:colId xmlns:a16="http://schemas.microsoft.com/office/drawing/2014/main" val="2748810995"/>
                    </a:ext>
                  </a:extLst>
                </a:gridCol>
                <a:gridCol w="1300480">
                  <a:extLst>
                    <a:ext uri="{9D8B030D-6E8A-4147-A177-3AD203B41FA5}">
                      <a16:colId xmlns:a16="http://schemas.microsoft.com/office/drawing/2014/main" val="2490851335"/>
                    </a:ext>
                  </a:extLst>
                </a:gridCol>
                <a:gridCol w="1372553">
                  <a:extLst>
                    <a:ext uri="{9D8B030D-6E8A-4147-A177-3AD203B41FA5}">
                      <a16:colId xmlns:a16="http://schemas.microsoft.com/office/drawing/2014/main" val="3640987011"/>
                    </a:ext>
                  </a:extLst>
                </a:gridCol>
                <a:gridCol w="1376680">
                  <a:extLst>
                    <a:ext uri="{9D8B030D-6E8A-4147-A177-3AD203B41FA5}">
                      <a16:colId xmlns:a16="http://schemas.microsoft.com/office/drawing/2014/main" val="4174082778"/>
                    </a:ext>
                  </a:extLst>
                </a:gridCol>
                <a:gridCol w="383966">
                  <a:extLst>
                    <a:ext uri="{9D8B030D-6E8A-4147-A177-3AD203B41FA5}">
                      <a16:colId xmlns:a16="http://schemas.microsoft.com/office/drawing/2014/main" val="1285667439"/>
                    </a:ext>
                  </a:extLst>
                </a:gridCol>
                <a:gridCol w="786130">
                  <a:extLst>
                    <a:ext uri="{9D8B030D-6E8A-4147-A177-3AD203B41FA5}">
                      <a16:colId xmlns:a16="http://schemas.microsoft.com/office/drawing/2014/main" val="3016252760"/>
                    </a:ext>
                  </a:extLst>
                </a:gridCol>
                <a:gridCol w="1047571">
                  <a:extLst>
                    <a:ext uri="{9D8B030D-6E8A-4147-A177-3AD203B41FA5}">
                      <a16:colId xmlns:a16="http://schemas.microsoft.com/office/drawing/2014/main" val="192640531"/>
                    </a:ext>
                  </a:extLst>
                </a:gridCol>
              </a:tblGrid>
              <a:tr h="243479">
                <a:tc>
                  <a:txBody>
                    <a:bodyPr/>
                    <a:lstStyle/>
                    <a:p>
                      <a:pPr algn="ctr"/>
                      <a:r>
                        <a:rPr lang="en-US" sz="1600" dirty="0">
                          <a:solidFill>
                            <a:schemeClr val="tx1"/>
                          </a:solidFill>
                          <a:latin typeface="Avenir Black" panose="02000503020000020003"/>
                        </a:rPr>
                        <a:t>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Patient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NLP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Case label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P@K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Avenir Black" panose="02000503020000020003"/>
                        </a:rPr>
                        <a:t>P(NLP)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2351772"/>
                  </a:ext>
                </a:extLst>
              </a:tr>
              <a:tr h="243479">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4,717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358144"/>
                  </a:ext>
                </a:extLst>
              </a:tr>
              <a:tr h="243479">
                <a:tc>
                  <a:txBody>
                    <a:bodyPr/>
                    <a:lstStyle/>
                    <a:p>
                      <a:pPr algn="ctr"/>
                      <a:r>
                        <a:rPr lang="en-US" sz="1600" dirty="0">
                          <a:latin typeface="Avenir Black" panose="02000503020000020003"/>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3265829"/>
                  </a:ext>
                </a:extLst>
              </a:tr>
              <a:tr h="243479">
                <a:tc>
                  <a:txBody>
                    <a:bodyPr/>
                    <a:lstStyle/>
                    <a:p>
                      <a:pPr algn="ctr"/>
                      <a:r>
                        <a:rPr lang="en-US" sz="1600" dirty="0">
                          <a:latin typeface="Avenir Black" panose="02000503020000020003"/>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815131"/>
                  </a:ext>
                </a:extLst>
              </a:tr>
              <a:tr h="243479">
                <a:tc>
                  <a:txBody>
                    <a:bodyPr/>
                    <a:lstStyle/>
                    <a:p>
                      <a:pPr algn="ctr"/>
                      <a:r>
                        <a:rPr lang="en-US" sz="1600" dirty="0">
                          <a:latin typeface="Avenir Black" panose="02000503020000020003"/>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852613"/>
                  </a:ext>
                </a:extLst>
              </a:tr>
              <a:tr h="243479">
                <a:tc>
                  <a:txBody>
                    <a:bodyPr/>
                    <a:lstStyle/>
                    <a:p>
                      <a:pPr algn="ctr"/>
                      <a:r>
                        <a:rPr lang="en-US" sz="1600" dirty="0">
                          <a:latin typeface="Avenir Black" panose="02000503020000020003"/>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7656509"/>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3206490"/>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647066"/>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393084"/>
                  </a:ext>
                </a:extLst>
              </a:tr>
              <a:tr h="243479">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428423"/>
                  </a:ext>
                </a:extLst>
              </a:tr>
              <a:tr h="0">
                <a:tc>
                  <a:txBody>
                    <a:bodyPr/>
                    <a:lstStyle/>
                    <a:p>
                      <a:pPr algn="ctr"/>
                      <a:r>
                        <a:rPr lang="en-US" sz="1600" dirty="0">
                          <a:latin typeface="Avenir Black" panose="02000503020000020003"/>
                        </a:rPr>
                        <a:t>Nrank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venir Black" panose="020005030200000200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venir Black" panose="02000503020000020003"/>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659254"/>
                  </a:ext>
                </a:extLst>
              </a:tr>
            </a:tbl>
          </a:graphicData>
        </a:graphic>
      </p:graphicFrame>
      <p:cxnSp>
        <p:nvCxnSpPr>
          <p:cNvPr id="11" name="Straight Arrow Connector 10">
            <a:extLst>
              <a:ext uri="{FF2B5EF4-FFF2-40B4-BE49-F238E27FC236}">
                <a16:creationId xmlns:a16="http://schemas.microsoft.com/office/drawing/2014/main" id="{23456A38-AE55-F843-9E64-DD5E7B92D100}"/>
              </a:ext>
            </a:extLst>
          </p:cNvPr>
          <p:cNvCxnSpPr>
            <a:cxnSpLocks/>
          </p:cNvCxnSpPr>
          <p:nvPr/>
        </p:nvCxnSpPr>
        <p:spPr>
          <a:xfrm>
            <a:off x="4979876" y="3032956"/>
            <a:ext cx="0" cy="1044116"/>
          </a:xfrm>
          <a:prstGeom prst="straightConnector1">
            <a:avLst/>
          </a:prstGeom>
          <a:ln w="22225">
            <a:headEnd type="oval" w="lg" len="lg"/>
            <a:tailEnd type="stealth" w="lg" len="lg"/>
          </a:ln>
        </p:spPr>
        <p:style>
          <a:lnRef idx="1">
            <a:schemeClr val="dk1"/>
          </a:lnRef>
          <a:fillRef idx="0">
            <a:schemeClr val="dk1"/>
          </a:fillRef>
          <a:effectRef idx="0">
            <a:schemeClr val="dk1"/>
          </a:effectRef>
          <a:fontRef idx="minor">
            <a:schemeClr val="tx1"/>
          </a:fontRef>
        </p:style>
      </p:cxnSp>
      <p:sp>
        <p:nvSpPr>
          <p:cNvPr id="14" name="Freeform 13">
            <a:extLst>
              <a:ext uri="{FF2B5EF4-FFF2-40B4-BE49-F238E27FC236}">
                <a16:creationId xmlns:a16="http://schemas.microsoft.com/office/drawing/2014/main" id="{D469113A-2182-5542-9E60-9A1ACA671C09}"/>
              </a:ext>
            </a:extLst>
          </p:cNvPr>
          <p:cNvSpPr/>
          <p:nvPr/>
        </p:nvSpPr>
        <p:spPr>
          <a:xfrm flipH="1">
            <a:off x="6548284" y="1396179"/>
            <a:ext cx="1275908" cy="757086"/>
          </a:xfrm>
          <a:custGeom>
            <a:avLst/>
            <a:gdLst>
              <a:gd name="connsiteX0" fmla="*/ 2349910 w 2349910"/>
              <a:gd name="connsiteY0" fmla="*/ 757086 h 757086"/>
              <a:gd name="connsiteX1" fmla="*/ 1179871 w 2349910"/>
              <a:gd name="connsiteY1" fmla="*/ 2 h 757086"/>
              <a:gd name="connsiteX2" fmla="*/ 0 w 2349910"/>
              <a:gd name="connsiteY2" fmla="*/ 747253 h 757086"/>
              <a:gd name="connsiteX3" fmla="*/ 0 w 2349910"/>
              <a:gd name="connsiteY3" fmla="*/ 747253 h 757086"/>
            </a:gdLst>
            <a:ahLst/>
            <a:cxnLst>
              <a:cxn ang="0">
                <a:pos x="connsiteX0" y="connsiteY0"/>
              </a:cxn>
              <a:cxn ang="0">
                <a:pos x="connsiteX1" y="connsiteY1"/>
              </a:cxn>
              <a:cxn ang="0">
                <a:pos x="connsiteX2" y="connsiteY2"/>
              </a:cxn>
              <a:cxn ang="0">
                <a:pos x="connsiteX3" y="connsiteY3"/>
              </a:cxn>
            </a:cxnLst>
            <a:rect l="l" t="t" r="r" b="b"/>
            <a:pathLst>
              <a:path w="2349910" h="757086">
                <a:moveTo>
                  <a:pt x="2349910" y="757086"/>
                </a:moveTo>
                <a:cubicBezTo>
                  <a:pt x="1960716" y="379363"/>
                  <a:pt x="1571523" y="1641"/>
                  <a:pt x="1179871" y="2"/>
                </a:cubicBezTo>
                <a:cubicBezTo>
                  <a:pt x="788219" y="-1637"/>
                  <a:pt x="0" y="747253"/>
                  <a:pt x="0" y="747253"/>
                </a:cubicBezTo>
                <a:lnTo>
                  <a:pt x="0" y="747253"/>
                </a:lnTo>
              </a:path>
            </a:pathLst>
          </a:custGeom>
          <a:noFill/>
          <a:ln w="25400">
            <a:solidFill>
              <a:srgbClr val="00B050"/>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5" name="Rectangle 14">
            <a:extLst>
              <a:ext uri="{FF2B5EF4-FFF2-40B4-BE49-F238E27FC236}">
                <a16:creationId xmlns:a16="http://schemas.microsoft.com/office/drawing/2014/main" id="{5F639CF4-AB91-B241-B92F-8D257D1D8223}"/>
              </a:ext>
            </a:extLst>
          </p:cNvPr>
          <p:cNvSpPr/>
          <p:nvPr/>
        </p:nvSpPr>
        <p:spPr>
          <a:xfrm>
            <a:off x="8220237" y="2177948"/>
            <a:ext cx="1053457" cy="3688080"/>
          </a:xfrm>
          <a:prstGeom prst="rect">
            <a:avLst/>
          </a:prstGeom>
          <a:ln w="38100">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7" name="Rectangle 16">
            <a:extLst>
              <a:ext uri="{FF2B5EF4-FFF2-40B4-BE49-F238E27FC236}">
                <a16:creationId xmlns:a16="http://schemas.microsoft.com/office/drawing/2014/main" id="{DEEB13A5-88E8-2046-BAED-D889F2C0FA5C}"/>
              </a:ext>
            </a:extLst>
          </p:cNvPr>
          <p:cNvSpPr/>
          <p:nvPr/>
        </p:nvSpPr>
        <p:spPr>
          <a:xfrm>
            <a:off x="5699956" y="2177948"/>
            <a:ext cx="1368152" cy="3688080"/>
          </a:xfrm>
          <a:prstGeom prst="rect">
            <a:avLst/>
          </a:prstGeom>
          <a:ln w="381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8" name="Rectangle 17">
            <a:extLst>
              <a:ext uri="{FF2B5EF4-FFF2-40B4-BE49-F238E27FC236}">
                <a16:creationId xmlns:a16="http://schemas.microsoft.com/office/drawing/2014/main" id="{9F89FE7A-D40C-A642-B46A-E6C66BEE185E}"/>
              </a:ext>
            </a:extLst>
          </p:cNvPr>
          <p:cNvSpPr/>
          <p:nvPr/>
        </p:nvSpPr>
        <p:spPr>
          <a:xfrm>
            <a:off x="7428148" y="2177948"/>
            <a:ext cx="792088" cy="3688080"/>
          </a:xfrm>
          <a:prstGeom prst="rect">
            <a:avLst/>
          </a:prstGeom>
          <a:ln w="381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Tree>
    <p:extLst>
      <p:ext uri="{BB962C8B-B14F-4D97-AF65-F5344CB8AC3E}">
        <p14:creationId xmlns:p14="http://schemas.microsoft.com/office/powerpoint/2010/main" val="2587053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966D-E0FA-2C48-837E-0064A7C274E3}"/>
              </a:ext>
            </a:extLst>
          </p:cNvPr>
          <p:cNvSpPr>
            <a:spLocks noGrp="1"/>
          </p:cNvSpPr>
          <p:nvPr>
            <p:ph type="title"/>
          </p:nvPr>
        </p:nvSpPr>
        <p:spPr>
          <a:xfrm>
            <a:off x="656095" y="361421"/>
            <a:ext cx="11163300" cy="638433"/>
          </a:xfrm>
        </p:spPr>
        <p:txBody>
          <a:bodyPr/>
          <a:lstStyle/>
          <a:p>
            <a:r>
              <a:rPr lang="en-US" sz="2800" dirty="0">
                <a:latin typeface="Georgia" panose="02040502050405020303" pitchFamily="18" charset="0"/>
              </a:rPr>
              <a:t>Probabilistic labeling of cases</a:t>
            </a:r>
          </a:p>
        </p:txBody>
      </p:sp>
      <p:grpSp>
        <p:nvGrpSpPr>
          <p:cNvPr id="236" name="Group 235">
            <a:extLst>
              <a:ext uri="{FF2B5EF4-FFF2-40B4-BE49-F238E27FC236}">
                <a16:creationId xmlns:a16="http://schemas.microsoft.com/office/drawing/2014/main" id="{2E380F38-7291-6A40-AFE2-2BB811D6D794}"/>
              </a:ext>
            </a:extLst>
          </p:cNvPr>
          <p:cNvGrpSpPr/>
          <p:nvPr/>
        </p:nvGrpSpPr>
        <p:grpSpPr>
          <a:xfrm>
            <a:off x="1631504" y="1442146"/>
            <a:ext cx="2646664" cy="4876244"/>
            <a:chOff x="107504" y="1442146"/>
            <a:chExt cx="2646664" cy="4876244"/>
          </a:xfrm>
        </p:grpSpPr>
        <p:sp>
          <p:nvSpPr>
            <p:cNvPr id="53" name="Rectangle 52">
              <a:extLst>
                <a:ext uri="{FF2B5EF4-FFF2-40B4-BE49-F238E27FC236}">
                  <a16:creationId xmlns:a16="http://schemas.microsoft.com/office/drawing/2014/main" id="{AF5AAF6F-54E8-8A4F-98AF-C6DC05CCE1E6}"/>
                </a:ext>
              </a:extLst>
            </p:cNvPr>
            <p:cNvSpPr/>
            <p:nvPr/>
          </p:nvSpPr>
          <p:spPr>
            <a:xfrm>
              <a:off x="359532" y="2188963"/>
              <a:ext cx="2376264" cy="3848471"/>
            </a:xfrm>
            <a:prstGeom prst="rect">
              <a:avLst/>
            </a:prstGeom>
            <a:ln w="127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9" name="TextBox 8">
              <a:extLst>
                <a:ext uri="{FF2B5EF4-FFF2-40B4-BE49-F238E27FC236}">
                  <a16:creationId xmlns:a16="http://schemas.microsoft.com/office/drawing/2014/main" id="{8796C95F-F1B7-F949-A650-6190DEF9C611}"/>
                </a:ext>
              </a:extLst>
            </p:cNvPr>
            <p:cNvSpPr txBox="1"/>
            <p:nvPr/>
          </p:nvSpPr>
          <p:spPr>
            <a:xfrm>
              <a:off x="323528" y="6041391"/>
              <a:ext cx="279244" cy="276999"/>
            </a:xfrm>
            <a:prstGeom prst="rect">
              <a:avLst/>
            </a:prstGeom>
            <a:noFill/>
          </p:spPr>
          <p:txBody>
            <a:bodyPr wrap="none" rtlCol="0">
              <a:spAutoFit/>
            </a:bodyPr>
            <a:lstStyle/>
            <a:p>
              <a:r>
                <a:rPr lang="en-US" sz="1200" dirty="0">
                  <a:latin typeface="Georgia" panose="02040502050405020303" pitchFamily="18" charset="0"/>
                </a:rPr>
                <a:t>0</a:t>
              </a:r>
            </a:p>
          </p:txBody>
        </p:sp>
        <p:sp>
          <p:nvSpPr>
            <p:cNvPr id="10" name="TextBox 9">
              <a:extLst>
                <a:ext uri="{FF2B5EF4-FFF2-40B4-BE49-F238E27FC236}">
                  <a16:creationId xmlns:a16="http://schemas.microsoft.com/office/drawing/2014/main" id="{6B985F9A-4BBC-4B4E-981B-83153FEB5DD1}"/>
                </a:ext>
              </a:extLst>
            </p:cNvPr>
            <p:cNvSpPr txBox="1"/>
            <p:nvPr/>
          </p:nvSpPr>
          <p:spPr>
            <a:xfrm>
              <a:off x="2503778" y="6041391"/>
              <a:ext cx="250390" cy="276999"/>
            </a:xfrm>
            <a:prstGeom prst="rect">
              <a:avLst/>
            </a:prstGeom>
            <a:noFill/>
          </p:spPr>
          <p:txBody>
            <a:bodyPr wrap="none" rtlCol="0">
              <a:spAutoFit/>
            </a:bodyPr>
            <a:lstStyle/>
            <a:p>
              <a:r>
                <a:rPr lang="en-US" sz="1200" dirty="0">
                  <a:latin typeface="Georgia" panose="02040502050405020303" pitchFamily="18" charset="0"/>
                </a:rPr>
                <a:t>1</a:t>
              </a:r>
            </a:p>
          </p:txBody>
        </p:sp>
        <p:sp>
          <p:nvSpPr>
            <p:cNvPr id="14" name="TextBox 13">
              <a:extLst>
                <a:ext uri="{FF2B5EF4-FFF2-40B4-BE49-F238E27FC236}">
                  <a16:creationId xmlns:a16="http://schemas.microsoft.com/office/drawing/2014/main" id="{7DA9C304-B8F4-CB46-B0C1-BCB6F86666F1}"/>
                </a:ext>
              </a:extLst>
            </p:cNvPr>
            <p:cNvSpPr txBox="1"/>
            <p:nvPr/>
          </p:nvSpPr>
          <p:spPr>
            <a:xfrm>
              <a:off x="143508" y="2122762"/>
              <a:ext cx="268022" cy="246221"/>
            </a:xfrm>
            <a:prstGeom prst="rect">
              <a:avLst/>
            </a:prstGeom>
            <a:noFill/>
          </p:spPr>
          <p:txBody>
            <a:bodyPr wrap="square" rtlCol="0">
              <a:spAutoFit/>
            </a:bodyPr>
            <a:lstStyle/>
            <a:p>
              <a:r>
                <a:rPr lang="en-US" sz="1000" dirty="0">
                  <a:latin typeface="Georgia" panose="02040502050405020303" pitchFamily="18" charset="0"/>
                </a:rPr>
                <a:t>1</a:t>
              </a:r>
            </a:p>
          </p:txBody>
        </p:sp>
        <p:sp>
          <p:nvSpPr>
            <p:cNvPr id="15" name="TextBox 14">
              <a:extLst>
                <a:ext uri="{FF2B5EF4-FFF2-40B4-BE49-F238E27FC236}">
                  <a16:creationId xmlns:a16="http://schemas.microsoft.com/office/drawing/2014/main" id="{9CD55867-A9E0-9746-8665-4391F15240F5}"/>
                </a:ext>
              </a:extLst>
            </p:cNvPr>
            <p:cNvSpPr txBox="1"/>
            <p:nvPr/>
          </p:nvSpPr>
          <p:spPr>
            <a:xfrm>
              <a:off x="107504" y="5831174"/>
              <a:ext cx="268022" cy="246221"/>
            </a:xfrm>
            <a:prstGeom prst="rect">
              <a:avLst/>
            </a:prstGeom>
            <a:noFill/>
          </p:spPr>
          <p:txBody>
            <a:bodyPr wrap="square" rtlCol="0">
              <a:spAutoFit/>
            </a:bodyPr>
            <a:lstStyle/>
            <a:p>
              <a:r>
                <a:rPr lang="en-US" sz="1000" dirty="0">
                  <a:latin typeface="Georgia" panose="02040502050405020303" pitchFamily="18" charset="0"/>
                </a:rPr>
                <a:t>N</a:t>
              </a:r>
            </a:p>
          </p:txBody>
        </p:sp>
        <p:cxnSp>
          <p:nvCxnSpPr>
            <p:cNvPr id="16" name="Straight Connector 15">
              <a:extLst>
                <a:ext uri="{FF2B5EF4-FFF2-40B4-BE49-F238E27FC236}">
                  <a16:creationId xmlns:a16="http://schemas.microsoft.com/office/drawing/2014/main" id="{3D040388-B984-D048-9029-2BAF9B123F1F}"/>
                </a:ext>
              </a:extLst>
            </p:cNvPr>
            <p:cNvCxnSpPr>
              <a:cxnSpLocks/>
            </p:cNvCxnSpPr>
            <p:nvPr/>
          </p:nvCxnSpPr>
          <p:spPr>
            <a:xfrm>
              <a:off x="457539" y="2363176"/>
              <a:ext cx="210312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AE82FB-9E17-A14C-8E01-6E64151D9E3D}"/>
                </a:ext>
              </a:extLst>
            </p:cNvPr>
            <p:cNvCxnSpPr>
              <a:cxnSpLocks/>
            </p:cNvCxnSpPr>
            <p:nvPr/>
          </p:nvCxnSpPr>
          <p:spPr>
            <a:xfrm>
              <a:off x="457539" y="2476995"/>
              <a:ext cx="20116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56299B-C614-9147-92DF-7B30F9C05135}"/>
                </a:ext>
              </a:extLst>
            </p:cNvPr>
            <p:cNvCxnSpPr>
              <a:cxnSpLocks/>
            </p:cNvCxnSpPr>
            <p:nvPr/>
          </p:nvCxnSpPr>
          <p:spPr>
            <a:xfrm>
              <a:off x="468026" y="2585007"/>
              <a:ext cx="20116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86BB3E-D1FA-BF48-AE34-CD7D78C6E9D2}"/>
                </a:ext>
              </a:extLst>
            </p:cNvPr>
            <p:cNvCxnSpPr>
              <a:cxnSpLocks/>
            </p:cNvCxnSpPr>
            <p:nvPr/>
          </p:nvCxnSpPr>
          <p:spPr>
            <a:xfrm>
              <a:off x="468026" y="2693019"/>
              <a:ext cx="19202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39C730-3610-C847-8339-F62DAD962150}"/>
                </a:ext>
              </a:extLst>
            </p:cNvPr>
            <p:cNvCxnSpPr>
              <a:cxnSpLocks/>
            </p:cNvCxnSpPr>
            <p:nvPr/>
          </p:nvCxnSpPr>
          <p:spPr>
            <a:xfrm>
              <a:off x="468026" y="2801031"/>
              <a:ext cx="18288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3831B-EE29-6344-A692-3002429164F9}"/>
                </a:ext>
              </a:extLst>
            </p:cNvPr>
            <p:cNvCxnSpPr>
              <a:cxnSpLocks/>
            </p:cNvCxnSpPr>
            <p:nvPr/>
          </p:nvCxnSpPr>
          <p:spPr>
            <a:xfrm>
              <a:off x="468026" y="2909043"/>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069F566-72D2-1E47-9BC5-0C960D895B7A}"/>
                </a:ext>
              </a:extLst>
            </p:cNvPr>
            <p:cNvGrpSpPr/>
            <p:nvPr/>
          </p:nvGrpSpPr>
          <p:grpSpPr>
            <a:xfrm>
              <a:off x="457539" y="2238111"/>
              <a:ext cx="2229109" cy="45719"/>
              <a:chOff x="457539" y="2434032"/>
              <a:chExt cx="2229109" cy="45719"/>
            </a:xfrm>
          </p:grpSpPr>
          <p:cxnSp>
            <p:nvCxnSpPr>
              <p:cNvPr id="12" name="Straight Connector 11">
                <a:extLst>
                  <a:ext uri="{FF2B5EF4-FFF2-40B4-BE49-F238E27FC236}">
                    <a16:creationId xmlns:a16="http://schemas.microsoft.com/office/drawing/2014/main" id="{256AED31-6489-2241-BA18-EF1739C9273A}"/>
                  </a:ext>
                </a:extLst>
              </p:cNvPr>
              <p:cNvCxnSpPr>
                <a:cxnSpLocks/>
              </p:cNvCxnSpPr>
              <p:nvPr/>
            </p:nvCxnSpPr>
            <p:spPr>
              <a:xfrm>
                <a:off x="457539" y="2456892"/>
                <a:ext cx="2206249"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BB15D5B-507E-7E49-BF04-A9AD2E04E7C3}"/>
                  </a:ext>
                </a:extLst>
              </p:cNvPr>
              <p:cNvSpPr/>
              <p:nvPr/>
            </p:nvSpPr>
            <p:spPr>
              <a:xfrm>
                <a:off x="2640929" y="2434032"/>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grpSp>
        <p:sp>
          <p:nvSpPr>
            <p:cNvPr id="24" name="Oval 23">
              <a:extLst>
                <a:ext uri="{FF2B5EF4-FFF2-40B4-BE49-F238E27FC236}">
                  <a16:creationId xmlns:a16="http://schemas.microsoft.com/office/drawing/2014/main" id="{8A336F22-FCE7-D94D-B482-D1A0018BC75A}"/>
                </a:ext>
              </a:extLst>
            </p:cNvPr>
            <p:cNvSpPr/>
            <p:nvPr/>
          </p:nvSpPr>
          <p:spPr>
            <a:xfrm>
              <a:off x="2519772" y="233297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5" name="Oval 24">
              <a:extLst>
                <a:ext uri="{FF2B5EF4-FFF2-40B4-BE49-F238E27FC236}">
                  <a16:creationId xmlns:a16="http://schemas.microsoft.com/office/drawing/2014/main" id="{156A7A02-5D9A-D442-9B49-FD5F89EACE55}"/>
                </a:ext>
              </a:extLst>
            </p:cNvPr>
            <p:cNvSpPr/>
            <p:nvPr/>
          </p:nvSpPr>
          <p:spPr>
            <a:xfrm>
              <a:off x="2447764" y="245583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6" name="Oval 25">
              <a:extLst>
                <a:ext uri="{FF2B5EF4-FFF2-40B4-BE49-F238E27FC236}">
                  <a16:creationId xmlns:a16="http://schemas.microsoft.com/office/drawing/2014/main" id="{7711F5F9-0190-E444-B020-E108F23DB417}"/>
                </a:ext>
              </a:extLst>
            </p:cNvPr>
            <p:cNvSpPr/>
            <p:nvPr/>
          </p:nvSpPr>
          <p:spPr>
            <a:xfrm>
              <a:off x="2447764" y="255642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1" name="Oval 30">
              <a:extLst>
                <a:ext uri="{FF2B5EF4-FFF2-40B4-BE49-F238E27FC236}">
                  <a16:creationId xmlns:a16="http://schemas.microsoft.com/office/drawing/2014/main" id="{363862C2-05B6-024B-BBC8-C57D5D4A5B4B}"/>
                </a:ext>
              </a:extLst>
            </p:cNvPr>
            <p:cNvSpPr/>
            <p:nvPr/>
          </p:nvSpPr>
          <p:spPr>
            <a:xfrm>
              <a:off x="2375756" y="26661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2" name="Oval 31">
              <a:extLst>
                <a:ext uri="{FF2B5EF4-FFF2-40B4-BE49-F238E27FC236}">
                  <a16:creationId xmlns:a16="http://schemas.microsoft.com/office/drawing/2014/main" id="{DB87A0FF-FC18-8844-8C4B-234AE0B3532F}"/>
                </a:ext>
              </a:extLst>
            </p:cNvPr>
            <p:cNvSpPr/>
            <p:nvPr/>
          </p:nvSpPr>
          <p:spPr>
            <a:xfrm>
              <a:off x="2267744" y="277587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3" name="Oval 32">
              <a:extLst>
                <a:ext uri="{FF2B5EF4-FFF2-40B4-BE49-F238E27FC236}">
                  <a16:creationId xmlns:a16="http://schemas.microsoft.com/office/drawing/2014/main" id="{49F79146-F970-2640-B6F8-C8155583A802}"/>
                </a:ext>
              </a:extLst>
            </p:cNvPr>
            <p:cNvSpPr/>
            <p:nvPr/>
          </p:nvSpPr>
          <p:spPr>
            <a:xfrm>
              <a:off x="2195736" y="288560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4" name="Straight Connector 33">
              <a:extLst>
                <a:ext uri="{FF2B5EF4-FFF2-40B4-BE49-F238E27FC236}">
                  <a16:creationId xmlns:a16="http://schemas.microsoft.com/office/drawing/2014/main" id="{14805ED5-DD8D-0942-B7DC-743DD07426DF}"/>
                </a:ext>
              </a:extLst>
            </p:cNvPr>
            <p:cNvCxnSpPr>
              <a:cxnSpLocks/>
            </p:cNvCxnSpPr>
            <p:nvPr/>
          </p:nvCxnSpPr>
          <p:spPr>
            <a:xfrm>
              <a:off x="467544" y="3004487"/>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79F22C0-5F91-1B4D-817E-1A1FA3F6A527}"/>
                </a:ext>
              </a:extLst>
            </p:cNvPr>
            <p:cNvSpPr/>
            <p:nvPr/>
          </p:nvSpPr>
          <p:spPr>
            <a:xfrm>
              <a:off x="2195254" y="29810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6" name="Straight Connector 35">
              <a:extLst>
                <a:ext uri="{FF2B5EF4-FFF2-40B4-BE49-F238E27FC236}">
                  <a16:creationId xmlns:a16="http://schemas.microsoft.com/office/drawing/2014/main" id="{B298E0ED-1124-804B-B8A7-5BD6DDE10BFA}"/>
                </a:ext>
              </a:extLst>
            </p:cNvPr>
            <p:cNvCxnSpPr>
              <a:cxnSpLocks/>
            </p:cNvCxnSpPr>
            <p:nvPr/>
          </p:nvCxnSpPr>
          <p:spPr>
            <a:xfrm>
              <a:off x="467544" y="3112499"/>
              <a:ext cx="164592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F4476514-70D2-E04B-BA0D-416F092FBBFB}"/>
                </a:ext>
              </a:extLst>
            </p:cNvPr>
            <p:cNvSpPr/>
            <p:nvPr/>
          </p:nvSpPr>
          <p:spPr>
            <a:xfrm>
              <a:off x="2114013" y="308906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8" name="Straight Connector 37">
              <a:extLst>
                <a:ext uri="{FF2B5EF4-FFF2-40B4-BE49-F238E27FC236}">
                  <a16:creationId xmlns:a16="http://schemas.microsoft.com/office/drawing/2014/main" id="{BA77CF6E-BFCE-E849-AF5C-11FD47E3BA38}"/>
                </a:ext>
              </a:extLst>
            </p:cNvPr>
            <p:cNvCxnSpPr>
              <a:cxnSpLocks/>
            </p:cNvCxnSpPr>
            <p:nvPr/>
          </p:nvCxnSpPr>
          <p:spPr>
            <a:xfrm>
              <a:off x="458311" y="3210796"/>
              <a:ext cx="15544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37FDB6D-97A8-1441-BAD1-FCC82978A852}"/>
                </a:ext>
              </a:extLst>
            </p:cNvPr>
            <p:cNvSpPr/>
            <p:nvPr/>
          </p:nvSpPr>
          <p:spPr>
            <a:xfrm>
              <a:off x="2006001" y="3187360"/>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40" name="Straight Connector 39">
              <a:extLst>
                <a:ext uri="{FF2B5EF4-FFF2-40B4-BE49-F238E27FC236}">
                  <a16:creationId xmlns:a16="http://schemas.microsoft.com/office/drawing/2014/main" id="{66F88EB6-4E71-7E4D-BEF3-01571152A67A}"/>
                </a:ext>
              </a:extLst>
            </p:cNvPr>
            <p:cNvCxnSpPr>
              <a:cxnSpLocks/>
            </p:cNvCxnSpPr>
            <p:nvPr/>
          </p:nvCxnSpPr>
          <p:spPr>
            <a:xfrm>
              <a:off x="459292" y="3303258"/>
              <a:ext cx="14630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299365D-A13A-A241-96FE-305BCF913FF2}"/>
                </a:ext>
              </a:extLst>
            </p:cNvPr>
            <p:cNvSpPr/>
            <p:nvPr/>
          </p:nvSpPr>
          <p:spPr>
            <a:xfrm>
              <a:off x="1907704" y="3279822"/>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47" name="Straight Connector 46">
              <a:extLst>
                <a:ext uri="{FF2B5EF4-FFF2-40B4-BE49-F238E27FC236}">
                  <a16:creationId xmlns:a16="http://schemas.microsoft.com/office/drawing/2014/main" id="{8DB2D4A4-B915-644D-A0B9-4B22A1CC873D}"/>
                </a:ext>
              </a:extLst>
            </p:cNvPr>
            <p:cNvCxnSpPr>
              <a:cxnSpLocks/>
            </p:cNvCxnSpPr>
            <p:nvPr/>
          </p:nvCxnSpPr>
          <p:spPr>
            <a:xfrm>
              <a:off x="467442" y="5947100"/>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93F40F62-EE06-E248-A055-0489C1347A9D}"/>
                </a:ext>
              </a:extLst>
            </p:cNvPr>
            <p:cNvSpPr/>
            <p:nvPr/>
          </p:nvSpPr>
          <p:spPr>
            <a:xfrm>
              <a:off x="539552" y="5923664"/>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49" name="Straight Connector 48">
              <a:extLst>
                <a:ext uri="{FF2B5EF4-FFF2-40B4-BE49-F238E27FC236}">
                  <a16:creationId xmlns:a16="http://schemas.microsoft.com/office/drawing/2014/main" id="{4BEAC823-1194-9F42-8A25-4E2E99696742}"/>
                </a:ext>
              </a:extLst>
            </p:cNvPr>
            <p:cNvCxnSpPr>
              <a:cxnSpLocks/>
            </p:cNvCxnSpPr>
            <p:nvPr/>
          </p:nvCxnSpPr>
          <p:spPr>
            <a:xfrm>
              <a:off x="467544" y="5848803"/>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8F98C54-A91A-A740-B646-601DA9516E84}"/>
                </a:ext>
              </a:extLst>
            </p:cNvPr>
            <p:cNvSpPr/>
            <p:nvPr/>
          </p:nvSpPr>
          <p:spPr>
            <a:xfrm>
              <a:off x="565841" y="582536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51" name="Straight Connector 50">
              <a:extLst>
                <a:ext uri="{FF2B5EF4-FFF2-40B4-BE49-F238E27FC236}">
                  <a16:creationId xmlns:a16="http://schemas.microsoft.com/office/drawing/2014/main" id="{2AD51634-1D7F-AF49-ACED-F5EE5AB7B807}"/>
                </a:ext>
              </a:extLst>
            </p:cNvPr>
            <p:cNvCxnSpPr>
              <a:cxnSpLocks/>
            </p:cNvCxnSpPr>
            <p:nvPr/>
          </p:nvCxnSpPr>
          <p:spPr>
            <a:xfrm>
              <a:off x="467544" y="5753359"/>
              <a:ext cx="1828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A6D7B0EE-FA76-5442-A713-D0C37D5F3362}"/>
                </a:ext>
              </a:extLst>
            </p:cNvPr>
            <p:cNvSpPr/>
            <p:nvPr/>
          </p:nvSpPr>
          <p:spPr>
            <a:xfrm>
              <a:off x="637849" y="572939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67" name="Straight Connector 166">
              <a:extLst>
                <a:ext uri="{FF2B5EF4-FFF2-40B4-BE49-F238E27FC236}">
                  <a16:creationId xmlns:a16="http://schemas.microsoft.com/office/drawing/2014/main" id="{0C464716-4A0E-0E47-BA87-EB914E817271}"/>
                </a:ext>
              </a:extLst>
            </p:cNvPr>
            <p:cNvCxnSpPr>
              <a:cxnSpLocks/>
            </p:cNvCxnSpPr>
            <p:nvPr/>
          </p:nvCxnSpPr>
          <p:spPr>
            <a:xfrm>
              <a:off x="467544" y="4162801"/>
              <a:ext cx="10058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5E41EF58-581D-FD44-9241-CF0F138041CD}"/>
                </a:ext>
              </a:extLst>
            </p:cNvPr>
            <p:cNvSpPr/>
            <p:nvPr/>
          </p:nvSpPr>
          <p:spPr>
            <a:xfrm>
              <a:off x="1465941" y="4139365"/>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0" name="Straight Connector 169">
              <a:extLst>
                <a:ext uri="{FF2B5EF4-FFF2-40B4-BE49-F238E27FC236}">
                  <a16:creationId xmlns:a16="http://schemas.microsoft.com/office/drawing/2014/main" id="{A7E32170-BE27-D64F-BE4A-CAF7BB77672C}"/>
                </a:ext>
              </a:extLst>
            </p:cNvPr>
            <p:cNvCxnSpPr>
              <a:cxnSpLocks/>
            </p:cNvCxnSpPr>
            <p:nvPr/>
          </p:nvCxnSpPr>
          <p:spPr>
            <a:xfrm>
              <a:off x="467544" y="4261408"/>
              <a:ext cx="9144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1" name="Oval 170">
              <a:extLst>
                <a:ext uri="{FF2B5EF4-FFF2-40B4-BE49-F238E27FC236}">
                  <a16:creationId xmlns:a16="http://schemas.microsoft.com/office/drawing/2014/main" id="{0DF68E11-862E-3948-A5BF-78B9E40B0C89}"/>
                </a:ext>
              </a:extLst>
            </p:cNvPr>
            <p:cNvSpPr/>
            <p:nvPr/>
          </p:nvSpPr>
          <p:spPr>
            <a:xfrm>
              <a:off x="1367644" y="4237972"/>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2" name="Straight Connector 171">
              <a:extLst>
                <a:ext uri="{FF2B5EF4-FFF2-40B4-BE49-F238E27FC236}">
                  <a16:creationId xmlns:a16="http://schemas.microsoft.com/office/drawing/2014/main" id="{03FF49DB-A3C5-EF42-8A4A-70553064EFDD}"/>
                </a:ext>
              </a:extLst>
            </p:cNvPr>
            <p:cNvCxnSpPr>
              <a:cxnSpLocks/>
            </p:cNvCxnSpPr>
            <p:nvPr/>
          </p:nvCxnSpPr>
          <p:spPr>
            <a:xfrm>
              <a:off x="467544" y="4356909"/>
              <a:ext cx="8229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BCD22C49-6ECB-334A-8516-B0509B699C67}"/>
                </a:ext>
              </a:extLst>
            </p:cNvPr>
            <p:cNvSpPr/>
            <p:nvPr/>
          </p:nvSpPr>
          <p:spPr>
            <a:xfrm>
              <a:off x="1259632" y="433347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33" name="TextBox 232">
              <a:extLst>
                <a:ext uri="{FF2B5EF4-FFF2-40B4-BE49-F238E27FC236}">
                  <a16:creationId xmlns:a16="http://schemas.microsoft.com/office/drawing/2014/main" id="{7C2E341E-9F0F-3648-B447-6C01E0CFEECA}"/>
                </a:ext>
              </a:extLst>
            </p:cNvPr>
            <p:cNvSpPr txBox="1"/>
            <p:nvPr/>
          </p:nvSpPr>
          <p:spPr>
            <a:xfrm>
              <a:off x="986358" y="1442146"/>
              <a:ext cx="955711" cy="369332"/>
            </a:xfrm>
            <a:prstGeom prst="rect">
              <a:avLst/>
            </a:prstGeom>
            <a:noFill/>
          </p:spPr>
          <p:txBody>
            <a:bodyPr wrap="none" rtlCol="0">
              <a:spAutoFit/>
            </a:bodyPr>
            <a:lstStyle/>
            <a:p>
              <a:r>
                <a:rPr lang="en-US" dirty="0">
                  <a:latin typeface="Georgia" panose="02040502050405020303" pitchFamily="18" charset="0"/>
                </a:rPr>
                <a:t>P(</a:t>
              </a:r>
              <a:r>
                <a:rPr lang="en-US" dirty="0">
                  <a:solidFill>
                    <a:srgbClr val="00B050"/>
                  </a:solidFill>
                  <a:latin typeface="Georgia" panose="02040502050405020303" pitchFamily="18" charset="0"/>
                </a:rPr>
                <a:t>NLP</a:t>
              </a:r>
              <a:r>
                <a:rPr lang="en-US" dirty="0">
                  <a:latin typeface="Georgia" panose="02040502050405020303" pitchFamily="18" charset="0"/>
                </a:rPr>
                <a:t>)</a:t>
              </a:r>
            </a:p>
          </p:txBody>
        </p:sp>
      </p:grpSp>
    </p:spTree>
    <p:extLst>
      <p:ext uri="{BB962C8B-B14F-4D97-AF65-F5344CB8AC3E}">
        <p14:creationId xmlns:p14="http://schemas.microsoft.com/office/powerpoint/2010/main" val="26917066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966D-E0FA-2C48-837E-0064A7C274E3}"/>
              </a:ext>
            </a:extLst>
          </p:cNvPr>
          <p:cNvSpPr>
            <a:spLocks noGrp="1"/>
          </p:cNvSpPr>
          <p:nvPr>
            <p:ph type="title"/>
          </p:nvPr>
        </p:nvSpPr>
        <p:spPr/>
        <p:txBody>
          <a:bodyPr/>
          <a:lstStyle/>
          <a:p>
            <a:r>
              <a:rPr lang="en-US" sz="2800" dirty="0">
                <a:latin typeface="Georgia" panose="02040502050405020303" pitchFamily="18" charset="0"/>
              </a:rPr>
              <a:t>Probabilistic labeling of cases</a:t>
            </a:r>
          </a:p>
        </p:txBody>
      </p:sp>
      <p:grpSp>
        <p:nvGrpSpPr>
          <p:cNvPr id="3" name="Group 2">
            <a:extLst>
              <a:ext uri="{FF2B5EF4-FFF2-40B4-BE49-F238E27FC236}">
                <a16:creationId xmlns:a16="http://schemas.microsoft.com/office/drawing/2014/main" id="{CD45B77F-271D-0D4C-AC27-13C2DB109BF4}"/>
              </a:ext>
            </a:extLst>
          </p:cNvPr>
          <p:cNvGrpSpPr/>
          <p:nvPr/>
        </p:nvGrpSpPr>
        <p:grpSpPr>
          <a:xfrm>
            <a:off x="1631504" y="1438190"/>
            <a:ext cx="5562988" cy="4880201"/>
            <a:chOff x="107504" y="1438189"/>
            <a:chExt cx="5562988" cy="4880201"/>
          </a:xfrm>
        </p:grpSpPr>
        <p:sp>
          <p:nvSpPr>
            <p:cNvPr id="53" name="Rectangle 52">
              <a:extLst>
                <a:ext uri="{FF2B5EF4-FFF2-40B4-BE49-F238E27FC236}">
                  <a16:creationId xmlns:a16="http://schemas.microsoft.com/office/drawing/2014/main" id="{AF5AAF6F-54E8-8A4F-98AF-C6DC05CCE1E6}"/>
                </a:ext>
              </a:extLst>
            </p:cNvPr>
            <p:cNvSpPr/>
            <p:nvPr/>
          </p:nvSpPr>
          <p:spPr>
            <a:xfrm>
              <a:off x="359532" y="2188963"/>
              <a:ext cx="2376264" cy="3848471"/>
            </a:xfrm>
            <a:prstGeom prst="rect">
              <a:avLst/>
            </a:prstGeom>
            <a:ln w="127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9" name="TextBox 8">
              <a:extLst>
                <a:ext uri="{FF2B5EF4-FFF2-40B4-BE49-F238E27FC236}">
                  <a16:creationId xmlns:a16="http://schemas.microsoft.com/office/drawing/2014/main" id="{8796C95F-F1B7-F949-A650-6190DEF9C611}"/>
                </a:ext>
              </a:extLst>
            </p:cNvPr>
            <p:cNvSpPr txBox="1"/>
            <p:nvPr/>
          </p:nvSpPr>
          <p:spPr>
            <a:xfrm>
              <a:off x="323528" y="6041391"/>
              <a:ext cx="279244" cy="276999"/>
            </a:xfrm>
            <a:prstGeom prst="rect">
              <a:avLst/>
            </a:prstGeom>
            <a:noFill/>
          </p:spPr>
          <p:txBody>
            <a:bodyPr wrap="none" rtlCol="0">
              <a:spAutoFit/>
            </a:bodyPr>
            <a:lstStyle/>
            <a:p>
              <a:r>
                <a:rPr lang="en-US" sz="1200" dirty="0">
                  <a:latin typeface="Georgia" panose="02040502050405020303" pitchFamily="18" charset="0"/>
                </a:rPr>
                <a:t>0</a:t>
              </a:r>
            </a:p>
          </p:txBody>
        </p:sp>
        <p:sp>
          <p:nvSpPr>
            <p:cNvPr id="10" name="TextBox 9">
              <a:extLst>
                <a:ext uri="{FF2B5EF4-FFF2-40B4-BE49-F238E27FC236}">
                  <a16:creationId xmlns:a16="http://schemas.microsoft.com/office/drawing/2014/main" id="{6B985F9A-4BBC-4B4E-981B-83153FEB5DD1}"/>
                </a:ext>
              </a:extLst>
            </p:cNvPr>
            <p:cNvSpPr txBox="1"/>
            <p:nvPr/>
          </p:nvSpPr>
          <p:spPr>
            <a:xfrm>
              <a:off x="2503778" y="6041391"/>
              <a:ext cx="250390" cy="276999"/>
            </a:xfrm>
            <a:prstGeom prst="rect">
              <a:avLst/>
            </a:prstGeom>
            <a:noFill/>
          </p:spPr>
          <p:txBody>
            <a:bodyPr wrap="none" rtlCol="0">
              <a:spAutoFit/>
            </a:bodyPr>
            <a:lstStyle/>
            <a:p>
              <a:r>
                <a:rPr lang="en-US" sz="1200" dirty="0">
                  <a:latin typeface="Georgia" panose="02040502050405020303" pitchFamily="18" charset="0"/>
                </a:rPr>
                <a:t>1</a:t>
              </a:r>
            </a:p>
          </p:txBody>
        </p:sp>
        <p:sp>
          <p:nvSpPr>
            <p:cNvPr id="14" name="TextBox 13">
              <a:extLst>
                <a:ext uri="{FF2B5EF4-FFF2-40B4-BE49-F238E27FC236}">
                  <a16:creationId xmlns:a16="http://schemas.microsoft.com/office/drawing/2014/main" id="{7DA9C304-B8F4-CB46-B0C1-BCB6F86666F1}"/>
                </a:ext>
              </a:extLst>
            </p:cNvPr>
            <p:cNvSpPr txBox="1"/>
            <p:nvPr/>
          </p:nvSpPr>
          <p:spPr>
            <a:xfrm>
              <a:off x="143508" y="2122762"/>
              <a:ext cx="268022" cy="246221"/>
            </a:xfrm>
            <a:prstGeom prst="rect">
              <a:avLst/>
            </a:prstGeom>
            <a:noFill/>
          </p:spPr>
          <p:txBody>
            <a:bodyPr wrap="square" rtlCol="0">
              <a:spAutoFit/>
            </a:bodyPr>
            <a:lstStyle/>
            <a:p>
              <a:r>
                <a:rPr lang="en-US" sz="1000" dirty="0">
                  <a:latin typeface="Georgia" panose="02040502050405020303" pitchFamily="18" charset="0"/>
                </a:rPr>
                <a:t>1</a:t>
              </a:r>
            </a:p>
          </p:txBody>
        </p:sp>
        <p:sp>
          <p:nvSpPr>
            <p:cNvPr id="15" name="TextBox 14">
              <a:extLst>
                <a:ext uri="{FF2B5EF4-FFF2-40B4-BE49-F238E27FC236}">
                  <a16:creationId xmlns:a16="http://schemas.microsoft.com/office/drawing/2014/main" id="{9CD55867-A9E0-9746-8665-4391F15240F5}"/>
                </a:ext>
              </a:extLst>
            </p:cNvPr>
            <p:cNvSpPr txBox="1"/>
            <p:nvPr/>
          </p:nvSpPr>
          <p:spPr>
            <a:xfrm>
              <a:off x="107504" y="5831174"/>
              <a:ext cx="268022" cy="246221"/>
            </a:xfrm>
            <a:prstGeom prst="rect">
              <a:avLst/>
            </a:prstGeom>
            <a:noFill/>
          </p:spPr>
          <p:txBody>
            <a:bodyPr wrap="square" rtlCol="0">
              <a:spAutoFit/>
            </a:bodyPr>
            <a:lstStyle/>
            <a:p>
              <a:r>
                <a:rPr lang="en-US" sz="1000" dirty="0">
                  <a:latin typeface="Georgia" panose="02040502050405020303" pitchFamily="18" charset="0"/>
                </a:rPr>
                <a:t>N</a:t>
              </a:r>
            </a:p>
          </p:txBody>
        </p:sp>
        <p:cxnSp>
          <p:nvCxnSpPr>
            <p:cNvPr id="16" name="Straight Connector 15">
              <a:extLst>
                <a:ext uri="{FF2B5EF4-FFF2-40B4-BE49-F238E27FC236}">
                  <a16:creationId xmlns:a16="http://schemas.microsoft.com/office/drawing/2014/main" id="{3D040388-B984-D048-9029-2BAF9B123F1F}"/>
                </a:ext>
              </a:extLst>
            </p:cNvPr>
            <p:cNvCxnSpPr>
              <a:cxnSpLocks/>
            </p:cNvCxnSpPr>
            <p:nvPr/>
          </p:nvCxnSpPr>
          <p:spPr>
            <a:xfrm>
              <a:off x="457539" y="2363176"/>
              <a:ext cx="210312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AE82FB-9E17-A14C-8E01-6E64151D9E3D}"/>
                </a:ext>
              </a:extLst>
            </p:cNvPr>
            <p:cNvCxnSpPr>
              <a:cxnSpLocks/>
            </p:cNvCxnSpPr>
            <p:nvPr/>
          </p:nvCxnSpPr>
          <p:spPr>
            <a:xfrm>
              <a:off x="457539" y="2476995"/>
              <a:ext cx="20116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56299B-C614-9147-92DF-7B30F9C05135}"/>
                </a:ext>
              </a:extLst>
            </p:cNvPr>
            <p:cNvCxnSpPr>
              <a:cxnSpLocks/>
            </p:cNvCxnSpPr>
            <p:nvPr/>
          </p:nvCxnSpPr>
          <p:spPr>
            <a:xfrm>
              <a:off x="468026" y="2585007"/>
              <a:ext cx="20116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86BB3E-D1FA-BF48-AE34-CD7D78C6E9D2}"/>
                </a:ext>
              </a:extLst>
            </p:cNvPr>
            <p:cNvCxnSpPr>
              <a:cxnSpLocks/>
            </p:cNvCxnSpPr>
            <p:nvPr/>
          </p:nvCxnSpPr>
          <p:spPr>
            <a:xfrm>
              <a:off x="468026" y="2693019"/>
              <a:ext cx="19202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39C730-3610-C847-8339-F62DAD962150}"/>
                </a:ext>
              </a:extLst>
            </p:cNvPr>
            <p:cNvCxnSpPr>
              <a:cxnSpLocks/>
            </p:cNvCxnSpPr>
            <p:nvPr/>
          </p:nvCxnSpPr>
          <p:spPr>
            <a:xfrm>
              <a:off x="468026" y="2801031"/>
              <a:ext cx="18288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3831B-EE29-6344-A692-3002429164F9}"/>
                </a:ext>
              </a:extLst>
            </p:cNvPr>
            <p:cNvCxnSpPr>
              <a:cxnSpLocks/>
            </p:cNvCxnSpPr>
            <p:nvPr/>
          </p:nvCxnSpPr>
          <p:spPr>
            <a:xfrm>
              <a:off x="468026" y="2909043"/>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069F566-72D2-1E47-9BC5-0C960D895B7A}"/>
                </a:ext>
              </a:extLst>
            </p:cNvPr>
            <p:cNvGrpSpPr/>
            <p:nvPr/>
          </p:nvGrpSpPr>
          <p:grpSpPr>
            <a:xfrm>
              <a:off x="457539" y="2238111"/>
              <a:ext cx="2229109" cy="45719"/>
              <a:chOff x="457539" y="2434032"/>
              <a:chExt cx="2229109" cy="45719"/>
            </a:xfrm>
          </p:grpSpPr>
          <p:cxnSp>
            <p:nvCxnSpPr>
              <p:cNvPr id="12" name="Straight Connector 11">
                <a:extLst>
                  <a:ext uri="{FF2B5EF4-FFF2-40B4-BE49-F238E27FC236}">
                    <a16:creationId xmlns:a16="http://schemas.microsoft.com/office/drawing/2014/main" id="{256AED31-6489-2241-BA18-EF1739C9273A}"/>
                  </a:ext>
                </a:extLst>
              </p:cNvPr>
              <p:cNvCxnSpPr>
                <a:cxnSpLocks/>
              </p:cNvCxnSpPr>
              <p:nvPr/>
            </p:nvCxnSpPr>
            <p:spPr>
              <a:xfrm>
                <a:off x="457539" y="2456892"/>
                <a:ext cx="2206249"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BB15D5B-507E-7E49-BF04-A9AD2E04E7C3}"/>
                  </a:ext>
                </a:extLst>
              </p:cNvPr>
              <p:cNvSpPr/>
              <p:nvPr/>
            </p:nvSpPr>
            <p:spPr>
              <a:xfrm>
                <a:off x="2640929" y="2434032"/>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grpSp>
        <p:sp>
          <p:nvSpPr>
            <p:cNvPr id="24" name="Oval 23">
              <a:extLst>
                <a:ext uri="{FF2B5EF4-FFF2-40B4-BE49-F238E27FC236}">
                  <a16:creationId xmlns:a16="http://schemas.microsoft.com/office/drawing/2014/main" id="{8A336F22-FCE7-D94D-B482-D1A0018BC75A}"/>
                </a:ext>
              </a:extLst>
            </p:cNvPr>
            <p:cNvSpPr/>
            <p:nvPr/>
          </p:nvSpPr>
          <p:spPr>
            <a:xfrm>
              <a:off x="2519772" y="233297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5" name="Oval 24">
              <a:extLst>
                <a:ext uri="{FF2B5EF4-FFF2-40B4-BE49-F238E27FC236}">
                  <a16:creationId xmlns:a16="http://schemas.microsoft.com/office/drawing/2014/main" id="{156A7A02-5D9A-D442-9B49-FD5F89EACE55}"/>
                </a:ext>
              </a:extLst>
            </p:cNvPr>
            <p:cNvSpPr/>
            <p:nvPr/>
          </p:nvSpPr>
          <p:spPr>
            <a:xfrm>
              <a:off x="2447764" y="245583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6" name="Oval 25">
              <a:extLst>
                <a:ext uri="{FF2B5EF4-FFF2-40B4-BE49-F238E27FC236}">
                  <a16:creationId xmlns:a16="http://schemas.microsoft.com/office/drawing/2014/main" id="{7711F5F9-0190-E444-B020-E108F23DB417}"/>
                </a:ext>
              </a:extLst>
            </p:cNvPr>
            <p:cNvSpPr/>
            <p:nvPr/>
          </p:nvSpPr>
          <p:spPr>
            <a:xfrm>
              <a:off x="2447764" y="255642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1" name="Oval 30">
              <a:extLst>
                <a:ext uri="{FF2B5EF4-FFF2-40B4-BE49-F238E27FC236}">
                  <a16:creationId xmlns:a16="http://schemas.microsoft.com/office/drawing/2014/main" id="{363862C2-05B6-024B-BBC8-C57D5D4A5B4B}"/>
                </a:ext>
              </a:extLst>
            </p:cNvPr>
            <p:cNvSpPr/>
            <p:nvPr/>
          </p:nvSpPr>
          <p:spPr>
            <a:xfrm>
              <a:off x="2375756" y="26661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2" name="Oval 31">
              <a:extLst>
                <a:ext uri="{FF2B5EF4-FFF2-40B4-BE49-F238E27FC236}">
                  <a16:creationId xmlns:a16="http://schemas.microsoft.com/office/drawing/2014/main" id="{DB87A0FF-FC18-8844-8C4B-234AE0B3532F}"/>
                </a:ext>
              </a:extLst>
            </p:cNvPr>
            <p:cNvSpPr/>
            <p:nvPr/>
          </p:nvSpPr>
          <p:spPr>
            <a:xfrm>
              <a:off x="2267744" y="277587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3" name="Oval 32">
              <a:extLst>
                <a:ext uri="{FF2B5EF4-FFF2-40B4-BE49-F238E27FC236}">
                  <a16:creationId xmlns:a16="http://schemas.microsoft.com/office/drawing/2014/main" id="{49F79146-F970-2640-B6F8-C8155583A802}"/>
                </a:ext>
              </a:extLst>
            </p:cNvPr>
            <p:cNvSpPr/>
            <p:nvPr/>
          </p:nvSpPr>
          <p:spPr>
            <a:xfrm>
              <a:off x="2195736" y="288560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4" name="Straight Connector 33">
              <a:extLst>
                <a:ext uri="{FF2B5EF4-FFF2-40B4-BE49-F238E27FC236}">
                  <a16:creationId xmlns:a16="http://schemas.microsoft.com/office/drawing/2014/main" id="{14805ED5-DD8D-0942-B7DC-743DD07426DF}"/>
                </a:ext>
              </a:extLst>
            </p:cNvPr>
            <p:cNvCxnSpPr>
              <a:cxnSpLocks/>
            </p:cNvCxnSpPr>
            <p:nvPr/>
          </p:nvCxnSpPr>
          <p:spPr>
            <a:xfrm>
              <a:off x="467544" y="3004487"/>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79F22C0-5F91-1B4D-817E-1A1FA3F6A527}"/>
                </a:ext>
              </a:extLst>
            </p:cNvPr>
            <p:cNvSpPr/>
            <p:nvPr/>
          </p:nvSpPr>
          <p:spPr>
            <a:xfrm>
              <a:off x="2195254" y="29810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6" name="Straight Connector 35">
              <a:extLst>
                <a:ext uri="{FF2B5EF4-FFF2-40B4-BE49-F238E27FC236}">
                  <a16:creationId xmlns:a16="http://schemas.microsoft.com/office/drawing/2014/main" id="{B298E0ED-1124-804B-B8A7-5BD6DDE10BFA}"/>
                </a:ext>
              </a:extLst>
            </p:cNvPr>
            <p:cNvCxnSpPr>
              <a:cxnSpLocks/>
            </p:cNvCxnSpPr>
            <p:nvPr/>
          </p:nvCxnSpPr>
          <p:spPr>
            <a:xfrm>
              <a:off x="467544" y="3112499"/>
              <a:ext cx="164592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F4476514-70D2-E04B-BA0D-416F092FBBFB}"/>
                </a:ext>
              </a:extLst>
            </p:cNvPr>
            <p:cNvSpPr/>
            <p:nvPr/>
          </p:nvSpPr>
          <p:spPr>
            <a:xfrm>
              <a:off x="2114013" y="308906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8" name="Straight Connector 37">
              <a:extLst>
                <a:ext uri="{FF2B5EF4-FFF2-40B4-BE49-F238E27FC236}">
                  <a16:creationId xmlns:a16="http://schemas.microsoft.com/office/drawing/2014/main" id="{BA77CF6E-BFCE-E849-AF5C-11FD47E3BA38}"/>
                </a:ext>
              </a:extLst>
            </p:cNvPr>
            <p:cNvCxnSpPr>
              <a:cxnSpLocks/>
            </p:cNvCxnSpPr>
            <p:nvPr/>
          </p:nvCxnSpPr>
          <p:spPr>
            <a:xfrm>
              <a:off x="458311" y="3210796"/>
              <a:ext cx="15544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37FDB6D-97A8-1441-BAD1-FCC82978A852}"/>
                </a:ext>
              </a:extLst>
            </p:cNvPr>
            <p:cNvSpPr/>
            <p:nvPr/>
          </p:nvSpPr>
          <p:spPr>
            <a:xfrm>
              <a:off x="2006001" y="3187360"/>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40" name="Straight Connector 39">
              <a:extLst>
                <a:ext uri="{FF2B5EF4-FFF2-40B4-BE49-F238E27FC236}">
                  <a16:creationId xmlns:a16="http://schemas.microsoft.com/office/drawing/2014/main" id="{66F88EB6-4E71-7E4D-BEF3-01571152A67A}"/>
                </a:ext>
              </a:extLst>
            </p:cNvPr>
            <p:cNvCxnSpPr>
              <a:cxnSpLocks/>
            </p:cNvCxnSpPr>
            <p:nvPr/>
          </p:nvCxnSpPr>
          <p:spPr>
            <a:xfrm>
              <a:off x="459292" y="3303258"/>
              <a:ext cx="14630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299365D-A13A-A241-96FE-305BCF913FF2}"/>
                </a:ext>
              </a:extLst>
            </p:cNvPr>
            <p:cNvSpPr/>
            <p:nvPr/>
          </p:nvSpPr>
          <p:spPr>
            <a:xfrm>
              <a:off x="1907704" y="3279822"/>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47" name="Straight Connector 46">
              <a:extLst>
                <a:ext uri="{FF2B5EF4-FFF2-40B4-BE49-F238E27FC236}">
                  <a16:creationId xmlns:a16="http://schemas.microsoft.com/office/drawing/2014/main" id="{8DB2D4A4-B915-644D-A0B9-4B22A1CC873D}"/>
                </a:ext>
              </a:extLst>
            </p:cNvPr>
            <p:cNvCxnSpPr>
              <a:cxnSpLocks/>
            </p:cNvCxnSpPr>
            <p:nvPr/>
          </p:nvCxnSpPr>
          <p:spPr>
            <a:xfrm>
              <a:off x="467442" y="5947100"/>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93F40F62-EE06-E248-A055-0489C1347A9D}"/>
                </a:ext>
              </a:extLst>
            </p:cNvPr>
            <p:cNvSpPr/>
            <p:nvPr/>
          </p:nvSpPr>
          <p:spPr>
            <a:xfrm>
              <a:off x="539552" y="5923664"/>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49" name="Straight Connector 48">
              <a:extLst>
                <a:ext uri="{FF2B5EF4-FFF2-40B4-BE49-F238E27FC236}">
                  <a16:creationId xmlns:a16="http://schemas.microsoft.com/office/drawing/2014/main" id="{4BEAC823-1194-9F42-8A25-4E2E99696742}"/>
                </a:ext>
              </a:extLst>
            </p:cNvPr>
            <p:cNvCxnSpPr>
              <a:cxnSpLocks/>
            </p:cNvCxnSpPr>
            <p:nvPr/>
          </p:nvCxnSpPr>
          <p:spPr>
            <a:xfrm>
              <a:off x="467544" y="5848803"/>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8F98C54-A91A-A740-B646-601DA9516E84}"/>
                </a:ext>
              </a:extLst>
            </p:cNvPr>
            <p:cNvSpPr/>
            <p:nvPr/>
          </p:nvSpPr>
          <p:spPr>
            <a:xfrm>
              <a:off x="565841" y="582536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51" name="Straight Connector 50">
              <a:extLst>
                <a:ext uri="{FF2B5EF4-FFF2-40B4-BE49-F238E27FC236}">
                  <a16:creationId xmlns:a16="http://schemas.microsoft.com/office/drawing/2014/main" id="{2AD51634-1D7F-AF49-ACED-F5EE5AB7B807}"/>
                </a:ext>
              </a:extLst>
            </p:cNvPr>
            <p:cNvCxnSpPr>
              <a:cxnSpLocks/>
            </p:cNvCxnSpPr>
            <p:nvPr/>
          </p:nvCxnSpPr>
          <p:spPr>
            <a:xfrm>
              <a:off x="467544" y="5753359"/>
              <a:ext cx="1828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A6D7B0EE-FA76-5442-A713-D0C37D5F3362}"/>
                </a:ext>
              </a:extLst>
            </p:cNvPr>
            <p:cNvSpPr/>
            <p:nvPr/>
          </p:nvSpPr>
          <p:spPr>
            <a:xfrm>
              <a:off x="637849" y="572939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89" name="Rectangle 88">
              <a:extLst>
                <a:ext uri="{FF2B5EF4-FFF2-40B4-BE49-F238E27FC236}">
                  <a16:creationId xmlns:a16="http://schemas.microsoft.com/office/drawing/2014/main" id="{C97D8093-9F61-AA4A-A50E-ADDFA7588EF2}"/>
                </a:ext>
              </a:extLst>
            </p:cNvPr>
            <p:cNvSpPr/>
            <p:nvPr/>
          </p:nvSpPr>
          <p:spPr>
            <a:xfrm>
              <a:off x="3275856" y="2188963"/>
              <a:ext cx="2376264" cy="3848471"/>
            </a:xfrm>
            <a:prstGeom prst="rect">
              <a:avLst/>
            </a:prstGeom>
            <a:ln w="127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90" name="TextBox 89">
              <a:extLst>
                <a:ext uri="{FF2B5EF4-FFF2-40B4-BE49-F238E27FC236}">
                  <a16:creationId xmlns:a16="http://schemas.microsoft.com/office/drawing/2014/main" id="{8CC572E8-C76D-F743-AD4A-CAABA77CAFF8}"/>
                </a:ext>
              </a:extLst>
            </p:cNvPr>
            <p:cNvSpPr txBox="1"/>
            <p:nvPr/>
          </p:nvSpPr>
          <p:spPr>
            <a:xfrm>
              <a:off x="3239852" y="6041391"/>
              <a:ext cx="279244" cy="276999"/>
            </a:xfrm>
            <a:prstGeom prst="rect">
              <a:avLst/>
            </a:prstGeom>
            <a:noFill/>
          </p:spPr>
          <p:txBody>
            <a:bodyPr wrap="none" rtlCol="0">
              <a:spAutoFit/>
            </a:bodyPr>
            <a:lstStyle/>
            <a:p>
              <a:r>
                <a:rPr lang="en-US" sz="1200" dirty="0">
                  <a:latin typeface="Georgia" panose="02040502050405020303" pitchFamily="18" charset="0"/>
                </a:rPr>
                <a:t>0</a:t>
              </a:r>
            </a:p>
          </p:txBody>
        </p:sp>
        <p:sp>
          <p:nvSpPr>
            <p:cNvPr id="91" name="TextBox 90">
              <a:extLst>
                <a:ext uri="{FF2B5EF4-FFF2-40B4-BE49-F238E27FC236}">
                  <a16:creationId xmlns:a16="http://schemas.microsoft.com/office/drawing/2014/main" id="{055A5175-D560-B442-836A-5ED1923719B9}"/>
                </a:ext>
              </a:extLst>
            </p:cNvPr>
            <p:cNvSpPr txBox="1"/>
            <p:nvPr/>
          </p:nvSpPr>
          <p:spPr>
            <a:xfrm>
              <a:off x="5420102" y="6041391"/>
              <a:ext cx="250390" cy="276999"/>
            </a:xfrm>
            <a:prstGeom prst="rect">
              <a:avLst/>
            </a:prstGeom>
            <a:noFill/>
          </p:spPr>
          <p:txBody>
            <a:bodyPr wrap="none" rtlCol="0">
              <a:spAutoFit/>
            </a:bodyPr>
            <a:lstStyle/>
            <a:p>
              <a:r>
                <a:rPr lang="en-US" sz="1200" dirty="0">
                  <a:latin typeface="Georgia" panose="02040502050405020303" pitchFamily="18" charset="0"/>
                </a:rPr>
                <a:t>1</a:t>
              </a:r>
            </a:p>
          </p:txBody>
        </p:sp>
        <p:sp>
          <p:nvSpPr>
            <p:cNvPr id="93" name="TextBox 92">
              <a:extLst>
                <a:ext uri="{FF2B5EF4-FFF2-40B4-BE49-F238E27FC236}">
                  <a16:creationId xmlns:a16="http://schemas.microsoft.com/office/drawing/2014/main" id="{CA9A4761-ADFA-9F4E-9DA0-574A30FCF939}"/>
                </a:ext>
              </a:extLst>
            </p:cNvPr>
            <p:cNvSpPr txBox="1"/>
            <p:nvPr/>
          </p:nvSpPr>
          <p:spPr>
            <a:xfrm>
              <a:off x="3059832" y="2122762"/>
              <a:ext cx="268022" cy="246221"/>
            </a:xfrm>
            <a:prstGeom prst="rect">
              <a:avLst/>
            </a:prstGeom>
            <a:noFill/>
          </p:spPr>
          <p:txBody>
            <a:bodyPr wrap="square" rtlCol="0">
              <a:spAutoFit/>
            </a:bodyPr>
            <a:lstStyle/>
            <a:p>
              <a:r>
                <a:rPr lang="en-US" sz="1000" dirty="0">
                  <a:latin typeface="Georgia" panose="02040502050405020303" pitchFamily="18" charset="0"/>
                </a:rPr>
                <a:t>1</a:t>
              </a:r>
            </a:p>
          </p:txBody>
        </p:sp>
        <p:sp>
          <p:nvSpPr>
            <p:cNvPr id="94" name="TextBox 93">
              <a:extLst>
                <a:ext uri="{FF2B5EF4-FFF2-40B4-BE49-F238E27FC236}">
                  <a16:creationId xmlns:a16="http://schemas.microsoft.com/office/drawing/2014/main" id="{81336C06-9C0D-B943-AA52-DC00FCF8E10A}"/>
                </a:ext>
              </a:extLst>
            </p:cNvPr>
            <p:cNvSpPr txBox="1"/>
            <p:nvPr/>
          </p:nvSpPr>
          <p:spPr>
            <a:xfrm>
              <a:off x="3023828" y="5831174"/>
              <a:ext cx="268022" cy="246221"/>
            </a:xfrm>
            <a:prstGeom prst="rect">
              <a:avLst/>
            </a:prstGeom>
            <a:noFill/>
          </p:spPr>
          <p:txBody>
            <a:bodyPr wrap="square" rtlCol="0">
              <a:spAutoFit/>
            </a:bodyPr>
            <a:lstStyle/>
            <a:p>
              <a:r>
                <a:rPr lang="en-US" sz="1000" dirty="0">
                  <a:latin typeface="Georgia" panose="02040502050405020303" pitchFamily="18" charset="0"/>
                </a:rPr>
                <a:t>N</a:t>
              </a:r>
            </a:p>
          </p:txBody>
        </p:sp>
        <p:cxnSp>
          <p:nvCxnSpPr>
            <p:cNvPr id="98" name="Straight Connector 97">
              <a:extLst>
                <a:ext uri="{FF2B5EF4-FFF2-40B4-BE49-F238E27FC236}">
                  <a16:creationId xmlns:a16="http://schemas.microsoft.com/office/drawing/2014/main" id="{3F2B794D-4319-094F-A499-D37162FAFA8D}"/>
                </a:ext>
              </a:extLst>
            </p:cNvPr>
            <p:cNvCxnSpPr>
              <a:cxnSpLocks/>
            </p:cNvCxnSpPr>
            <p:nvPr/>
          </p:nvCxnSpPr>
          <p:spPr>
            <a:xfrm>
              <a:off x="3384350" y="2585007"/>
              <a:ext cx="20116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7F85D6B-714E-514B-9AF9-348AC3E2F15B}"/>
                </a:ext>
              </a:extLst>
            </p:cNvPr>
            <p:cNvCxnSpPr>
              <a:cxnSpLocks/>
            </p:cNvCxnSpPr>
            <p:nvPr/>
          </p:nvCxnSpPr>
          <p:spPr>
            <a:xfrm>
              <a:off x="3384350" y="2693019"/>
              <a:ext cx="19202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1FE7A43-C7FA-D448-BBA4-9A511ED24760}"/>
                </a:ext>
              </a:extLst>
            </p:cNvPr>
            <p:cNvCxnSpPr>
              <a:cxnSpLocks/>
            </p:cNvCxnSpPr>
            <p:nvPr/>
          </p:nvCxnSpPr>
          <p:spPr>
            <a:xfrm>
              <a:off x="3384350" y="2801031"/>
              <a:ext cx="18288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791C105-E3BE-5E40-A4A6-35943B7096C1}"/>
                </a:ext>
              </a:extLst>
            </p:cNvPr>
            <p:cNvCxnSpPr>
              <a:cxnSpLocks/>
            </p:cNvCxnSpPr>
            <p:nvPr/>
          </p:nvCxnSpPr>
          <p:spPr>
            <a:xfrm>
              <a:off x="3384350" y="2909043"/>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B469126-EC83-D041-924D-25B054556323}"/>
                </a:ext>
              </a:extLst>
            </p:cNvPr>
            <p:cNvCxnSpPr>
              <a:cxnSpLocks/>
            </p:cNvCxnSpPr>
            <p:nvPr/>
          </p:nvCxnSpPr>
          <p:spPr>
            <a:xfrm>
              <a:off x="3373863" y="2260971"/>
              <a:ext cx="2206249" cy="0"/>
            </a:xfrm>
            <a:prstGeom prst="line">
              <a:avLst/>
            </a:prstGeom>
            <a:ln w="127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30DD02E8-A5F9-3A4B-82AD-7EB8A5E8A549}"/>
                </a:ext>
              </a:extLst>
            </p:cNvPr>
            <p:cNvSpPr/>
            <p:nvPr/>
          </p:nvSpPr>
          <p:spPr>
            <a:xfrm>
              <a:off x="5557253" y="2238111"/>
              <a:ext cx="45719" cy="45719"/>
            </a:xfrm>
            <a:prstGeom prst="ellipse">
              <a:avLst/>
            </a:prstGeom>
            <a:solidFill>
              <a:srgbClr val="A28448"/>
            </a:solidFill>
            <a:ln w="254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06" name="Oval 105">
              <a:extLst>
                <a:ext uri="{FF2B5EF4-FFF2-40B4-BE49-F238E27FC236}">
                  <a16:creationId xmlns:a16="http://schemas.microsoft.com/office/drawing/2014/main" id="{0F49C0B6-D224-774F-A8DD-CE0888C92BAE}"/>
                </a:ext>
              </a:extLst>
            </p:cNvPr>
            <p:cNvSpPr/>
            <p:nvPr/>
          </p:nvSpPr>
          <p:spPr>
            <a:xfrm>
              <a:off x="3364992" y="2455839"/>
              <a:ext cx="45719" cy="45719"/>
            </a:xfrm>
            <a:prstGeom prst="ellipse">
              <a:avLst/>
            </a:prstGeom>
            <a:solidFill>
              <a:srgbClr val="FF0000"/>
            </a:solidFill>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07" name="Oval 106">
              <a:extLst>
                <a:ext uri="{FF2B5EF4-FFF2-40B4-BE49-F238E27FC236}">
                  <a16:creationId xmlns:a16="http://schemas.microsoft.com/office/drawing/2014/main" id="{9E24176C-85CC-F44D-A74B-16A28CB6B307}"/>
                </a:ext>
              </a:extLst>
            </p:cNvPr>
            <p:cNvSpPr/>
            <p:nvPr/>
          </p:nvSpPr>
          <p:spPr>
            <a:xfrm>
              <a:off x="5364088" y="255642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08" name="Oval 107">
              <a:extLst>
                <a:ext uri="{FF2B5EF4-FFF2-40B4-BE49-F238E27FC236}">
                  <a16:creationId xmlns:a16="http://schemas.microsoft.com/office/drawing/2014/main" id="{1FBCC9BE-4644-184A-867C-C454613F13CF}"/>
                </a:ext>
              </a:extLst>
            </p:cNvPr>
            <p:cNvSpPr/>
            <p:nvPr/>
          </p:nvSpPr>
          <p:spPr>
            <a:xfrm>
              <a:off x="5292080" y="26661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09" name="Oval 108">
              <a:extLst>
                <a:ext uri="{FF2B5EF4-FFF2-40B4-BE49-F238E27FC236}">
                  <a16:creationId xmlns:a16="http://schemas.microsoft.com/office/drawing/2014/main" id="{C9EFD67D-DC0B-AB45-9B55-D375D19F162C}"/>
                </a:ext>
              </a:extLst>
            </p:cNvPr>
            <p:cNvSpPr/>
            <p:nvPr/>
          </p:nvSpPr>
          <p:spPr>
            <a:xfrm>
              <a:off x="5184068" y="277587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10" name="Oval 109">
              <a:extLst>
                <a:ext uri="{FF2B5EF4-FFF2-40B4-BE49-F238E27FC236}">
                  <a16:creationId xmlns:a16="http://schemas.microsoft.com/office/drawing/2014/main" id="{09B8FBA7-9E5C-8E4D-BD52-E6C8BDCF2EFD}"/>
                </a:ext>
              </a:extLst>
            </p:cNvPr>
            <p:cNvSpPr/>
            <p:nvPr/>
          </p:nvSpPr>
          <p:spPr>
            <a:xfrm>
              <a:off x="5112060" y="288560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11" name="Straight Connector 110">
              <a:extLst>
                <a:ext uri="{FF2B5EF4-FFF2-40B4-BE49-F238E27FC236}">
                  <a16:creationId xmlns:a16="http://schemas.microsoft.com/office/drawing/2014/main" id="{FB6FBC9F-88F9-8A43-BF08-99407764D807}"/>
                </a:ext>
              </a:extLst>
            </p:cNvPr>
            <p:cNvCxnSpPr>
              <a:cxnSpLocks/>
            </p:cNvCxnSpPr>
            <p:nvPr/>
          </p:nvCxnSpPr>
          <p:spPr>
            <a:xfrm>
              <a:off x="3383868" y="3004487"/>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41949D20-7920-1E4B-9697-F188F711EEBF}"/>
                </a:ext>
              </a:extLst>
            </p:cNvPr>
            <p:cNvSpPr/>
            <p:nvPr/>
          </p:nvSpPr>
          <p:spPr>
            <a:xfrm>
              <a:off x="5111578" y="29810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15" name="Straight Connector 114">
              <a:extLst>
                <a:ext uri="{FF2B5EF4-FFF2-40B4-BE49-F238E27FC236}">
                  <a16:creationId xmlns:a16="http://schemas.microsoft.com/office/drawing/2014/main" id="{330A22A8-08B3-FB4D-BB04-87E3C6101491}"/>
                </a:ext>
              </a:extLst>
            </p:cNvPr>
            <p:cNvCxnSpPr>
              <a:cxnSpLocks/>
            </p:cNvCxnSpPr>
            <p:nvPr/>
          </p:nvCxnSpPr>
          <p:spPr>
            <a:xfrm>
              <a:off x="3374635" y="3210796"/>
              <a:ext cx="15544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CCBD3A66-8E44-9E48-9C85-C9F71F19DA47}"/>
                </a:ext>
              </a:extLst>
            </p:cNvPr>
            <p:cNvSpPr/>
            <p:nvPr/>
          </p:nvSpPr>
          <p:spPr>
            <a:xfrm>
              <a:off x="4922325" y="3187360"/>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19" name="Straight Connector 118">
              <a:extLst>
                <a:ext uri="{FF2B5EF4-FFF2-40B4-BE49-F238E27FC236}">
                  <a16:creationId xmlns:a16="http://schemas.microsoft.com/office/drawing/2014/main" id="{F6971D41-4750-5A4F-8301-C15F67318B88}"/>
                </a:ext>
              </a:extLst>
            </p:cNvPr>
            <p:cNvCxnSpPr>
              <a:cxnSpLocks/>
            </p:cNvCxnSpPr>
            <p:nvPr/>
          </p:nvCxnSpPr>
          <p:spPr>
            <a:xfrm>
              <a:off x="3383766" y="5947100"/>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FF53BB24-AE83-534F-A07B-17D1DD313DB0}"/>
                </a:ext>
              </a:extLst>
            </p:cNvPr>
            <p:cNvSpPr/>
            <p:nvPr/>
          </p:nvSpPr>
          <p:spPr>
            <a:xfrm>
              <a:off x="3455876" y="5923664"/>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21" name="Straight Connector 120">
              <a:extLst>
                <a:ext uri="{FF2B5EF4-FFF2-40B4-BE49-F238E27FC236}">
                  <a16:creationId xmlns:a16="http://schemas.microsoft.com/office/drawing/2014/main" id="{64BCA079-A406-FE4A-A6D8-C93FA7A1A8F1}"/>
                </a:ext>
              </a:extLst>
            </p:cNvPr>
            <p:cNvCxnSpPr>
              <a:cxnSpLocks/>
            </p:cNvCxnSpPr>
            <p:nvPr/>
          </p:nvCxnSpPr>
          <p:spPr>
            <a:xfrm>
              <a:off x="3383868" y="5848803"/>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1C53F56D-DCD5-4D47-AC63-0B8C4C821B60}"/>
                </a:ext>
              </a:extLst>
            </p:cNvPr>
            <p:cNvSpPr/>
            <p:nvPr/>
          </p:nvSpPr>
          <p:spPr>
            <a:xfrm>
              <a:off x="3482165" y="582536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23" name="Straight Connector 122">
              <a:extLst>
                <a:ext uri="{FF2B5EF4-FFF2-40B4-BE49-F238E27FC236}">
                  <a16:creationId xmlns:a16="http://schemas.microsoft.com/office/drawing/2014/main" id="{6B154A4F-4C80-0340-BBB0-D0D92D5FEC11}"/>
                </a:ext>
              </a:extLst>
            </p:cNvPr>
            <p:cNvCxnSpPr>
              <a:cxnSpLocks/>
            </p:cNvCxnSpPr>
            <p:nvPr/>
          </p:nvCxnSpPr>
          <p:spPr>
            <a:xfrm>
              <a:off x="3383868" y="5753359"/>
              <a:ext cx="1828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2AEAAB44-482C-6A4E-8CEF-BCA27B761C54}"/>
                </a:ext>
              </a:extLst>
            </p:cNvPr>
            <p:cNvSpPr/>
            <p:nvPr/>
          </p:nvSpPr>
          <p:spPr>
            <a:xfrm>
              <a:off x="3554173" y="572939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65" name="Straight Connector 164">
              <a:extLst>
                <a:ext uri="{FF2B5EF4-FFF2-40B4-BE49-F238E27FC236}">
                  <a16:creationId xmlns:a16="http://schemas.microsoft.com/office/drawing/2014/main" id="{4DD54203-1021-3B47-8319-5168F818ABDB}"/>
                </a:ext>
              </a:extLst>
            </p:cNvPr>
            <p:cNvCxnSpPr>
              <a:cxnSpLocks/>
            </p:cNvCxnSpPr>
            <p:nvPr/>
          </p:nvCxnSpPr>
          <p:spPr>
            <a:xfrm>
              <a:off x="3387007" y="2362025"/>
              <a:ext cx="2206249" cy="0"/>
            </a:xfrm>
            <a:prstGeom prst="line">
              <a:avLst/>
            </a:prstGeom>
            <a:ln w="127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EBDF218B-DFBF-6B4C-9FAE-9103837AE5A5}"/>
                </a:ext>
              </a:extLst>
            </p:cNvPr>
            <p:cNvSpPr/>
            <p:nvPr/>
          </p:nvSpPr>
          <p:spPr>
            <a:xfrm>
              <a:off x="5559552" y="2339165"/>
              <a:ext cx="45719" cy="45719"/>
            </a:xfrm>
            <a:prstGeom prst="ellipse">
              <a:avLst/>
            </a:prstGeom>
            <a:solidFill>
              <a:srgbClr val="A28448"/>
            </a:solidFill>
            <a:ln w="254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67" name="Straight Connector 166">
              <a:extLst>
                <a:ext uri="{FF2B5EF4-FFF2-40B4-BE49-F238E27FC236}">
                  <a16:creationId xmlns:a16="http://schemas.microsoft.com/office/drawing/2014/main" id="{0C464716-4A0E-0E47-BA87-EB914E817271}"/>
                </a:ext>
              </a:extLst>
            </p:cNvPr>
            <p:cNvCxnSpPr>
              <a:cxnSpLocks/>
            </p:cNvCxnSpPr>
            <p:nvPr/>
          </p:nvCxnSpPr>
          <p:spPr>
            <a:xfrm>
              <a:off x="467544" y="4162801"/>
              <a:ext cx="10058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5E41EF58-581D-FD44-9241-CF0F138041CD}"/>
                </a:ext>
              </a:extLst>
            </p:cNvPr>
            <p:cNvSpPr/>
            <p:nvPr/>
          </p:nvSpPr>
          <p:spPr>
            <a:xfrm>
              <a:off x="1465941" y="4139365"/>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0" name="Straight Connector 169">
              <a:extLst>
                <a:ext uri="{FF2B5EF4-FFF2-40B4-BE49-F238E27FC236}">
                  <a16:creationId xmlns:a16="http://schemas.microsoft.com/office/drawing/2014/main" id="{A7E32170-BE27-D64F-BE4A-CAF7BB77672C}"/>
                </a:ext>
              </a:extLst>
            </p:cNvPr>
            <p:cNvCxnSpPr>
              <a:cxnSpLocks/>
            </p:cNvCxnSpPr>
            <p:nvPr/>
          </p:nvCxnSpPr>
          <p:spPr>
            <a:xfrm>
              <a:off x="467544" y="4261408"/>
              <a:ext cx="9144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1" name="Oval 170">
              <a:extLst>
                <a:ext uri="{FF2B5EF4-FFF2-40B4-BE49-F238E27FC236}">
                  <a16:creationId xmlns:a16="http://schemas.microsoft.com/office/drawing/2014/main" id="{0DF68E11-862E-3948-A5BF-78B9E40B0C89}"/>
                </a:ext>
              </a:extLst>
            </p:cNvPr>
            <p:cNvSpPr/>
            <p:nvPr/>
          </p:nvSpPr>
          <p:spPr>
            <a:xfrm>
              <a:off x="1367644" y="4237972"/>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2" name="Straight Connector 171">
              <a:extLst>
                <a:ext uri="{FF2B5EF4-FFF2-40B4-BE49-F238E27FC236}">
                  <a16:creationId xmlns:a16="http://schemas.microsoft.com/office/drawing/2014/main" id="{03FF49DB-A3C5-EF42-8A4A-70553064EFDD}"/>
                </a:ext>
              </a:extLst>
            </p:cNvPr>
            <p:cNvCxnSpPr>
              <a:cxnSpLocks/>
            </p:cNvCxnSpPr>
            <p:nvPr/>
          </p:nvCxnSpPr>
          <p:spPr>
            <a:xfrm>
              <a:off x="467544" y="4356909"/>
              <a:ext cx="8229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BCD22C49-6ECB-334A-8516-B0509B699C67}"/>
                </a:ext>
              </a:extLst>
            </p:cNvPr>
            <p:cNvSpPr/>
            <p:nvPr/>
          </p:nvSpPr>
          <p:spPr>
            <a:xfrm>
              <a:off x="1259632" y="433347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4" name="Straight Connector 173">
              <a:extLst>
                <a:ext uri="{FF2B5EF4-FFF2-40B4-BE49-F238E27FC236}">
                  <a16:creationId xmlns:a16="http://schemas.microsoft.com/office/drawing/2014/main" id="{78107420-EFBE-884B-84BC-14E04A6C4D1E}"/>
                </a:ext>
              </a:extLst>
            </p:cNvPr>
            <p:cNvCxnSpPr>
              <a:cxnSpLocks/>
            </p:cNvCxnSpPr>
            <p:nvPr/>
          </p:nvCxnSpPr>
          <p:spPr>
            <a:xfrm>
              <a:off x="3383868" y="4172516"/>
              <a:ext cx="10058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7CC15565-5138-5C45-A9DB-AC68EE37AE97}"/>
                </a:ext>
              </a:extLst>
            </p:cNvPr>
            <p:cNvSpPr/>
            <p:nvPr/>
          </p:nvSpPr>
          <p:spPr>
            <a:xfrm>
              <a:off x="4382265" y="4149080"/>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6" name="Straight Connector 175">
              <a:extLst>
                <a:ext uri="{FF2B5EF4-FFF2-40B4-BE49-F238E27FC236}">
                  <a16:creationId xmlns:a16="http://schemas.microsoft.com/office/drawing/2014/main" id="{23A50E55-6909-0142-9943-0A4B3FDD42EC}"/>
                </a:ext>
              </a:extLst>
            </p:cNvPr>
            <p:cNvCxnSpPr>
              <a:cxnSpLocks/>
            </p:cNvCxnSpPr>
            <p:nvPr/>
          </p:nvCxnSpPr>
          <p:spPr>
            <a:xfrm>
              <a:off x="3383868" y="4271123"/>
              <a:ext cx="9144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66A5C4CF-F23A-954F-BCB2-4A67E371BBDB}"/>
                </a:ext>
              </a:extLst>
            </p:cNvPr>
            <p:cNvSpPr/>
            <p:nvPr/>
          </p:nvSpPr>
          <p:spPr>
            <a:xfrm>
              <a:off x="4283968" y="424768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8" name="Straight Connector 177">
              <a:extLst>
                <a:ext uri="{FF2B5EF4-FFF2-40B4-BE49-F238E27FC236}">
                  <a16:creationId xmlns:a16="http://schemas.microsoft.com/office/drawing/2014/main" id="{0984E4F4-D5C8-B843-AD3B-5F44C4B2A0A1}"/>
                </a:ext>
              </a:extLst>
            </p:cNvPr>
            <p:cNvCxnSpPr>
              <a:cxnSpLocks/>
            </p:cNvCxnSpPr>
            <p:nvPr/>
          </p:nvCxnSpPr>
          <p:spPr>
            <a:xfrm>
              <a:off x="3383868" y="4366624"/>
              <a:ext cx="8229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1F5B6E4-5FE9-0C4C-A6A4-CE10B0F15322}"/>
                </a:ext>
              </a:extLst>
            </p:cNvPr>
            <p:cNvSpPr/>
            <p:nvPr/>
          </p:nvSpPr>
          <p:spPr>
            <a:xfrm>
              <a:off x="4175956" y="4343188"/>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86" name="Oval 185">
              <a:extLst>
                <a:ext uri="{FF2B5EF4-FFF2-40B4-BE49-F238E27FC236}">
                  <a16:creationId xmlns:a16="http://schemas.microsoft.com/office/drawing/2014/main" id="{855044E3-19AE-AF40-85DA-8E361999CBED}"/>
                </a:ext>
              </a:extLst>
            </p:cNvPr>
            <p:cNvSpPr/>
            <p:nvPr/>
          </p:nvSpPr>
          <p:spPr>
            <a:xfrm>
              <a:off x="3374153" y="3095249"/>
              <a:ext cx="45719" cy="45719"/>
            </a:xfrm>
            <a:prstGeom prst="ellipse">
              <a:avLst/>
            </a:prstGeom>
            <a:solidFill>
              <a:srgbClr val="FF0000"/>
            </a:solidFill>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88" name="Straight Connector 187">
              <a:extLst>
                <a:ext uri="{FF2B5EF4-FFF2-40B4-BE49-F238E27FC236}">
                  <a16:creationId xmlns:a16="http://schemas.microsoft.com/office/drawing/2014/main" id="{1C634E2F-9FDB-F04F-A4EF-03AEAF83E003}"/>
                </a:ext>
              </a:extLst>
            </p:cNvPr>
            <p:cNvCxnSpPr>
              <a:cxnSpLocks/>
            </p:cNvCxnSpPr>
            <p:nvPr/>
          </p:nvCxnSpPr>
          <p:spPr>
            <a:xfrm>
              <a:off x="3383868" y="3298129"/>
              <a:ext cx="2206249" cy="0"/>
            </a:xfrm>
            <a:prstGeom prst="line">
              <a:avLst/>
            </a:prstGeom>
            <a:ln w="127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A011EB9F-6C8B-5B4E-B6BF-EE65ECC56BB0}"/>
                </a:ext>
              </a:extLst>
            </p:cNvPr>
            <p:cNvSpPr/>
            <p:nvPr/>
          </p:nvSpPr>
          <p:spPr>
            <a:xfrm>
              <a:off x="5556413" y="3275269"/>
              <a:ext cx="45719" cy="45719"/>
            </a:xfrm>
            <a:prstGeom prst="ellipse">
              <a:avLst/>
            </a:prstGeom>
            <a:solidFill>
              <a:srgbClr val="A28448"/>
            </a:solidFill>
            <a:ln w="254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33" name="TextBox 232">
              <a:extLst>
                <a:ext uri="{FF2B5EF4-FFF2-40B4-BE49-F238E27FC236}">
                  <a16:creationId xmlns:a16="http://schemas.microsoft.com/office/drawing/2014/main" id="{7C2E341E-9F0F-3648-B447-6C01E0CFEECA}"/>
                </a:ext>
              </a:extLst>
            </p:cNvPr>
            <p:cNvSpPr txBox="1"/>
            <p:nvPr/>
          </p:nvSpPr>
          <p:spPr>
            <a:xfrm>
              <a:off x="986358" y="1442146"/>
              <a:ext cx="955711" cy="369332"/>
            </a:xfrm>
            <a:prstGeom prst="rect">
              <a:avLst/>
            </a:prstGeom>
            <a:noFill/>
          </p:spPr>
          <p:txBody>
            <a:bodyPr wrap="none" rtlCol="0">
              <a:spAutoFit/>
            </a:bodyPr>
            <a:lstStyle/>
            <a:p>
              <a:r>
                <a:rPr lang="en-US" dirty="0">
                  <a:latin typeface="Georgia" panose="02040502050405020303" pitchFamily="18" charset="0"/>
                </a:rPr>
                <a:t>P(</a:t>
              </a:r>
              <a:r>
                <a:rPr lang="en-US" dirty="0">
                  <a:solidFill>
                    <a:srgbClr val="00B050"/>
                  </a:solidFill>
                  <a:latin typeface="Georgia" panose="02040502050405020303" pitchFamily="18" charset="0"/>
                </a:rPr>
                <a:t>NLP</a:t>
              </a:r>
              <a:r>
                <a:rPr lang="en-US" dirty="0">
                  <a:latin typeface="Georgia" panose="02040502050405020303" pitchFamily="18" charset="0"/>
                </a:rPr>
                <a:t>)</a:t>
              </a:r>
            </a:p>
          </p:txBody>
        </p:sp>
        <p:sp>
          <p:nvSpPr>
            <p:cNvPr id="234" name="TextBox 233">
              <a:extLst>
                <a:ext uri="{FF2B5EF4-FFF2-40B4-BE49-F238E27FC236}">
                  <a16:creationId xmlns:a16="http://schemas.microsoft.com/office/drawing/2014/main" id="{E04CA865-8870-134A-8544-0246FA083ADA}"/>
                </a:ext>
              </a:extLst>
            </p:cNvPr>
            <p:cNvSpPr txBox="1"/>
            <p:nvPr/>
          </p:nvSpPr>
          <p:spPr>
            <a:xfrm>
              <a:off x="3599980" y="1438189"/>
              <a:ext cx="1532792" cy="646331"/>
            </a:xfrm>
            <a:prstGeom prst="rect">
              <a:avLst/>
            </a:prstGeom>
            <a:noFill/>
          </p:spPr>
          <p:txBody>
            <a:bodyPr wrap="none" rtlCol="0">
              <a:spAutoFit/>
            </a:bodyPr>
            <a:lstStyle/>
            <a:p>
              <a:r>
                <a:rPr lang="en-US" dirty="0">
                  <a:latin typeface="Georgia" panose="02040502050405020303" pitchFamily="18" charset="0"/>
                </a:rPr>
                <a:t>P(</a:t>
              </a:r>
              <a:r>
                <a:rPr lang="en-US" dirty="0">
                  <a:solidFill>
                    <a:srgbClr val="00B050"/>
                  </a:solidFill>
                  <a:latin typeface="Georgia" panose="02040502050405020303" pitchFamily="18" charset="0"/>
                </a:rPr>
                <a:t>NLP</a:t>
              </a:r>
              <a:r>
                <a:rPr lang="en-US" dirty="0">
                  <a:latin typeface="Georgia" panose="02040502050405020303" pitchFamily="18" charset="0"/>
                </a:rPr>
                <a:t>)</a:t>
              </a:r>
            </a:p>
            <a:p>
              <a:r>
                <a:rPr lang="en-US" dirty="0">
                  <a:latin typeface="Georgia" panose="02040502050405020303" pitchFamily="18" charset="0"/>
                </a:rPr>
                <a:t> </a:t>
              </a:r>
              <a:r>
                <a:rPr lang="en-US" dirty="0">
                  <a:solidFill>
                    <a:srgbClr val="A28448"/>
                  </a:solidFill>
                  <a:latin typeface="Georgia" panose="02040502050405020303" pitchFamily="18" charset="0"/>
                </a:rPr>
                <a:t>+ gold labels</a:t>
              </a:r>
            </a:p>
          </p:txBody>
        </p:sp>
      </p:grpSp>
    </p:spTree>
    <p:extLst>
      <p:ext uri="{BB962C8B-B14F-4D97-AF65-F5344CB8AC3E}">
        <p14:creationId xmlns:p14="http://schemas.microsoft.com/office/powerpoint/2010/main" val="25411398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966D-E0FA-2C48-837E-0064A7C274E3}"/>
              </a:ext>
            </a:extLst>
          </p:cNvPr>
          <p:cNvSpPr>
            <a:spLocks noGrp="1"/>
          </p:cNvSpPr>
          <p:nvPr>
            <p:ph type="title"/>
          </p:nvPr>
        </p:nvSpPr>
        <p:spPr>
          <a:xfrm>
            <a:off x="514350" y="408222"/>
            <a:ext cx="11163300" cy="638433"/>
          </a:xfrm>
        </p:spPr>
        <p:txBody>
          <a:bodyPr/>
          <a:lstStyle/>
          <a:p>
            <a:r>
              <a:rPr lang="en-US" sz="2800" dirty="0">
                <a:latin typeface="Georgia" panose="02040502050405020303" pitchFamily="18" charset="0"/>
              </a:rPr>
              <a:t>Probabilistic labeling of cases</a:t>
            </a:r>
          </a:p>
        </p:txBody>
      </p:sp>
      <p:grpSp>
        <p:nvGrpSpPr>
          <p:cNvPr id="3" name="Group 2">
            <a:extLst>
              <a:ext uri="{FF2B5EF4-FFF2-40B4-BE49-F238E27FC236}">
                <a16:creationId xmlns:a16="http://schemas.microsoft.com/office/drawing/2014/main" id="{FA849EAB-3AF5-DF4E-87DC-84259B09E9DC}"/>
              </a:ext>
            </a:extLst>
          </p:cNvPr>
          <p:cNvGrpSpPr/>
          <p:nvPr/>
        </p:nvGrpSpPr>
        <p:grpSpPr>
          <a:xfrm>
            <a:off x="1631504" y="1438190"/>
            <a:ext cx="8407304" cy="4880201"/>
            <a:chOff x="107504" y="1438189"/>
            <a:chExt cx="8407304" cy="4880201"/>
          </a:xfrm>
        </p:grpSpPr>
        <p:sp>
          <p:nvSpPr>
            <p:cNvPr id="53" name="Rectangle 52">
              <a:extLst>
                <a:ext uri="{FF2B5EF4-FFF2-40B4-BE49-F238E27FC236}">
                  <a16:creationId xmlns:a16="http://schemas.microsoft.com/office/drawing/2014/main" id="{AF5AAF6F-54E8-8A4F-98AF-C6DC05CCE1E6}"/>
                </a:ext>
              </a:extLst>
            </p:cNvPr>
            <p:cNvSpPr/>
            <p:nvPr/>
          </p:nvSpPr>
          <p:spPr>
            <a:xfrm>
              <a:off x="359532" y="2188963"/>
              <a:ext cx="2376264" cy="3848471"/>
            </a:xfrm>
            <a:prstGeom prst="rect">
              <a:avLst/>
            </a:prstGeom>
            <a:ln w="127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9" name="TextBox 8">
              <a:extLst>
                <a:ext uri="{FF2B5EF4-FFF2-40B4-BE49-F238E27FC236}">
                  <a16:creationId xmlns:a16="http://schemas.microsoft.com/office/drawing/2014/main" id="{8796C95F-F1B7-F949-A650-6190DEF9C611}"/>
                </a:ext>
              </a:extLst>
            </p:cNvPr>
            <p:cNvSpPr txBox="1"/>
            <p:nvPr/>
          </p:nvSpPr>
          <p:spPr>
            <a:xfrm>
              <a:off x="323528" y="6041391"/>
              <a:ext cx="279244" cy="276999"/>
            </a:xfrm>
            <a:prstGeom prst="rect">
              <a:avLst/>
            </a:prstGeom>
            <a:noFill/>
          </p:spPr>
          <p:txBody>
            <a:bodyPr wrap="none" rtlCol="0">
              <a:spAutoFit/>
            </a:bodyPr>
            <a:lstStyle/>
            <a:p>
              <a:r>
                <a:rPr lang="en-US" sz="1200" dirty="0">
                  <a:latin typeface="Georgia" panose="02040502050405020303" pitchFamily="18" charset="0"/>
                </a:rPr>
                <a:t>0</a:t>
              </a:r>
            </a:p>
          </p:txBody>
        </p:sp>
        <p:sp>
          <p:nvSpPr>
            <p:cNvPr id="10" name="TextBox 9">
              <a:extLst>
                <a:ext uri="{FF2B5EF4-FFF2-40B4-BE49-F238E27FC236}">
                  <a16:creationId xmlns:a16="http://schemas.microsoft.com/office/drawing/2014/main" id="{6B985F9A-4BBC-4B4E-981B-83153FEB5DD1}"/>
                </a:ext>
              </a:extLst>
            </p:cNvPr>
            <p:cNvSpPr txBox="1"/>
            <p:nvPr/>
          </p:nvSpPr>
          <p:spPr>
            <a:xfrm>
              <a:off x="2503778" y="6041391"/>
              <a:ext cx="250390" cy="276999"/>
            </a:xfrm>
            <a:prstGeom prst="rect">
              <a:avLst/>
            </a:prstGeom>
            <a:noFill/>
          </p:spPr>
          <p:txBody>
            <a:bodyPr wrap="none" rtlCol="0">
              <a:spAutoFit/>
            </a:bodyPr>
            <a:lstStyle/>
            <a:p>
              <a:r>
                <a:rPr lang="en-US" sz="1200" dirty="0">
                  <a:latin typeface="Georgia" panose="02040502050405020303" pitchFamily="18" charset="0"/>
                </a:rPr>
                <a:t>1</a:t>
              </a:r>
            </a:p>
          </p:txBody>
        </p:sp>
        <p:sp>
          <p:nvSpPr>
            <p:cNvPr id="14" name="TextBox 13">
              <a:extLst>
                <a:ext uri="{FF2B5EF4-FFF2-40B4-BE49-F238E27FC236}">
                  <a16:creationId xmlns:a16="http://schemas.microsoft.com/office/drawing/2014/main" id="{7DA9C304-B8F4-CB46-B0C1-BCB6F86666F1}"/>
                </a:ext>
              </a:extLst>
            </p:cNvPr>
            <p:cNvSpPr txBox="1"/>
            <p:nvPr/>
          </p:nvSpPr>
          <p:spPr>
            <a:xfrm>
              <a:off x="143508" y="2122762"/>
              <a:ext cx="268022" cy="246221"/>
            </a:xfrm>
            <a:prstGeom prst="rect">
              <a:avLst/>
            </a:prstGeom>
            <a:noFill/>
          </p:spPr>
          <p:txBody>
            <a:bodyPr wrap="square" rtlCol="0">
              <a:spAutoFit/>
            </a:bodyPr>
            <a:lstStyle/>
            <a:p>
              <a:r>
                <a:rPr lang="en-US" sz="1000" dirty="0">
                  <a:latin typeface="Georgia" panose="02040502050405020303" pitchFamily="18" charset="0"/>
                </a:rPr>
                <a:t>1</a:t>
              </a:r>
            </a:p>
          </p:txBody>
        </p:sp>
        <p:sp>
          <p:nvSpPr>
            <p:cNvPr id="15" name="TextBox 14">
              <a:extLst>
                <a:ext uri="{FF2B5EF4-FFF2-40B4-BE49-F238E27FC236}">
                  <a16:creationId xmlns:a16="http://schemas.microsoft.com/office/drawing/2014/main" id="{9CD55867-A9E0-9746-8665-4391F15240F5}"/>
                </a:ext>
              </a:extLst>
            </p:cNvPr>
            <p:cNvSpPr txBox="1"/>
            <p:nvPr/>
          </p:nvSpPr>
          <p:spPr>
            <a:xfrm>
              <a:off x="107504" y="5831174"/>
              <a:ext cx="268022" cy="246221"/>
            </a:xfrm>
            <a:prstGeom prst="rect">
              <a:avLst/>
            </a:prstGeom>
            <a:noFill/>
          </p:spPr>
          <p:txBody>
            <a:bodyPr wrap="square" rtlCol="0">
              <a:spAutoFit/>
            </a:bodyPr>
            <a:lstStyle/>
            <a:p>
              <a:r>
                <a:rPr lang="en-US" sz="1000" dirty="0">
                  <a:latin typeface="Georgia" panose="02040502050405020303" pitchFamily="18" charset="0"/>
                </a:rPr>
                <a:t>N</a:t>
              </a:r>
            </a:p>
          </p:txBody>
        </p:sp>
        <p:cxnSp>
          <p:nvCxnSpPr>
            <p:cNvPr id="16" name="Straight Connector 15">
              <a:extLst>
                <a:ext uri="{FF2B5EF4-FFF2-40B4-BE49-F238E27FC236}">
                  <a16:creationId xmlns:a16="http://schemas.microsoft.com/office/drawing/2014/main" id="{3D040388-B984-D048-9029-2BAF9B123F1F}"/>
                </a:ext>
              </a:extLst>
            </p:cNvPr>
            <p:cNvCxnSpPr>
              <a:cxnSpLocks/>
            </p:cNvCxnSpPr>
            <p:nvPr/>
          </p:nvCxnSpPr>
          <p:spPr>
            <a:xfrm>
              <a:off x="457539" y="2363176"/>
              <a:ext cx="210312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AE82FB-9E17-A14C-8E01-6E64151D9E3D}"/>
                </a:ext>
              </a:extLst>
            </p:cNvPr>
            <p:cNvCxnSpPr>
              <a:cxnSpLocks/>
            </p:cNvCxnSpPr>
            <p:nvPr/>
          </p:nvCxnSpPr>
          <p:spPr>
            <a:xfrm>
              <a:off x="457539" y="2476995"/>
              <a:ext cx="20116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56299B-C614-9147-92DF-7B30F9C05135}"/>
                </a:ext>
              </a:extLst>
            </p:cNvPr>
            <p:cNvCxnSpPr>
              <a:cxnSpLocks/>
            </p:cNvCxnSpPr>
            <p:nvPr/>
          </p:nvCxnSpPr>
          <p:spPr>
            <a:xfrm>
              <a:off x="468026" y="2585007"/>
              <a:ext cx="20116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86BB3E-D1FA-BF48-AE34-CD7D78C6E9D2}"/>
                </a:ext>
              </a:extLst>
            </p:cNvPr>
            <p:cNvCxnSpPr>
              <a:cxnSpLocks/>
            </p:cNvCxnSpPr>
            <p:nvPr/>
          </p:nvCxnSpPr>
          <p:spPr>
            <a:xfrm>
              <a:off x="468026" y="2693019"/>
              <a:ext cx="19202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39C730-3610-C847-8339-F62DAD962150}"/>
                </a:ext>
              </a:extLst>
            </p:cNvPr>
            <p:cNvCxnSpPr>
              <a:cxnSpLocks/>
            </p:cNvCxnSpPr>
            <p:nvPr/>
          </p:nvCxnSpPr>
          <p:spPr>
            <a:xfrm>
              <a:off x="468026" y="2801031"/>
              <a:ext cx="18288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3831B-EE29-6344-A692-3002429164F9}"/>
                </a:ext>
              </a:extLst>
            </p:cNvPr>
            <p:cNvCxnSpPr>
              <a:cxnSpLocks/>
            </p:cNvCxnSpPr>
            <p:nvPr/>
          </p:nvCxnSpPr>
          <p:spPr>
            <a:xfrm>
              <a:off x="468026" y="2909043"/>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069F566-72D2-1E47-9BC5-0C960D895B7A}"/>
                </a:ext>
              </a:extLst>
            </p:cNvPr>
            <p:cNvGrpSpPr/>
            <p:nvPr/>
          </p:nvGrpSpPr>
          <p:grpSpPr>
            <a:xfrm>
              <a:off x="457539" y="2238111"/>
              <a:ext cx="2229109" cy="45719"/>
              <a:chOff x="457539" y="2434032"/>
              <a:chExt cx="2229109" cy="45719"/>
            </a:xfrm>
          </p:grpSpPr>
          <p:cxnSp>
            <p:nvCxnSpPr>
              <p:cNvPr id="12" name="Straight Connector 11">
                <a:extLst>
                  <a:ext uri="{FF2B5EF4-FFF2-40B4-BE49-F238E27FC236}">
                    <a16:creationId xmlns:a16="http://schemas.microsoft.com/office/drawing/2014/main" id="{256AED31-6489-2241-BA18-EF1739C9273A}"/>
                  </a:ext>
                </a:extLst>
              </p:cNvPr>
              <p:cNvCxnSpPr>
                <a:cxnSpLocks/>
              </p:cNvCxnSpPr>
              <p:nvPr/>
            </p:nvCxnSpPr>
            <p:spPr>
              <a:xfrm>
                <a:off x="457539" y="2456892"/>
                <a:ext cx="2206249"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BB15D5B-507E-7E49-BF04-A9AD2E04E7C3}"/>
                  </a:ext>
                </a:extLst>
              </p:cNvPr>
              <p:cNvSpPr/>
              <p:nvPr/>
            </p:nvSpPr>
            <p:spPr>
              <a:xfrm>
                <a:off x="2640929" y="2434032"/>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grpSp>
        <p:sp>
          <p:nvSpPr>
            <p:cNvPr id="24" name="Oval 23">
              <a:extLst>
                <a:ext uri="{FF2B5EF4-FFF2-40B4-BE49-F238E27FC236}">
                  <a16:creationId xmlns:a16="http://schemas.microsoft.com/office/drawing/2014/main" id="{8A336F22-FCE7-D94D-B482-D1A0018BC75A}"/>
                </a:ext>
              </a:extLst>
            </p:cNvPr>
            <p:cNvSpPr/>
            <p:nvPr/>
          </p:nvSpPr>
          <p:spPr>
            <a:xfrm>
              <a:off x="2519772" y="233297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5" name="Oval 24">
              <a:extLst>
                <a:ext uri="{FF2B5EF4-FFF2-40B4-BE49-F238E27FC236}">
                  <a16:creationId xmlns:a16="http://schemas.microsoft.com/office/drawing/2014/main" id="{156A7A02-5D9A-D442-9B49-FD5F89EACE55}"/>
                </a:ext>
              </a:extLst>
            </p:cNvPr>
            <p:cNvSpPr/>
            <p:nvPr/>
          </p:nvSpPr>
          <p:spPr>
            <a:xfrm>
              <a:off x="2447764" y="245583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6" name="Oval 25">
              <a:extLst>
                <a:ext uri="{FF2B5EF4-FFF2-40B4-BE49-F238E27FC236}">
                  <a16:creationId xmlns:a16="http://schemas.microsoft.com/office/drawing/2014/main" id="{7711F5F9-0190-E444-B020-E108F23DB417}"/>
                </a:ext>
              </a:extLst>
            </p:cNvPr>
            <p:cNvSpPr/>
            <p:nvPr/>
          </p:nvSpPr>
          <p:spPr>
            <a:xfrm>
              <a:off x="2447764" y="255642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1" name="Oval 30">
              <a:extLst>
                <a:ext uri="{FF2B5EF4-FFF2-40B4-BE49-F238E27FC236}">
                  <a16:creationId xmlns:a16="http://schemas.microsoft.com/office/drawing/2014/main" id="{363862C2-05B6-024B-BBC8-C57D5D4A5B4B}"/>
                </a:ext>
              </a:extLst>
            </p:cNvPr>
            <p:cNvSpPr/>
            <p:nvPr/>
          </p:nvSpPr>
          <p:spPr>
            <a:xfrm>
              <a:off x="2375756" y="26661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2" name="Oval 31">
              <a:extLst>
                <a:ext uri="{FF2B5EF4-FFF2-40B4-BE49-F238E27FC236}">
                  <a16:creationId xmlns:a16="http://schemas.microsoft.com/office/drawing/2014/main" id="{DB87A0FF-FC18-8844-8C4B-234AE0B3532F}"/>
                </a:ext>
              </a:extLst>
            </p:cNvPr>
            <p:cNvSpPr/>
            <p:nvPr/>
          </p:nvSpPr>
          <p:spPr>
            <a:xfrm>
              <a:off x="2267744" y="277587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33" name="Oval 32">
              <a:extLst>
                <a:ext uri="{FF2B5EF4-FFF2-40B4-BE49-F238E27FC236}">
                  <a16:creationId xmlns:a16="http://schemas.microsoft.com/office/drawing/2014/main" id="{49F79146-F970-2640-B6F8-C8155583A802}"/>
                </a:ext>
              </a:extLst>
            </p:cNvPr>
            <p:cNvSpPr/>
            <p:nvPr/>
          </p:nvSpPr>
          <p:spPr>
            <a:xfrm>
              <a:off x="2195736" y="288560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4" name="Straight Connector 33">
              <a:extLst>
                <a:ext uri="{FF2B5EF4-FFF2-40B4-BE49-F238E27FC236}">
                  <a16:creationId xmlns:a16="http://schemas.microsoft.com/office/drawing/2014/main" id="{14805ED5-DD8D-0942-B7DC-743DD07426DF}"/>
                </a:ext>
              </a:extLst>
            </p:cNvPr>
            <p:cNvCxnSpPr>
              <a:cxnSpLocks/>
            </p:cNvCxnSpPr>
            <p:nvPr/>
          </p:nvCxnSpPr>
          <p:spPr>
            <a:xfrm>
              <a:off x="467544" y="3004487"/>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79F22C0-5F91-1B4D-817E-1A1FA3F6A527}"/>
                </a:ext>
              </a:extLst>
            </p:cNvPr>
            <p:cNvSpPr/>
            <p:nvPr/>
          </p:nvSpPr>
          <p:spPr>
            <a:xfrm>
              <a:off x="2195254" y="29810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6" name="Straight Connector 35">
              <a:extLst>
                <a:ext uri="{FF2B5EF4-FFF2-40B4-BE49-F238E27FC236}">
                  <a16:creationId xmlns:a16="http://schemas.microsoft.com/office/drawing/2014/main" id="{B298E0ED-1124-804B-B8A7-5BD6DDE10BFA}"/>
                </a:ext>
              </a:extLst>
            </p:cNvPr>
            <p:cNvCxnSpPr>
              <a:cxnSpLocks/>
            </p:cNvCxnSpPr>
            <p:nvPr/>
          </p:nvCxnSpPr>
          <p:spPr>
            <a:xfrm>
              <a:off x="467544" y="3112499"/>
              <a:ext cx="164592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F4476514-70D2-E04B-BA0D-416F092FBBFB}"/>
                </a:ext>
              </a:extLst>
            </p:cNvPr>
            <p:cNvSpPr/>
            <p:nvPr/>
          </p:nvSpPr>
          <p:spPr>
            <a:xfrm>
              <a:off x="2114013" y="308906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38" name="Straight Connector 37">
              <a:extLst>
                <a:ext uri="{FF2B5EF4-FFF2-40B4-BE49-F238E27FC236}">
                  <a16:creationId xmlns:a16="http://schemas.microsoft.com/office/drawing/2014/main" id="{BA77CF6E-BFCE-E849-AF5C-11FD47E3BA38}"/>
                </a:ext>
              </a:extLst>
            </p:cNvPr>
            <p:cNvCxnSpPr>
              <a:cxnSpLocks/>
            </p:cNvCxnSpPr>
            <p:nvPr/>
          </p:nvCxnSpPr>
          <p:spPr>
            <a:xfrm>
              <a:off x="458311" y="3210796"/>
              <a:ext cx="15544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37FDB6D-97A8-1441-BAD1-FCC82978A852}"/>
                </a:ext>
              </a:extLst>
            </p:cNvPr>
            <p:cNvSpPr/>
            <p:nvPr/>
          </p:nvSpPr>
          <p:spPr>
            <a:xfrm>
              <a:off x="2006001" y="3187360"/>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40" name="Straight Connector 39">
              <a:extLst>
                <a:ext uri="{FF2B5EF4-FFF2-40B4-BE49-F238E27FC236}">
                  <a16:creationId xmlns:a16="http://schemas.microsoft.com/office/drawing/2014/main" id="{66F88EB6-4E71-7E4D-BEF3-01571152A67A}"/>
                </a:ext>
              </a:extLst>
            </p:cNvPr>
            <p:cNvCxnSpPr>
              <a:cxnSpLocks/>
            </p:cNvCxnSpPr>
            <p:nvPr/>
          </p:nvCxnSpPr>
          <p:spPr>
            <a:xfrm>
              <a:off x="459292" y="3303258"/>
              <a:ext cx="14630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299365D-A13A-A241-96FE-305BCF913FF2}"/>
                </a:ext>
              </a:extLst>
            </p:cNvPr>
            <p:cNvSpPr/>
            <p:nvPr/>
          </p:nvSpPr>
          <p:spPr>
            <a:xfrm>
              <a:off x="1907704" y="3279822"/>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47" name="Straight Connector 46">
              <a:extLst>
                <a:ext uri="{FF2B5EF4-FFF2-40B4-BE49-F238E27FC236}">
                  <a16:creationId xmlns:a16="http://schemas.microsoft.com/office/drawing/2014/main" id="{8DB2D4A4-B915-644D-A0B9-4B22A1CC873D}"/>
                </a:ext>
              </a:extLst>
            </p:cNvPr>
            <p:cNvCxnSpPr>
              <a:cxnSpLocks/>
            </p:cNvCxnSpPr>
            <p:nvPr/>
          </p:nvCxnSpPr>
          <p:spPr>
            <a:xfrm>
              <a:off x="467442" y="5947100"/>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93F40F62-EE06-E248-A055-0489C1347A9D}"/>
                </a:ext>
              </a:extLst>
            </p:cNvPr>
            <p:cNvSpPr/>
            <p:nvPr/>
          </p:nvSpPr>
          <p:spPr>
            <a:xfrm>
              <a:off x="539552" y="5923664"/>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49" name="Straight Connector 48">
              <a:extLst>
                <a:ext uri="{FF2B5EF4-FFF2-40B4-BE49-F238E27FC236}">
                  <a16:creationId xmlns:a16="http://schemas.microsoft.com/office/drawing/2014/main" id="{4BEAC823-1194-9F42-8A25-4E2E99696742}"/>
                </a:ext>
              </a:extLst>
            </p:cNvPr>
            <p:cNvCxnSpPr>
              <a:cxnSpLocks/>
            </p:cNvCxnSpPr>
            <p:nvPr/>
          </p:nvCxnSpPr>
          <p:spPr>
            <a:xfrm>
              <a:off x="467544" y="5848803"/>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8F98C54-A91A-A740-B646-601DA9516E84}"/>
                </a:ext>
              </a:extLst>
            </p:cNvPr>
            <p:cNvSpPr/>
            <p:nvPr/>
          </p:nvSpPr>
          <p:spPr>
            <a:xfrm>
              <a:off x="565841" y="582536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51" name="Straight Connector 50">
              <a:extLst>
                <a:ext uri="{FF2B5EF4-FFF2-40B4-BE49-F238E27FC236}">
                  <a16:creationId xmlns:a16="http://schemas.microsoft.com/office/drawing/2014/main" id="{2AD51634-1D7F-AF49-ACED-F5EE5AB7B807}"/>
                </a:ext>
              </a:extLst>
            </p:cNvPr>
            <p:cNvCxnSpPr>
              <a:cxnSpLocks/>
            </p:cNvCxnSpPr>
            <p:nvPr/>
          </p:nvCxnSpPr>
          <p:spPr>
            <a:xfrm>
              <a:off x="467544" y="5753359"/>
              <a:ext cx="1828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A6D7B0EE-FA76-5442-A713-D0C37D5F3362}"/>
                </a:ext>
              </a:extLst>
            </p:cNvPr>
            <p:cNvSpPr/>
            <p:nvPr/>
          </p:nvSpPr>
          <p:spPr>
            <a:xfrm>
              <a:off x="637849" y="572939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89" name="Rectangle 88">
              <a:extLst>
                <a:ext uri="{FF2B5EF4-FFF2-40B4-BE49-F238E27FC236}">
                  <a16:creationId xmlns:a16="http://schemas.microsoft.com/office/drawing/2014/main" id="{C97D8093-9F61-AA4A-A50E-ADDFA7588EF2}"/>
                </a:ext>
              </a:extLst>
            </p:cNvPr>
            <p:cNvSpPr/>
            <p:nvPr/>
          </p:nvSpPr>
          <p:spPr>
            <a:xfrm>
              <a:off x="3275856" y="2188963"/>
              <a:ext cx="2376264" cy="3848471"/>
            </a:xfrm>
            <a:prstGeom prst="rect">
              <a:avLst/>
            </a:prstGeom>
            <a:ln w="127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90" name="TextBox 89">
              <a:extLst>
                <a:ext uri="{FF2B5EF4-FFF2-40B4-BE49-F238E27FC236}">
                  <a16:creationId xmlns:a16="http://schemas.microsoft.com/office/drawing/2014/main" id="{8CC572E8-C76D-F743-AD4A-CAABA77CAFF8}"/>
                </a:ext>
              </a:extLst>
            </p:cNvPr>
            <p:cNvSpPr txBox="1"/>
            <p:nvPr/>
          </p:nvSpPr>
          <p:spPr>
            <a:xfrm>
              <a:off x="3239852" y="6041391"/>
              <a:ext cx="279244" cy="276999"/>
            </a:xfrm>
            <a:prstGeom prst="rect">
              <a:avLst/>
            </a:prstGeom>
            <a:noFill/>
          </p:spPr>
          <p:txBody>
            <a:bodyPr wrap="none" rtlCol="0">
              <a:spAutoFit/>
            </a:bodyPr>
            <a:lstStyle/>
            <a:p>
              <a:r>
                <a:rPr lang="en-US" sz="1200" dirty="0">
                  <a:latin typeface="Georgia" panose="02040502050405020303" pitchFamily="18" charset="0"/>
                </a:rPr>
                <a:t>0</a:t>
              </a:r>
            </a:p>
          </p:txBody>
        </p:sp>
        <p:sp>
          <p:nvSpPr>
            <p:cNvPr id="91" name="TextBox 90">
              <a:extLst>
                <a:ext uri="{FF2B5EF4-FFF2-40B4-BE49-F238E27FC236}">
                  <a16:creationId xmlns:a16="http://schemas.microsoft.com/office/drawing/2014/main" id="{055A5175-D560-B442-836A-5ED1923719B9}"/>
                </a:ext>
              </a:extLst>
            </p:cNvPr>
            <p:cNvSpPr txBox="1"/>
            <p:nvPr/>
          </p:nvSpPr>
          <p:spPr>
            <a:xfrm>
              <a:off x="5420102" y="6041391"/>
              <a:ext cx="250390" cy="276999"/>
            </a:xfrm>
            <a:prstGeom prst="rect">
              <a:avLst/>
            </a:prstGeom>
            <a:noFill/>
          </p:spPr>
          <p:txBody>
            <a:bodyPr wrap="none" rtlCol="0">
              <a:spAutoFit/>
            </a:bodyPr>
            <a:lstStyle/>
            <a:p>
              <a:r>
                <a:rPr lang="en-US" sz="1200" dirty="0">
                  <a:latin typeface="Georgia" panose="02040502050405020303" pitchFamily="18" charset="0"/>
                </a:rPr>
                <a:t>1</a:t>
              </a:r>
            </a:p>
          </p:txBody>
        </p:sp>
        <p:sp>
          <p:nvSpPr>
            <p:cNvPr id="93" name="TextBox 92">
              <a:extLst>
                <a:ext uri="{FF2B5EF4-FFF2-40B4-BE49-F238E27FC236}">
                  <a16:creationId xmlns:a16="http://schemas.microsoft.com/office/drawing/2014/main" id="{CA9A4761-ADFA-9F4E-9DA0-574A30FCF939}"/>
                </a:ext>
              </a:extLst>
            </p:cNvPr>
            <p:cNvSpPr txBox="1"/>
            <p:nvPr/>
          </p:nvSpPr>
          <p:spPr>
            <a:xfrm>
              <a:off x="3059832" y="2122762"/>
              <a:ext cx="268022" cy="246221"/>
            </a:xfrm>
            <a:prstGeom prst="rect">
              <a:avLst/>
            </a:prstGeom>
            <a:noFill/>
          </p:spPr>
          <p:txBody>
            <a:bodyPr wrap="square" rtlCol="0">
              <a:spAutoFit/>
            </a:bodyPr>
            <a:lstStyle/>
            <a:p>
              <a:r>
                <a:rPr lang="en-US" sz="1000" dirty="0">
                  <a:latin typeface="Georgia" panose="02040502050405020303" pitchFamily="18" charset="0"/>
                </a:rPr>
                <a:t>1</a:t>
              </a:r>
            </a:p>
          </p:txBody>
        </p:sp>
        <p:sp>
          <p:nvSpPr>
            <p:cNvPr id="94" name="TextBox 93">
              <a:extLst>
                <a:ext uri="{FF2B5EF4-FFF2-40B4-BE49-F238E27FC236}">
                  <a16:creationId xmlns:a16="http://schemas.microsoft.com/office/drawing/2014/main" id="{81336C06-9C0D-B943-AA52-DC00FCF8E10A}"/>
                </a:ext>
              </a:extLst>
            </p:cNvPr>
            <p:cNvSpPr txBox="1"/>
            <p:nvPr/>
          </p:nvSpPr>
          <p:spPr>
            <a:xfrm>
              <a:off x="3023828" y="5831174"/>
              <a:ext cx="268022" cy="246221"/>
            </a:xfrm>
            <a:prstGeom prst="rect">
              <a:avLst/>
            </a:prstGeom>
            <a:noFill/>
          </p:spPr>
          <p:txBody>
            <a:bodyPr wrap="square" rtlCol="0">
              <a:spAutoFit/>
            </a:bodyPr>
            <a:lstStyle/>
            <a:p>
              <a:r>
                <a:rPr lang="en-US" sz="1000" dirty="0">
                  <a:latin typeface="Georgia" panose="02040502050405020303" pitchFamily="18" charset="0"/>
                </a:rPr>
                <a:t>N</a:t>
              </a:r>
            </a:p>
          </p:txBody>
        </p:sp>
        <p:cxnSp>
          <p:nvCxnSpPr>
            <p:cNvPr id="98" name="Straight Connector 97">
              <a:extLst>
                <a:ext uri="{FF2B5EF4-FFF2-40B4-BE49-F238E27FC236}">
                  <a16:creationId xmlns:a16="http://schemas.microsoft.com/office/drawing/2014/main" id="{3F2B794D-4319-094F-A499-D37162FAFA8D}"/>
                </a:ext>
              </a:extLst>
            </p:cNvPr>
            <p:cNvCxnSpPr>
              <a:cxnSpLocks/>
            </p:cNvCxnSpPr>
            <p:nvPr/>
          </p:nvCxnSpPr>
          <p:spPr>
            <a:xfrm>
              <a:off x="3384350" y="2585007"/>
              <a:ext cx="20116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7F85D6B-714E-514B-9AF9-348AC3E2F15B}"/>
                </a:ext>
              </a:extLst>
            </p:cNvPr>
            <p:cNvCxnSpPr>
              <a:cxnSpLocks/>
            </p:cNvCxnSpPr>
            <p:nvPr/>
          </p:nvCxnSpPr>
          <p:spPr>
            <a:xfrm>
              <a:off x="3384350" y="2693019"/>
              <a:ext cx="19202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1FE7A43-C7FA-D448-BBA4-9A511ED24760}"/>
                </a:ext>
              </a:extLst>
            </p:cNvPr>
            <p:cNvCxnSpPr>
              <a:cxnSpLocks/>
            </p:cNvCxnSpPr>
            <p:nvPr/>
          </p:nvCxnSpPr>
          <p:spPr>
            <a:xfrm>
              <a:off x="3384350" y="2801031"/>
              <a:ext cx="18288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791C105-E3BE-5E40-A4A6-35943B7096C1}"/>
                </a:ext>
              </a:extLst>
            </p:cNvPr>
            <p:cNvCxnSpPr>
              <a:cxnSpLocks/>
            </p:cNvCxnSpPr>
            <p:nvPr/>
          </p:nvCxnSpPr>
          <p:spPr>
            <a:xfrm>
              <a:off x="3384350" y="2909043"/>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B469126-EC83-D041-924D-25B054556323}"/>
                </a:ext>
              </a:extLst>
            </p:cNvPr>
            <p:cNvCxnSpPr>
              <a:cxnSpLocks/>
            </p:cNvCxnSpPr>
            <p:nvPr/>
          </p:nvCxnSpPr>
          <p:spPr>
            <a:xfrm>
              <a:off x="3373863" y="2260971"/>
              <a:ext cx="2206249" cy="0"/>
            </a:xfrm>
            <a:prstGeom prst="line">
              <a:avLst/>
            </a:prstGeom>
            <a:ln w="127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30DD02E8-A5F9-3A4B-82AD-7EB8A5E8A549}"/>
                </a:ext>
              </a:extLst>
            </p:cNvPr>
            <p:cNvSpPr/>
            <p:nvPr/>
          </p:nvSpPr>
          <p:spPr>
            <a:xfrm>
              <a:off x="5557253" y="2238111"/>
              <a:ext cx="45719" cy="45719"/>
            </a:xfrm>
            <a:prstGeom prst="ellipse">
              <a:avLst/>
            </a:prstGeom>
            <a:solidFill>
              <a:srgbClr val="A28448"/>
            </a:solidFill>
            <a:ln w="254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06" name="Oval 105">
              <a:extLst>
                <a:ext uri="{FF2B5EF4-FFF2-40B4-BE49-F238E27FC236}">
                  <a16:creationId xmlns:a16="http://schemas.microsoft.com/office/drawing/2014/main" id="{0F49C0B6-D224-774F-A8DD-CE0888C92BAE}"/>
                </a:ext>
              </a:extLst>
            </p:cNvPr>
            <p:cNvSpPr/>
            <p:nvPr/>
          </p:nvSpPr>
          <p:spPr>
            <a:xfrm>
              <a:off x="3364992" y="2455839"/>
              <a:ext cx="45719" cy="45719"/>
            </a:xfrm>
            <a:prstGeom prst="ellipse">
              <a:avLst/>
            </a:prstGeom>
            <a:solidFill>
              <a:srgbClr val="FF0000"/>
            </a:solidFill>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07" name="Oval 106">
              <a:extLst>
                <a:ext uri="{FF2B5EF4-FFF2-40B4-BE49-F238E27FC236}">
                  <a16:creationId xmlns:a16="http://schemas.microsoft.com/office/drawing/2014/main" id="{9E24176C-85CC-F44D-A74B-16A28CB6B307}"/>
                </a:ext>
              </a:extLst>
            </p:cNvPr>
            <p:cNvSpPr/>
            <p:nvPr/>
          </p:nvSpPr>
          <p:spPr>
            <a:xfrm>
              <a:off x="5364088" y="255642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08" name="Oval 107">
              <a:extLst>
                <a:ext uri="{FF2B5EF4-FFF2-40B4-BE49-F238E27FC236}">
                  <a16:creationId xmlns:a16="http://schemas.microsoft.com/office/drawing/2014/main" id="{1FBCC9BE-4644-184A-867C-C454613F13CF}"/>
                </a:ext>
              </a:extLst>
            </p:cNvPr>
            <p:cNvSpPr/>
            <p:nvPr/>
          </p:nvSpPr>
          <p:spPr>
            <a:xfrm>
              <a:off x="5292080" y="26661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09" name="Oval 108">
              <a:extLst>
                <a:ext uri="{FF2B5EF4-FFF2-40B4-BE49-F238E27FC236}">
                  <a16:creationId xmlns:a16="http://schemas.microsoft.com/office/drawing/2014/main" id="{C9EFD67D-DC0B-AB45-9B55-D375D19F162C}"/>
                </a:ext>
              </a:extLst>
            </p:cNvPr>
            <p:cNvSpPr/>
            <p:nvPr/>
          </p:nvSpPr>
          <p:spPr>
            <a:xfrm>
              <a:off x="5184068" y="277587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10" name="Oval 109">
              <a:extLst>
                <a:ext uri="{FF2B5EF4-FFF2-40B4-BE49-F238E27FC236}">
                  <a16:creationId xmlns:a16="http://schemas.microsoft.com/office/drawing/2014/main" id="{09B8FBA7-9E5C-8E4D-BD52-E6C8BDCF2EFD}"/>
                </a:ext>
              </a:extLst>
            </p:cNvPr>
            <p:cNvSpPr/>
            <p:nvPr/>
          </p:nvSpPr>
          <p:spPr>
            <a:xfrm>
              <a:off x="5112060" y="288560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11" name="Straight Connector 110">
              <a:extLst>
                <a:ext uri="{FF2B5EF4-FFF2-40B4-BE49-F238E27FC236}">
                  <a16:creationId xmlns:a16="http://schemas.microsoft.com/office/drawing/2014/main" id="{FB6FBC9F-88F9-8A43-BF08-99407764D807}"/>
                </a:ext>
              </a:extLst>
            </p:cNvPr>
            <p:cNvCxnSpPr>
              <a:cxnSpLocks/>
            </p:cNvCxnSpPr>
            <p:nvPr/>
          </p:nvCxnSpPr>
          <p:spPr>
            <a:xfrm>
              <a:off x="3383868" y="3004487"/>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41949D20-7920-1E4B-9697-F188F711EEBF}"/>
                </a:ext>
              </a:extLst>
            </p:cNvPr>
            <p:cNvSpPr/>
            <p:nvPr/>
          </p:nvSpPr>
          <p:spPr>
            <a:xfrm>
              <a:off x="5111578" y="29810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15" name="Straight Connector 114">
              <a:extLst>
                <a:ext uri="{FF2B5EF4-FFF2-40B4-BE49-F238E27FC236}">
                  <a16:creationId xmlns:a16="http://schemas.microsoft.com/office/drawing/2014/main" id="{330A22A8-08B3-FB4D-BB04-87E3C6101491}"/>
                </a:ext>
              </a:extLst>
            </p:cNvPr>
            <p:cNvCxnSpPr>
              <a:cxnSpLocks/>
            </p:cNvCxnSpPr>
            <p:nvPr/>
          </p:nvCxnSpPr>
          <p:spPr>
            <a:xfrm>
              <a:off x="3374635" y="3210796"/>
              <a:ext cx="15544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CCBD3A66-8E44-9E48-9C85-C9F71F19DA47}"/>
                </a:ext>
              </a:extLst>
            </p:cNvPr>
            <p:cNvSpPr/>
            <p:nvPr/>
          </p:nvSpPr>
          <p:spPr>
            <a:xfrm>
              <a:off x="4922325" y="3187360"/>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19" name="Straight Connector 118">
              <a:extLst>
                <a:ext uri="{FF2B5EF4-FFF2-40B4-BE49-F238E27FC236}">
                  <a16:creationId xmlns:a16="http://schemas.microsoft.com/office/drawing/2014/main" id="{F6971D41-4750-5A4F-8301-C15F67318B88}"/>
                </a:ext>
              </a:extLst>
            </p:cNvPr>
            <p:cNvCxnSpPr>
              <a:cxnSpLocks/>
            </p:cNvCxnSpPr>
            <p:nvPr/>
          </p:nvCxnSpPr>
          <p:spPr>
            <a:xfrm>
              <a:off x="3383766" y="5947100"/>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FF53BB24-AE83-534F-A07B-17D1DD313DB0}"/>
                </a:ext>
              </a:extLst>
            </p:cNvPr>
            <p:cNvSpPr/>
            <p:nvPr/>
          </p:nvSpPr>
          <p:spPr>
            <a:xfrm>
              <a:off x="3455876" y="5923664"/>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21" name="Straight Connector 120">
              <a:extLst>
                <a:ext uri="{FF2B5EF4-FFF2-40B4-BE49-F238E27FC236}">
                  <a16:creationId xmlns:a16="http://schemas.microsoft.com/office/drawing/2014/main" id="{64BCA079-A406-FE4A-A6D8-C93FA7A1A8F1}"/>
                </a:ext>
              </a:extLst>
            </p:cNvPr>
            <p:cNvCxnSpPr>
              <a:cxnSpLocks/>
            </p:cNvCxnSpPr>
            <p:nvPr/>
          </p:nvCxnSpPr>
          <p:spPr>
            <a:xfrm>
              <a:off x="3383868" y="5848803"/>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1C53F56D-DCD5-4D47-AC63-0B8C4C821B60}"/>
                </a:ext>
              </a:extLst>
            </p:cNvPr>
            <p:cNvSpPr/>
            <p:nvPr/>
          </p:nvSpPr>
          <p:spPr>
            <a:xfrm>
              <a:off x="3482165" y="582536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23" name="Straight Connector 122">
              <a:extLst>
                <a:ext uri="{FF2B5EF4-FFF2-40B4-BE49-F238E27FC236}">
                  <a16:creationId xmlns:a16="http://schemas.microsoft.com/office/drawing/2014/main" id="{6B154A4F-4C80-0340-BBB0-D0D92D5FEC11}"/>
                </a:ext>
              </a:extLst>
            </p:cNvPr>
            <p:cNvCxnSpPr>
              <a:cxnSpLocks/>
            </p:cNvCxnSpPr>
            <p:nvPr/>
          </p:nvCxnSpPr>
          <p:spPr>
            <a:xfrm>
              <a:off x="3383868" y="5753359"/>
              <a:ext cx="1828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2AEAAB44-482C-6A4E-8CEF-BCA27B761C54}"/>
                </a:ext>
              </a:extLst>
            </p:cNvPr>
            <p:cNvSpPr/>
            <p:nvPr/>
          </p:nvSpPr>
          <p:spPr>
            <a:xfrm>
              <a:off x="3554173" y="572939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65" name="Straight Connector 164">
              <a:extLst>
                <a:ext uri="{FF2B5EF4-FFF2-40B4-BE49-F238E27FC236}">
                  <a16:creationId xmlns:a16="http://schemas.microsoft.com/office/drawing/2014/main" id="{4DD54203-1021-3B47-8319-5168F818ABDB}"/>
                </a:ext>
              </a:extLst>
            </p:cNvPr>
            <p:cNvCxnSpPr>
              <a:cxnSpLocks/>
            </p:cNvCxnSpPr>
            <p:nvPr/>
          </p:nvCxnSpPr>
          <p:spPr>
            <a:xfrm>
              <a:off x="3387007" y="2362025"/>
              <a:ext cx="2206249" cy="0"/>
            </a:xfrm>
            <a:prstGeom prst="line">
              <a:avLst/>
            </a:prstGeom>
            <a:ln w="127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EBDF218B-DFBF-6B4C-9FAE-9103837AE5A5}"/>
                </a:ext>
              </a:extLst>
            </p:cNvPr>
            <p:cNvSpPr/>
            <p:nvPr/>
          </p:nvSpPr>
          <p:spPr>
            <a:xfrm>
              <a:off x="5559552" y="2339165"/>
              <a:ext cx="45719" cy="45719"/>
            </a:xfrm>
            <a:prstGeom prst="ellipse">
              <a:avLst/>
            </a:prstGeom>
            <a:solidFill>
              <a:srgbClr val="A28448"/>
            </a:solidFill>
            <a:ln w="254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67" name="Straight Connector 166">
              <a:extLst>
                <a:ext uri="{FF2B5EF4-FFF2-40B4-BE49-F238E27FC236}">
                  <a16:creationId xmlns:a16="http://schemas.microsoft.com/office/drawing/2014/main" id="{0C464716-4A0E-0E47-BA87-EB914E817271}"/>
                </a:ext>
              </a:extLst>
            </p:cNvPr>
            <p:cNvCxnSpPr>
              <a:cxnSpLocks/>
            </p:cNvCxnSpPr>
            <p:nvPr/>
          </p:nvCxnSpPr>
          <p:spPr>
            <a:xfrm>
              <a:off x="467544" y="4162801"/>
              <a:ext cx="10058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5E41EF58-581D-FD44-9241-CF0F138041CD}"/>
                </a:ext>
              </a:extLst>
            </p:cNvPr>
            <p:cNvSpPr/>
            <p:nvPr/>
          </p:nvSpPr>
          <p:spPr>
            <a:xfrm>
              <a:off x="1465941" y="4139365"/>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0" name="Straight Connector 169">
              <a:extLst>
                <a:ext uri="{FF2B5EF4-FFF2-40B4-BE49-F238E27FC236}">
                  <a16:creationId xmlns:a16="http://schemas.microsoft.com/office/drawing/2014/main" id="{A7E32170-BE27-D64F-BE4A-CAF7BB77672C}"/>
                </a:ext>
              </a:extLst>
            </p:cNvPr>
            <p:cNvCxnSpPr>
              <a:cxnSpLocks/>
            </p:cNvCxnSpPr>
            <p:nvPr/>
          </p:nvCxnSpPr>
          <p:spPr>
            <a:xfrm>
              <a:off x="467544" y="4261408"/>
              <a:ext cx="9144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1" name="Oval 170">
              <a:extLst>
                <a:ext uri="{FF2B5EF4-FFF2-40B4-BE49-F238E27FC236}">
                  <a16:creationId xmlns:a16="http://schemas.microsoft.com/office/drawing/2014/main" id="{0DF68E11-862E-3948-A5BF-78B9E40B0C89}"/>
                </a:ext>
              </a:extLst>
            </p:cNvPr>
            <p:cNvSpPr/>
            <p:nvPr/>
          </p:nvSpPr>
          <p:spPr>
            <a:xfrm>
              <a:off x="1367644" y="4237972"/>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2" name="Straight Connector 171">
              <a:extLst>
                <a:ext uri="{FF2B5EF4-FFF2-40B4-BE49-F238E27FC236}">
                  <a16:creationId xmlns:a16="http://schemas.microsoft.com/office/drawing/2014/main" id="{03FF49DB-A3C5-EF42-8A4A-70553064EFDD}"/>
                </a:ext>
              </a:extLst>
            </p:cNvPr>
            <p:cNvCxnSpPr>
              <a:cxnSpLocks/>
            </p:cNvCxnSpPr>
            <p:nvPr/>
          </p:nvCxnSpPr>
          <p:spPr>
            <a:xfrm>
              <a:off x="467544" y="4356909"/>
              <a:ext cx="8229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BCD22C49-6ECB-334A-8516-B0509B699C67}"/>
                </a:ext>
              </a:extLst>
            </p:cNvPr>
            <p:cNvSpPr/>
            <p:nvPr/>
          </p:nvSpPr>
          <p:spPr>
            <a:xfrm>
              <a:off x="1259632" y="433347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4" name="Straight Connector 173">
              <a:extLst>
                <a:ext uri="{FF2B5EF4-FFF2-40B4-BE49-F238E27FC236}">
                  <a16:creationId xmlns:a16="http://schemas.microsoft.com/office/drawing/2014/main" id="{78107420-EFBE-884B-84BC-14E04A6C4D1E}"/>
                </a:ext>
              </a:extLst>
            </p:cNvPr>
            <p:cNvCxnSpPr>
              <a:cxnSpLocks/>
            </p:cNvCxnSpPr>
            <p:nvPr/>
          </p:nvCxnSpPr>
          <p:spPr>
            <a:xfrm>
              <a:off x="3383868" y="4172516"/>
              <a:ext cx="10058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7CC15565-5138-5C45-A9DB-AC68EE37AE97}"/>
                </a:ext>
              </a:extLst>
            </p:cNvPr>
            <p:cNvSpPr/>
            <p:nvPr/>
          </p:nvSpPr>
          <p:spPr>
            <a:xfrm>
              <a:off x="4382265" y="4149080"/>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6" name="Straight Connector 175">
              <a:extLst>
                <a:ext uri="{FF2B5EF4-FFF2-40B4-BE49-F238E27FC236}">
                  <a16:creationId xmlns:a16="http://schemas.microsoft.com/office/drawing/2014/main" id="{23A50E55-6909-0142-9943-0A4B3FDD42EC}"/>
                </a:ext>
              </a:extLst>
            </p:cNvPr>
            <p:cNvCxnSpPr>
              <a:cxnSpLocks/>
            </p:cNvCxnSpPr>
            <p:nvPr/>
          </p:nvCxnSpPr>
          <p:spPr>
            <a:xfrm>
              <a:off x="3383868" y="4271123"/>
              <a:ext cx="9144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66A5C4CF-F23A-954F-BCB2-4A67E371BBDB}"/>
                </a:ext>
              </a:extLst>
            </p:cNvPr>
            <p:cNvSpPr/>
            <p:nvPr/>
          </p:nvSpPr>
          <p:spPr>
            <a:xfrm>
              <a:off x="4283968" y="424768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78" name="Straight Connector 177">
              <a:extLst>
                <a:ext uri="{FF2B5EF4-FFF2-40B4-BE49-F238E27FC236}">
                  <a16:creationId xmlns:a16="http://schemas.microsoft.com/office/drawing/2014/main" id="{0984E4F4-D5C8-B843-AD3B-5F44C4B2A0A1}"/>
                </a:ext>
              </a:extLst>
            </p:cNvPr>
            <p:cNvCxnSpPr>
              <a:cxnSpLocks/>
            </p:cNvCxnSpPr>
            <p:nvPr/>
          </p:nvCxnSpPr>
          <p:spPr>
            <a:xfrm>
              <a:off x="3383868" y="4366624"/>
              <a:ext cx="8229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1F5B6E4-5FE9-0C4C-A6A4-CE10B0F15322}"/>
                </a:ext>
              </a:extLst>
            </p:cNvPr>
            <p:cNvSpPr/>
            <p:nvPr/>
          </p:nvSpPr>
          <p:spPr>
            <a:xfrm>
              <a:off x="4175956" y="4343188"/>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86" name="Oval 185">
              <a:extLst>
                <a:ext uri="{FF2B5EF4-FFF2-40B4-BE49-F238E27FC236}">
                  <a16:creationId xmlns:a16="http://schemas.microsoft.com/office/drawing/2014/main" id="{855044E3-19AE-AF40-85DA-8E361999CBED}"/>
                </a:ext>
              </a:extLst>
            </p:cNvPr>
            <p:cNvSpPr/>
            <p:nvPr/>
          </p:nvSpPr>
          <p:spPr>
            <a:xfrm>
              <a:off x="3374153" y="3095249"/>
              <a:ext cx="45719" cy="45719"/>
            </a:xfrm>
            <a:prstGeom prst="ellipse">
              <a:avLst/>
            </a:prstGeom>
            <a:solidFill>
              <a:srgbClr val="FF0000"/>
            </a:solidFill>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188" name="Straight Connector 187">
              <a:extLst>
                <a:ext uri="{FF2B5EF4-FFF2-40B4-BE49-F238E27FC236}">
                  <a16:creationId xmlns:a16="http://schemas.microsoft.com/office/drawing/2014/main" id="{1C634E2F-9FDB-F04F-A4EF-03AEAF83E003}"/>
                </a:ext>
              </a:extLst>
            </p:cNvPr>
            <p:cNvCxnSpPr>
              <a:cxnSpLocks/>
            </p:cNvCxnSpPr>
            <p:nvPr/>
          </p:nvCxnSpPr>
          <p:spPr>
            <a:xfrm>
              <a:off x="3383868" y="3298129"/>
              <a:ext cx="2206249" cy="0"/>
            </a:xfrm>
            <a:prstGeom prst="line">
              <a:avLst/>
            </a:prstGeom>
            <a:ln w="127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A011EB9F-6C8B-5B4E-B6BF-EE65ECC56BB0}"/>
                </a:ext>
              </a:extLst>
            </p:cNvPr>
            <p:cNvSpPr/>
            <p:nvPr/>
          </p:nvSpPr>
          <p:spPr>
            <a:xfrm>
              <a:off x="5556413" y="3275269"/>
              <a:ext cx="45719" cy="45719"/>
            </a:xfrm>
            <a:prstGeom prst="ellipse">
              <a:avLst/>
            </a:prstGeom>
            <a:solidFill>
              <a:srgbClr val="A28448"/>
            </a:solidFill>
            <a:ln w="254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90" name="Rectangle 189">
              <a:extLst>
                <a:ext uri="{FF2B5EF4-FFF2-40B4-BE49-F238E27FC236}">
                  <a16:creationId xmlns:a16="http://schemas.microsoft.com/office/drawing/2014/main" id="{C719D95D-C7E1-8948-ABE7-F94F08A16CA0}"/>
                </a:ext>
              </a:extLst>
            </p:cNvPr>
            <p:cNvSpPr/>
            <p:nvPr/>
          </p:nvSpPr>
          <p:spPr>
            <a:xfrm>
              <a:off x="6120172" y="2188963"/>
              <a:ext cx="2376264" cy="3848471"/>
            </a:xfrm>
            <a:prstGeom prst="rect">
              <a:avLst/>
            </a:prstGeom>
            <a:ln w="12700">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191" name="TextBox 190">
              <a:extLst>
                <a:ext uri="{FF2B5EF4-FFF2-40B4-BE49-F238E27FC236}">
                  <a16:creationId xmlns:a16="http://schemas.microsoft.com/office/drawing/2014/main" id="{EB37C432-DA7E-0A47-A80E-D1DB044C1A5D}"/>
                </a:ext>
              </a:extLst>
            </p:cNvPr>
            <p:cNvSpPr txBox="1"/>
            <p:nvPr/>
          </p:nvSpPr>
          <p:spPr>
            <a:xfrm>
              <a:off x="6084168" y="6041391"/>
              <a:ext cx="279244" cy="276999"/>
            </a:xfrm>
            <a:prstGeom prst="rect">
              <a:avLst/>
            </a:prstGeom>
            <a:noFill/>
          </p:spPr>
          <p:txBody>
            <a:bodyPr wrap="none" rtlCol="0">
              <a:spAutoFit/>
            </a:bodyPr>
            <a:lstStyle/>
            <a:p>
              <a:r>
                <a:rPr lang="en-US" sz="1200" dirty="0">
                  <a:latin typeface="Georgia" panose="02040502050405020303" pitchFamily="18" charset="0"/>
                </a:rPr>
                <a:t>0</a:t>
              </a:r>
            </a:p>
          </p:txBody>
        </p:sp>
        <p:sp>
          <p:nvSpPr>
            <p:cNvPr id="192" name="TextBox 191">
              <a:extLst>
                <a:ext uri="{FF2B5EF4-FFF2-40B4-BE49-F238E27FC236}">
                  <a16:creationId xmlns:a16="http://schemas.microsoft.com/office/drawing/2014/main" id="{1828910A-9C24-1E40-988E-4C620D5F4DA9}"/>
                </a:ext>
              </a:extLst>
            </p:cNvPr>
            <p:cNvSpPr txBox="1"/>
            <p:nvPr/>
          </p:nvSpPr>
          <p:spPr>
            <a:xfrm>
              <a:off x="8264418" y="6041391"/>
              <a:ext cx="250390" cy="276999"/>
            </a:xfrm>
            <a:prstGeom prst="rect">
              <a:avLst/>
            </a:prstGeom>
            <a:noFill/>
          </p:spPr>
          <p:txBody>
            <a:bodyPr wrap="none" rtlCol="0">
              <a:spAutoFit/>
            </a:bodyPr>
            <a:lstStyle/>
            <a:p>
              <a:r>
                <a:rPr lang="en-US" sz="1200" dirty="0">
                  <a:latin typeface="Georgia" panose="02040502050405020303" pitchFamily="18" charset="0"/>
                </a:rPr>
                <a:t>1</a:t>
              </a:r>
            </a:p>
          </p:txBody>
        </p:sp>
        <p:sp>
          <p:nvSpPr>
            <p:cNvPr id="194" name="TextBox 193">
              <a:extLst>
                <a:ext uri="{FF2B5EF4-FFF2-40B4-BE49-F238E27FC236}">
                  <a16:creationId xmlns:a16="http://schemas.microsoft.com/office/drawing/2014/main" id="{E6EC8D85-13DC-1341-8164-376C4F9A2ACA}"/>
                </a:ext>
              </a:extLst>
            </p:cNvPr>
            <p:cNvSpPr txBox="1"/>
            <p:nvPr/>
          </p:nvSpPr>
          <p:spPr>
            <a:xfrm>
              <a:off x="5904148" y="2122762"/>
              <a:ext cx="268022" cy="246221"/>
            </a:xfrm>
            <a:prstGeom prst="rect">
              <a:avLst/>
            </a:prstGeom>
            <a:noFill/>
          </p:spPr>
          <p:txBody>
            <a:bodyPr wrap="square" rtlCol="0">
              <a:spAutoFit/>
            </a:bodyPr>
            <a:lstStyle/>
            <a:p>
              <a:r>
                <a:rPr lang="en-US" sz="1000" dirty="0">
                  <a:latin typeface="Georgia" panose="02040502050405020303" pitchFamily="18" charset="0"/>
                </a:rPr>
                <a:t>1</a:t>
              </a:r>
            </a:p>
          </p:txBody>
        </p:sp>
        <p:sp>
          <p:nvSpPr>
            <p:cNvPr id="195" name="TextBox 194">
              <a:extLst>
                <a:ext uri="{FF2B5EF4-FFF2-40B4-BE49-F238E27FC236}">
                  <a16:creationId xmlns:a16="http://schemas.microsoft.com/office/drawing/2014/main" id="{6F0DA3E7-106D-1D4D-BAA7-5A20E46DDFC0}"/>
                </a:ext>
              </a:extLst>
            </p:cNvPr>
            <p:cNvSpPr txBox="1"/>
            <p:nvPr/>
          </p:nvSpPr>
          <p:spPr>
            <a:xfrm>
              <a:off x="5868144" y="5831174"/>
              <a:ext cx="268022" cy="246221"/>
            </a:xfrm>
            <a:prstGeom prst="rect">
              <a:avLst/>
            </a:prstGeom>
            <a:noFill/>
          </p:spPr>
          <p:txBody>
            <a:bodyPr wrap="square" rtlCol="0">
              <a:spAutoFit/>
            </a:bodyPr>
            <a:lstStyle/>
            <a:p>
              <a:r>
                <a:rPr lang="en-US" sz="1000" dirty="0">
                  <a:latin typeface="Georgia" panose="02040502050405020303" pitchFamily="18" charset="0"/>
                </a:rPr>
                <a:t>N</a:t>
              </a:r>
            </a:p>
          </p:txBody>
        </p:sp>
        <p:cxnSp>
          <p:nvCxnSpPr>
            <p:cNvPr id="197" name="Straight Connector 196">
              <a:extLst>
                <a:ext uri="{FF2B5EF4-FFF2-40B4-BE49-F238E27FC236}">
                  <a16:creationId xmlns:a16="http://schemas.microsoft.com/office/drawing/2014/main" id="{3AF0FD84-685C-ED4B-BD37-FA8E1928BDD0}"/>
                </a:ext>
              </a:extLst>
            </p:cNvPr>
            <p:cNvCxnSpPr>
              <a:cxnSpLocks/>
            </p:cNvCxnSpPr>
            <p:nvPr/>
          </p:nvCxnSpPr>
          <p:spPr>
            <a:xfrm>
              <a:off x="6228666" y="2585007"/>
              <a:ext cx="20116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D8DABF96-2E33-E64A-A923-08B756C58859}"/>
                </a:ext>
              </a:extLst>
            </p:cNvPr>
            <p:cNvCxnSpPr>
              <a:cxnSpLocks/>
            </p:cNvCxnSpPr>
            <p:nvPr/>
          </p:nvCxnSpPr>
          <p:spPr>
            <a:xfrm>
              <a:off x="6228666" y="2693019"/>
              <a:ext cx="19202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2D716F4-F3D9-644B-8127-DCE92B89F0D5}"/>
                </a:ext>
              </a:extLst>
            </p:cNvPr>
            <p:cNvCxnSpPr>
              <a:cxnSpLocks/>
            </p:cNvCxnSpPr>
            <p:nvPr/>
          </p:nvCxnSpPr>
          <p:spPr>
            <a:xfrm>
              <a:off x="6228666" y="2801031"/>
              <a:ext cx="182880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4BD7B4CA-6DB0-E34E-9869-02D615073512}"/>
                </a:ext>
              </a:extLst>
            </p:cNvPr>
            <p:cNvCxnSpPr>
              <a:cxnSpLocks/>
            </p:cNvCxnSpPr>
            <p:nvPr/>
          </p:nvCxnSpPr>
          <p:spPr>
            <a:xfrm>
              <a:off x="6228666" y="2909043"/>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D7865F8-3772-A846-981B-355D4276D13F}"/>
                </a:ext>
              </a:extLst>
            </p:cNvPr>
            <p:cNvCxnSpPr>
              <a:cxnSpLocks/>
            </p:cNvCxnSpPr>
            <p:nvPr/>
          </p:nvCxnSpPr>
          <p:spPr>
            <a:xfrm>
              <a:off x="6218179" y="2260971"/>
              <a:ext cx="2206249" cy="0"/>
            </a:xfrm>
            <a:prstGeom prst="line">
              <a:avLst/>
            </a:prstGeom>
            <a:ln w="127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02" name="Oval 201">
              <a:extLst>
                <a:ext uri="{FF2B5EF4-FFF2-40B4-BE49-F238E27FC236}">
                  <a16:creationId xmlns:a16="http://schemas.microsoft.com/office/drawing/2014/main" id="{6D691BD4-426A-804D-BAEB-34A42890E3F9}"/>
                </a:ext>
              </a:extLst>
            </p:cNvPr>
            <p:cNvSpPr/>
            <p:nvPr/>
          </p:nvSpPr>
          <p:spPr>
            <a:xfrm>
              <a:off x="8401569" y="2238111"/>
              <a:ext cx="45719" cy="45719"/>
            </a:xfrm>
            <a:prstGeom prst="ellipse">
              <a:avLst/>
            </a:prstGeom>
            <a:solidFill>
              <a:srgbClr val="A28448"/>
            </a:solidFill>
            <a:ln w="254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03" name="Oval 202">
              <a:extLst>
                <a:ext uri="{FF2B5EF4-FFF2-40B4-BE49-F238E27FC236}">
                  <a16:creationId xmlns:a16="http://schemas.microsoft.com/office/drawing/2014/main" id="{F9AF9549-255C-734C-A4A0-57213A76E57D}"/>
                </a:ext>
              </a:extLst>
            </p:cNvPr>
            <p:cNvSpPr/>
            <p:nvPr/>
          </p:nvSpPr>
          <p:spPr>
            <a:xfrm>
              <a:off x="6209308" y="2455839"/>
              <a:ext cx="45719" cy="45719"/>
            </a:xfrm>
            <a:prstGeom prst="ellipse">
              <a:avLst/>
            </a:prstGeom>
            <a:solidFill>
              <a:srgbClr val="FF0000"/>
            </a:solidFill>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04" name="Oval 203">
              <a:extLst>
                <a:ext uri="{FF2B5EF4-FFF2-40B4-BE49-F238E27FC236}">
                  <a16:creationId xmlns:a16="http://schemas.microsoft.com/office/drawing/2014/main" id="{C2DC5088-F6E3-3946-B59D-826D5721B4EF}"/>
                </a:ext>
              </a:extLst>
            </p:cNvPr>
            <p:cNvSpPr/>
            <p:nvPr/>
          </p:nvSpPr>
          <p:spPr>
            <a:xfrm>
              <a:off x="8208404" y="2556423"/>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05" name="Oval 204">
              <a:extLst>
                <a:ext uri="{FF2B5EF4-FFF2-40B4-BE49-F238E27FC236}">
                  <a16:creationId xmlns:a16="http://schemas.microsoft.com/office/drawing/2014/main" id="{D2EC399B-8271-D94E-A010-6282F509286A}"/>
                </a:ext>
              </a:extLst>
            </p:cNvPr>
            <p:cNvSpPr/>
            <p:nvPr/>
          </p:nvSpPr>
          <p:spPr>
            <a:xfrm>
              <a:off x="8136396" y="26661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06" name="Oval 205">
              <a:extLst>
                <a:ext uri="{FF2B5EF4-FFF2-40B4-BE49-F238E27FC236}">
                  <a16:creationId xmlns:a16="http://schemas.microsoft.com/office/drawing/2014/main" id="{B323ABB7-4C35-C645-B84B-A04EEE8A3DB0}"/>
                </a:ext>
              </a:extLst>
            </p:cNvPr>
            <p:cNvSpPr/>
            <p:nvPr/>
          </p:nvSpPr>
          <p:spPr>
            <a:xfrm>
              <a:off x="8028384" y="2775879"/>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07" name="Oval 206">
              <a:extLst>
                <a:ext uri="{FF2B5EF4-FFF2-40B4-BE49-F238E27FC236}">
                  <a16:creationId xmlns:a16="http://schemas.microsoft.com/office/drawing/2014/main" id="{1FA201AC-FCC9-534E-B5C6-0241455F95EC}"/>
                </a:ext>
              </a:extLst>
            </p:cNvPr>
            <p:cNvSpPr/>
            <p:nvPr/>
          </p:nvSpPr>
          <p:spPr>
            <a:xfrm>
              <a:off x="7956376" y="288560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08" name="Straight Connector 207">
              <a:extLst>
                <a:ext uri="{FF2B5EF4-FFF2-40B4-BE49-F238E27FC236}">
                  <a16:creationId xmlns:a16="http://schemas.microsoft.com/office/drawing/2014/main" id="{856514C8-8557-014C-8E4D-FA700A518792}"/>
                </a:ext>
              </a:extLst>
            </p:cNvPr>
            <p:cNvCxnSpPr>
              <a:cxnSpLocks/>
            </p:cNvCxnSpPr>
            <p:nvPr/>
          </p:nvCxnSpPr>
          <p:spPr>
            <a:xfrm>
              <a:off x="6228184" y="3004487"/>
              <a:ext cx="17373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7F84387B-9576-EB43-AA3C-35CE529F2DD5}"/>
                </a:ext>
              </a:extLst>
            </p:cNvPr>
            <p:cNvSpPr/>
            <p:nvPr/>
          </p:nvSpPr>
          <p:spPr>
            <a:xfrm>
              <a:off x="7955894" y="2981051"/>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10" name="Straight Connector 209">
              <a:extLst>
                <a:ext uri="{FF2B5EF4-FFF2-40B4-BE49-F238E27FC236}">
                  <a16:creationId xmlns:a16="http://schemas.microsoft.com/office/drawing/2014/main" id="{C85D1E48-FD3F-BB40-BF7A-6A7EDCA7F99D}"/>
                </a:ext>
              </a:extLst>
            </p:cNvPr>
            <p:cNvCxnSpPr>
              <a:cxnSpLocks/>
            </p:cNvCxnSpPr>
            <p:nvPr/>
          </p:nvCxnSpPr>
          <p:spPr>
            <a:xfrm>
              <a:off x="6218951" y="3210796"/>
              <a:ext cx="155448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11" name="Oval 210">
              <a:extLst>
                <a:ext uri="{FF2B5EF4-FFF2-40B4-BE49-F238E27FC236}">
                  <a16:creationId xmlns:a16="http://schemas.microsoft.com/office/drawing/2014/main" id="{81CA8190-84A1-C14C-AEAF-E1A288263758}"/>
                </a:ext>
              </a:extLst>
            </p:cNvPr>
            <p:cNvSpPr/>
            <p:nvPr/>
          </p:nvSpPr>
          <p:spPr>
            <a:xfrm>
              <a:off x="7766641" y="3187360"/>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12" name="Straight Connector 211">
              <a:extLst>
                <a:ext uri="{FF2B5EF4-FFF2-40B4-BE49-F238E27FC236}">
                  <a16:creationId xmlns:a16="http://schemas.microsoft.com/office/drawing/2014/main" id="{4AB02DCF-0931-C346-8C7D-6B4D8D03DDC1}"/>
                </a:ext>
              </a:extLst>
            </p:cNvPr>
            <p:cNvCxnSpPr>
              <a:cxnSpLocks/>
            </p:cNvCxnSpPr>
            <p:nvPr/>
          </p:nvCxnSpPr>
          <p:spPr>
            <a:xfrm>
              <a:off x="6228082" y="5947100"/>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086BA793-C21D-0A4E-B8AA-39909A72BF19}"/>
                </a:ext>
              </a:extLst>
            </p:cNvPr>
            <p:cNvSpPr/>
            <p:nvPr/>
          </p:nvSpPr>
          <p:spPr>
            <a:xfrm>
              <a:off x="6300192" y="5923664"/>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14" name="Straight Connector 213">
              <a:extLst>
                <a:ext uri="{FF2B5EF4-FFF2-40B4-BE49-F238E27FC236}">
                  <a16:creationId xmlns:a16="http://schemas.microsoft.com/office/drawing/2014/main" id="{5CA51DFB-65AC-D640-B5DF-862449A62394}"/>
                </a:ext>
              </a:extLst>
            </p:cNvPr>
            <p:cNvCxnSpPr>
              <a:cxnSpLocks/>
            </p:cNvCxnSpPr>
            <p:nvPr/>
          </p:nvCxnSpPr>
          <p:spPr>
            <a:xfrm>
              <a:off x="6228184" y="5848803"/>
              <a:ext cx="914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15" name="Oval 214">
              <a:extLst>
                <a:ext uri="{FF2B5EF4-FFF2-40B4-BE49-F238E27FC236}">
                  <a16:creationId xmlns:a16="http://schemas.microsoft.com/office/drawing/2014/main" id="{8B776486-55C7-BF4B-931A-D40E2098B132}"/>
                </a:ext>
              </a:extLst>
            </p:cNvPr>
            <p:cNvSpPr/>
            <p:nvPr/>
          </p:nvSpPr>
          <p:spPr>
            <a:xfrm>
              <a:off x="6326481" y="5825367"/>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18" name="Straight Connector 217">
              <a:extLst>
                <a:ext uri="{FF2B5EF4-FFF2-40B4-BE49-F238E27FC236}">
                  <a16:creationId xmlns:a16="http://schemas.microsoft.com/office/drawing/2014/main" id="{235755DA-91EB-FF4F-849B-72497DEA31C4}"/>
                </a:ext>
              </a:extLst>
            </p:cNvPr>
            <p:cNvCxnSpPr>
              <a:cxnSpLocks/>
            </p:cNvCxnSpPr>
            <p:nvPr/>
          </p:nvCxnSpPr>
          <p:spPr>
            <a:xfrm>
              <a:off x="6231323" y="2362025"/>
              <a:ext cx="2206249" cy="0"/>
            </a:xfrm>
            <a:prstGeom prst="line">
              <a:avLst/>
            </a:prstGeom>
            <a:ln w="127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FEF1FAC7-CEB2-5543-B348-13CFB98508EA}"/>
                </a:ext>
              </a:extLst>
            </p:cNvPr>
            <p:cNvSpPr/>
            <p:nvPr/>
          </p:nvSpPr>
          <p:spPr>
            <a:xfrm>
              <a:off x="8403868" y="2339165"/>
              <a:ext cx="45719" cy="45719"/>
            </a:xfrm>
            <a:prstGeom prst="ellipse">
              <a:avLst/>
            </a:prstGeom>
            <a:solidFill>
              <a:srgbClr val="A28448"/>
            </a:solidFill>
            <a:ln w="25400">
              <a:solidFill>
                <a:srgbClr val="A28448"/>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20" name="Straight Connector 219">
              <a:extLst>
                <a:ext uri="{FF2B5EF4-FFF2-40B4-BE49-F238E27FC236}">
                  <a16:creationId xmlns:a16="http://schemas.microsoft.com/office/drawing/2014/main" id="{98874D9F-CA08-EF4D-9F2E-66BF1E09546D}"/>
                </a:ext>
              </a:extLst>
            </p:cNvPr>
            <p:cNvCxnSpPr>
              <a:cxnSpLocks/>
            </p:cNvCxnSpPr>
            <p:nvPr/>
          </p:nvCxnSpPr>
          <p:spPr>
            <a:xfrm>
              <a:off x="6228184" y="4172516"/>
              <a:ext cx="100584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81327860-5F59-D543-8184-8C7C7E946A79}"/>
                </a:ext>
              </a:extLst>
            </p:cNvPr>
            <p:cNvSpPr/>
            <p:nvPr/>
          </p:nvSpPr>
          <p:spPr>
            <a:xfrm>
              <a:off x="7226581" y="4149080"/>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24" name="Straight Connector 223">
              <a:extLst>
                <a:ext uri="{FF2B5EF4-FFF2-40B4-BE49-F238E27FC236}">
                  <a16:creationId xmlns:a16="http://schemas.microsoft.com/office/drawing/2014/main" id="{3827D48E-9575-BB4D-B962-D573C2CEADB2}"/>
                </a:ext>
              </a:extLst>
            </p:cNvPr>
            <p:cNvCxnSpPr>
              <a:cxnSpLocks/>
            </p:cNvCxnSpPr>
            <p:nvPr/>
          </p:nvCxnSpPr>
          <p:spPr>
            <a:xfrm>
              <a:off x="6228184" y="4366624"/>
              <a:ext cx="822960" cy="0"/>
            </a:xfrm>
            <a:prstGeom prst="line">
              <a:avLst/>
            </a:prstGeom>
            <a:ln w="127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9949C6CB-9125-0949-81BF-BE950194A51D}"/>
                </a:ext>
              </a:extLst>
            </p:cNvPr>
            <p:cNvSpPr/>
            <p:nvPr/>
          </p:nvSpPr>
          <p:spPr>
            <a:xfrm>
              <a:off x="7020272" y="4343188"/>
              <a:ext cx="45719" cy="45719"/>
            </a:xfrm>
            <a:prstGeom prst="ellipse">
              <a:avLst/>
            </a:prstGeom>
            <a:solidFill>
              <a:srgbClr val="00B050"/>
            </a:solidFill>
            <a:ln w="25400">
              <a:solidFill>
                <a:srgbClr val="00B05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26" name="Oval 225">
              <a:extLst>
                <a:ext uri="{FF2B5EF4-FFF2-40B4-BE49-F238E27FC236}">
                  <a16:creationId xmlns:a16="http://schemas.microsoft.com/office/drawing/2014/main" id="{DFD0B30E-CD93-F549-9D17-981BFB3B0EF5}"/>
                </a:ext>
              </a:extLst>
            </p:cNvPr>
            <p:cNvSpPr/>
            <p:nvPr/>
          </p:nvSpPr>
          <p:spPr>
            <a:xfrm>
              <a:off x="6218469" y="3095249"/>
              <a:ext cx="45719" cy="45719"/>
            </a:xfrm>
            <a:prstGeom prst="ellipse">
              <a:avLst/>
            </a:prstGeom>
            <a:solidFill>
              <a:srgbClr val="FF0000"/>
            </a:solidFill>
            <a:ln w="25400">
              <a:solidFill>
                <a:srgbClr val="FF0000"/>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27" name="Straight Connector 226">
              <a:extLst>
                <a:ext uri="{FF2B5EF4-FFF2-40B4-BE49-F238E27FC236}">
                  <a16:creationId xmlns:a16="http://schemas.microsoft.com/office/drawing/2014/main" id="{EBACAF62-B2F6-7B4A-902D-CF8DDB8D97BB}"/>
                </a:ext>
              </a:extLst>
            </p:cNvPr>
            <p:cNvCxnSpPr>
              <a:cxnSpLocks/>
            </p:cNvCxnSpPr>
            <p:nvPr/>
          </p:nvCxnSpPr>
          <p:spPr>
            <a:xfrm>
              <a:off x="6228184" y="4270237"/>
              <a:ext cx="1828800" cy="0"/>
            </a:xfrm>
            <a:prstGeom prst="line">
              <a:avLst/>
            </a:prstGeom>
            <a:ln w="12700">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28" name="Oval 227">
              <a:extLst>
                <a:ext uri="{FF2B5EF4-FFF2-40B4-BE49-F238E27FC236}">
                  <a16:creationId xmlns:a16="http://schemas.microsoft.com/office/drawing/2014/main" id="{D4593230-5429-4245-96C6-5027BCDFF820}"/>
                </a:ext>
              </a:extLst>
            </p:cNvPr>
            <p:cNvSpPr/>
            <p:nvPr/>
          </p:nvSpPr>
          <p:spPr>
            <a:xfrm>
              <a:off x="8028384" y="4247377"/>
              <a:ext cx="45719" cy="45719"/>
            </a:xfrm>
            <a:prstGeom prst="ellipse">
              <a:avLst/>
            </a:prstGeom>
            <a:solidFill>
              <a:srgbClr val="0000FF"/>
            </a:solidFill>
            <a:ln w="25400">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29" name="Straight Connector 228">
              <a:extLst>
                <a:ext uri="{FF2B5EF4-FFF2-40B4-BE49-F238E27FC236}">
                  <a16:creationId xmlns:a16="http://schemas.microsoft.com/office/drawing/2014/main" id="{562983C6-CDAF-C942-9D9C-D70C92DD5EAF}"/>
                </a:ext>
              </a:extLst>
            </p:cNvPr>
            <p:cNvCxnSpPr>
              <a:cxnSpLocks/>
            </p:cNvCxnSpPr>
            <p:nvPr/>
          </p:nvCxnSpPr>
          <p:spPr>
            <a:xfrm>
              <a:off x="6218469" y="2695776"/>
              <a:ext cx="1828800" cy="0"/>
            </a:xfrm>
            <a:prstGeom prst="line">
              <a:avLst/>
            </a:prstGeom>
            <a:ln w="12700">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30" name="Oval 229">
              <a:extLst>
                <a:ext uri="{FF2B5EF4-FFF2-40B4-BE49-F238E27FC236}">
                  <a16:creationId xmlns:a16="http://schemas.microsoft.com/office/drawing/2014/main" id="{086B071E-1DB0-FF45-B9E9-478FA47B4080}"/>
                </a:ext>
              </a:extLst>
            </p:cNvPr>
            <p:cNvSpPr/>
            <p:nvPr/>
          </p:nvSpPr>
          <p:spPr>
            <a:xfrm>
              <a:off x="8028384" y="2672916"/>
              <a:ext cx="45719" cy="45719"/>
            </a:xfrm>
            <a:prstGeom prst="ellipse">
              <a:avLst/>
            </a:prstGeom>
            <a:solidFill>
              <a:srgbClr val="0000FF"/>
            </a:solidFill>
            <a:ln w="25400">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cxnSp>
          <p:nvCxnSpPr>
            <p:cNvPr id="231" name="Straight Connector 230">
              <a:extLst>
                <a:ext uri="{FF2B5EF4-FFF2-40B4-BE49-F238E27FC236}">
                  <a16:creationId xmlns:a16="http://schemas.microsoft.com/office/drawing/2014/main" id="{096E543F-1307-9948-9D2D-4CA191414314}"/>
                </a:ext>
              </a:extLst>
            </p:cNvPr>
            <p:cNvCxnSpPr>
              <a:cxnSpLocks/>
            </p:cNvCxnSpPr>
            <p:nvPr/>
          </p:nvCxnSpPr>
          <p:spPr>
            <a:xfrm>
              <a:off x="6228184" y="5756116"/>
              <a:ext cx="1828800" cy="0"/>
            </a:xfrm>
            <a:prstGeom prst="line">
              <a:avLst/>
            </a:prstGeom>
            <a:ln w="12700">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AF9A83E5-FF9E-7D44-93EB-9CEB4F38DA2A}"/>
                </a:ext>
              </a:extLst>
            </p:cNvPr>
            <p:cNvSpPr/>
            <p:nvPr/>
          </p:nvSpPr>
          <p:spPr>
            <a:xfrm>
              <a:off x="8028384" y="5733256"/>
              <a:ext cx="45719" cy="45719"/>
            </a:xfrm>
            <a:prstGeom prst="ellipse">
              <a:avLst/>
            </a:prstGeom>
            <a:solidFill>
              <a:srgbClr val="0000FF"/>
            </a:solidFill>
            <a:ln w="25400">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Georgia" panose="02040502050405020303" pitchFamily="18" charset="0"/>
              </a:endParaRPr>
            </a:p>
          </p:txBody>
        </p:sp>
        <p:sp>
          <p:nvSpPr>
            <p:cNvPr id="233" name="TextBox 232">
              <a:extLst>
                <a:ext uri="{FF2B5EF4-FFF2-40B4-BE49-F238E27FC236}">
                  <a16:creationId xmlns:a16="http://schemas.microsoft.com/office/drawing/2014/main" id="{7C2E341E-9F0F-3648-B447-6C01E0CFEECA}"/>
                </a:ext>
              </a:extLst>
            </p:cNvPr>
            <p:cNvSpPr txBox="1"/>
            <p:nvPr/>
          </p:nvSpPr>
          <p:spPr>
            <a:xfrm>
              <a:off x="986358" y="1442146"/>
              <a:ext cx="955711" cy="369332"/>
            </a:xfrm>
            <a:prstGeom prst="rect">
              <a:avLst/>
            </a:prstGeom>
            <a:noFill/>
          </p:spPr>
          <p:txBody>
            <a:bodyPr wrap="none" rtlCol="0">
              <a:spAutoFit/>
            </a:bodyPr>
            <a:lstStyle/>
            <a:p>
              <a:r>
                <a:rPr lang="en-US" dirty="0">
                  <a:latin typeface="Georgia" panose="02040502050405020303" pitchFamily="18" charset="0"/>
                </a:rPr>
                <a:t>P(</a:t>
              </a:r>
              <a:r>
                <a:rPr lang="en-US" dirty="0">
                  <a:solidFill>
                    <a:srgbClr val="00B050"/>
                  </a:solidFill>
                  <a:latin typeface="Georgia" panose="02040502050405020303" pitchFamily="18" charset="0"/>
                </a:rPr>
                <a:t>NLP</a:t>
              </a:r>
              <a:r>
                <a:rPr lang="en-US" dirty="0">
                  <a:latin typeface="Georgia" panose="02040502050405020303" pitchFamily="18" charset="0"/>
                </a:rPr>
                <a:t>)</a:t>
              </a:r>
            </a:p>
          </p:txBody>
        </p:sp>
        <p:sp>
          <p:nvSpPr>
            <p:cNvPr id="234" name="TextBox 233">
              <a:extLst>
                <a:ext uri="{FF2B5EF4-FFF2-40B4-BE49-F238E27FC236}">
                  <a16:creationId xmlns:a16="http://schemas.microsoft.com/office/drawing/2014/main" id="{E04CA865-8870-134A-8544-0246FA083ADA}"/>
                </a:ext>
              </a:extLst>
            </p:cNvPr>
            <p:cNvSpPr txBox="1"/>
            <p:nvPr/>
          </p:nvSpPr>
          <p:spPr>
            <a:xfrm>
              <a:off x="3599980" y="1438189"/>
              <a:ext cx="1532792" cy="646331"/>
            </a:xfrm>
            <a:prstGeom prst="rect">
              <a:avLst/>
            </a:prstGeom>
            <a:noFill/>
          </p:spPr>
          <p:txBody>
            <a:bodyPr wrap="none" rtlCol="0">
              <a:spAutoFit/>
            </a:bodyPr>
            <a:lstStyle/>
            <a:p>
              <a:r>
                <a:rPr lang="en-US" dirty="0">
                  <a:latin typeface="Georgia" panose="02040502050405020303" pitchFamily="18" charset="0"/>
                </a:rPr>
                <a:t>P(</a:t>
              </a:r>
              <a:r>
                <a:rPr lang="en-US" dirty="0">
                  <a:solidFill>
                    <a:srgbClr val="00B050"/>
                  </a:solidFill>
                  <a:latin typeface="Georgia" panose="02040502050405020303" pitchFamily="18" charset="0"/>
                </a:rPr>
                <a:t>NLP</a:t>
              </a:r>
              <a:r>
                <a:rPr lang="en-US" dirty="0">
                  <a:latin typeface="Georgia" panose="02040502050405020303" pitchFamily="18" charset="0"/>
                </a:rPr>
                <a:t>)</a:t>
              </a:r>
            </a:p>
            <a:p>
              <a:r>
                <a:rPr lang="en-US" dirty="0">
                  <a:latin typeface="Georgia" panose="02040502050405020303" pitchFamily="18" charset="0"/>
                </a:rPr>
                <a:t> </a:t>
              </a:r>
              <a:r>
                <a:rPr lang="en-US" dirty="0">
                  <a:solidFill>
                    <a:srgbClr val="A28448"/>
                  </a:solidFill>
                  <a:latin typeface="Georgia" panose="02040502050405020303" pitchFamily="18" charset="0"/>
                </a:rPr>
                <a:t>+ gold labels</a:t>
              </a:r>
            </a:p>
          </p:txBody>
        </p:sp>
        <p:sp>
          <p:nvSpPr>
            <p:cNvPr id="235" name="TextBox 234">
              <a:extLst>
                <a:ext uri="{FF2B5EF4-FFF2-40B4-BE49-F238E27FC236}">
                  <a16:creationId xmlns:a16="http://schemas.microsoft.com/office/drawing/2014/main" id="{A3175BD9-8A02-7F46-B1CB-2C6FDCC94646}"/>
                </a:ext>
              </a:extLst>
            </p:cNvPr>
            <p:cNvSpPr txBox="1"/>
            <p:nvPr/>
          </p:nvSpPr>
          <p:spPr>
            <a:xfrm>
              <a:off x="6408292" y="1448780"/>
              <a:ext cx="1532792" cy="646331"/>
            </a:xfrm>
            <a:prstGeom prst="rect">
              <a:avLst/>
            </a:prstGeom>
            <a:noFill/>
          </p:spPr>
          <p:txBody>
            <a:bodyPr wrap="none" rtlCol="0">
              <a:spAutoFit/>
            </a:bodyPr>
            <a:lstStyle/>
            <a:p>
              <a:r>
                <a:rPr lang="en-US" dirty="0">
                  <a:latin typeface="Georgia" panose="02040502050405020303" pitchFamily="18" charset="0"/>
                </a:rPr>
                <a:t>P(</a:t>
              </a:r>
              <a:r>
                <a:rPr lang="en-US" dirty="0">
                  <a:solidFill>
                    <a:srgbClr val="00B050"/>
                  </a:solidFill>
                  <a:latin typeface="Georgia" panose="02040502050405020303" pitchFamily="18" charset="0"/>
                </a:rPr>
                <a:t>NLP</a:t>
              </a:r>
              <a:r>
                <a:rPr lang="en-US" dirty="0">
                  <a:solidFill>
                    <a:srgbClr val="0000FF"/>
                  </a:solidFill>
                  <a:latin typeface="Georgia" panose="02040502050405020303" pitchFamily="18" charset="0"/>
                </a:rPr>
                <a:t>+ICD</a:t>
              </a:r>
              <a:r>
                <a:rPr lang="en-US" dirty="0">
                  <a:latin typeface="Georgia" panose="02040502050405020303" pitchFamily="18" charset="0"/>
                </a:rPr>
                <a:t>)</a:t>
              </a:r>
            </a:p>
            <a:p>
              <a:r>
                <a:rPr lang="en-US" dirty="0">
                  <a:latin typeface="Georgia" panose="02040502050405020303" pitchFamily="18" charset="0"/>
                </a:rPr>
                <a:t> </a:t>
              </a:r>
              <a:r>
                <a:rPr lang="en-US" dirty="0">
                  <a:solidFill>
                    <a:srgbClr val="A28448"/>
                  </a:solidFill>
                  <a:latin typeface="Georgia" panose="02040502050405020303" pitchFamily="18" charset="0"/>
                </a:rPr>
                <a:t>+ gold labels</a:t>
              </a:r>
            </a:p>
          </p:txBody>
        </p:sp>
      </p:grpSp>
    </p:spTree>
    <p:extLst>
      <p:ext uri="{BB962C8B-B14F-4D97-AF65-F5344CB8AC3E}">
        <p14:creationId xmlns:p14="http://schemas.microsoft.com/office/powerpoint/2010/main" val="8614696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F895-E0F6-8B4F-A3D2-A5426E5E9B62}"/>
              </a:ext>
            </a:extLst>
          </p:cNvPr>
          <p:cNvSpPr>
            <a:spLocks noGrp="1"/>
          </p:cNvSpPr>
          <p:nvPr>
            <p:ph type="title"/>
          </p:nvPr>
        </p:nvSpPr>
        <p:spPr>
          <a:xfrm>
            <a:off x="609600" y="290383"/>
            <a:ext cx="11163300" cy="638433"/>
          </a:xfrm>
        </p:spPr>
        <p:txBody>
          <a:bodyPr/>
          <a:lstStyle/>
          <a:p>
            <a:r>
              <a:rPr lang="en-US" sz="2800" dirty="0">
                <a:latin typeface="Georgia" panose="02040502050405020303" pitchFamily="18" charset="0"/>
              </a:rPr>
              <a:t>Classification of suicide phenotypes</a:t>
            </a:r>
          </a:p>
        </p:txBody>
      </p:sp>
      <p:sp>
        <p:nvSpPr>
          <p:cNvPr id="3" name="Content Placeholder 2">
            <a:extLst>
              <a:ext uri="{FF2B5EF4-FFF2-40B4-BE49-F238E27FC236}">
                <a16:creationId xmlns:a16="http://schemas.microsoft.com/office/drawing/2014/main" id="{A931CA7D-83A0-814A-9953-B90DF9BB4874}"/>
              </a:ext>
            </a:extLst>
          </p:cNvPr>
          <p:cNvSpPr>
            <a:spLocks noGrp="1"/>
          </p:cNvSpPr>
          <p:nvPr>
            <p:ph idx="1"/>
          </p:nvPr>
        </p:nvSpPr>
        <p:spPr/>
        <p:txBody>
          <a:bodyPr/>
          <a:lstStyle/>
          <a:p>
            <a:r>
              <a:rPr lang="en-US" sz="2000" dirty="0"/>
              <a:t>AUPRC improvement based on </a:t>
            </a:r>
            <a:r>
              <a:rPr lang="en-US" sz="2000" dirty="0">
                <a:solidFill>
                  <a:srgbClr val="0000FF"/>
                </a:solidFill>
              </a:rPr>
              <a:t>negation detection</a:t>
            </a:r>
            <a:r>
              <a:rPr lang="en-US" sz="2000" dirty="0"/>
              <a:t>:</a:t>
            </a:r>
          </a:p>
          <a:p>
            <a:pPr lvl="1"/>
            <a:r>
              <a:rPr lang="en-US" sz="1600" dirty="0"/>
              <a:t>Suicidal ideation: 2.3% (NLP), 3.7% (NLP+ICD)</a:t>
            </a:r>
          </a:p>
          <a:p>
            <a:pPr lvl="1"/>
            <a:r>
              <a:rPr lang="en-US" sz="1600" dirty="0"/>
              <a:t>Suicide attempt: 0.7% (NLP), 1.2% (NLP+ICD)</a:t>
            </a:r>
          </a:p>
          <a:p>
            <a:endParaRPr lang="en-US" sz="2000" dirty="0"/>
          </a:p>
          <a:p>
            <a:r>
              <a:rPr lang="en-US" sz="2000" dirty="0">
                <a:solidFill>
                  <a:srgbClr val="0000FF"/>
                </a:solidFill>
              </a:rPr>
              <a:t>NLP vs. NLP+ICD</a:t>
            </a:r>
          </a:p>
        </p:txBody>
      </p:sp>
      <p:pic>
        <p:nvPicPr>
          <p:cNvPr id="5" name="Picture 4">
            <a:extLst>
              <a:ext uri="{FF2B5EF4-FFF2-40B4-BE49-F238E27FC236}">
                <a16:creationId xmlns:a16="http://schemas.microsoft.com/office/drawing/2014/main" id="{03072E65-8271-1C46-8FD0-8511EB275D02}"/>
              </a:ext>
            </a:extLst>
          </p:cNvPr>
          <p:cNvPicPr>
            <a:picLocks noChangeAspect="1"/>
          </p:cNvPicPr>
          <p:nvPr/>
        </p:nvPicPr>
        <p:blipFill>
          <a:blip r:embed="rId2"/>
          <a:stretch>
            <a:fillRect/>
          </a:stretch>
        </p:blipFill>
        <p:spPr>
          <a:xfrm>
            <a:off x="2762859" y="2500202"/>
            <a:ext cx="9010041" cy="3624151"/>
          </a:xfrm>
          <a:prstGeom prst="rect">
            <a:avLst/>
          </a:prstGeom>
        </p:spPr>
      </p:pic>
    </p:spTree>
    <p:extLst>
      <p:ext uri="{BB962C8B-B14F-4D97-AF65-F5344CB8AC3E}">
        <p14:creationId xmlns:p14="http://schemas.microsoft.com/office/powerpoint/2010/main" val="3028199914"/>
      </p:ext>
    </p:extLst>
  </p:cSld>
  <p:clrMapOvr>
    <a:masterClrMapping/>
  </p:clrMapOvr>
</p:sld>
</file>

<file path=ppt/theme/theme1.xml><?xml version="1.0" encoding="utf-8"?>
<a:theme xmlns:a="http://schemas.openxmlformats.org/drawingml/2006/main" name="HPHC_Template_Standard_3-29-18">
  <a:themeElements>
    <a:clrScheme name="Sentinel Colors 1">
      <a:dk1>
        <a:srgbClr val="282828"/>
      </a:dk1>
      <a:lt1>
        <a:srgbClr val="FFFFFF"/>
      </a:lt1>
      <a:dk2>
        <a:srgbClr val="A9A9A9"/>
      </a:dk2>
      <a:lt2>
        <a:srgbClr val="696969"/>
      </a:lt2>
      <a:accent1>
        <a:srgbClr val="222C67"/>
      </a:accent1>
      <a:accent2>
        <a:srgbClr val="007CBA"/>
      </a:accent2>
      <a:accent3>
        <a:srgbClr val="E5B611"/>
      </a:accent3>
      <a:accent4>
        <a:srgbClr val="2E2824"/>
      </a:accent4>
      <a:accent5>
        <a:srgbClr val="9395B2"/>
      </a:accent5>
      <a:accent6>
        <a:srgbClr val="81BDDC"/>
      </a:accent6>
      <a:hlink>
        <a:srgbClr val="047CB8"/>
      </a:hlink>
      <a:folHlink>
        <a:srgbClr val="E1B52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spPr>
      <a:bodyPr rtlCol="0" anchor="ctr"/>
      <a:lstStyle>
        <a:defPPr algn="ctr">
          <a:defRPr sz="1000"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200" dirty="0" err="1" smtClean="0">
            <a:solidFill>
              <a:schemeClr val="bg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Institute_HPHC_PPT-Template_Widescreen.pptx  -  Read-Only" id="{CFCB51AA-862C-41CC-87EC-47C364A4E70F}" vid="{2DA27427-654B-41C6-9687-6DBA1E0172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Institute_HPHC_PPT-Template_Widescreen</Template>
  <TotalTime>27426</TotalTime>
  <Words>15561</Words>
  <Application>Microsoft Macintosh PowerPoint</Application>
  <PresentationFormat>Widescreen</PresentationFormat>
  <Paragraphs>2912</Paragraphs>
  <Slides>153</Slides>
  <Notes>73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153</vt:i4>
      </vt:variant>
    </vt:vector>
  </HeadingPairs>
  <TitlesOfParts>
    <vt:vector size="167" baseType="lpstr">
      <vt:lpstr>Arial</vt:lpstr>
      <vt:lpstr>Arial Black</vt:lpstr>
      <vt:lpstr>Avenir</vt:lpstr>
      <vt:lpstr>Avenir Black</vt:lpstr>
      <vt:lpstr>Avenir Book</vt:lpstr>
      <vt:lpstr>Avenir Medium</vt:lpstr>
      <vt:lpstr>Calibri</vt:lpstr>
      <vt:lpstr>Calibri Light</vt:lpstr>
      <vt:lpstr>Courier New</vt:lpstr>
      <vt:lpstr>Georgia</vt:lpstr>
      <vt:lpstr>Microsoft Sans Serif</vt:lpstr>
      <vt:lpstr>System Font Regular</vt:lpstr>
      <vt:lpstr>Wingdings</vt:lpstr>
      <vt:lpstr>HPHC_Template_Standard_3-29-18</vt:lpstr>
      <vt:lpstr>Sentinel Innovation Day</vt:lpstr>
      <vt:lpstr>Agenda </vt:lpstr>
      <vt:lpstr>Overview</vt:lpstr>
      <vt:lpstr>FDA’s Sentinel system</vt:lpstr>
      <vt:lpstr>Sentinel Innovation Center (IC) Vision</vt:lpstr>
      <vt:lpstr>PowerPoint Presentation</vt:lpstr>
      <vt:lpstr>PowerPoint Presentation</vt:lpstr>
      <vt:lpstr>Challenges and Opportunities in Integrating Electronic Health Record (EHR) Data in Sentinel </vt:lpstr>
      <vt:lpstr>Purpose</vt:lpstr>
      <vt:lpstr>IC Projects -- Highlight Challenges and Opportunities</vt:lpstr>
      <vt:lpstr>DI2: Representation of Unstructured Data Across Common Data Models</vt:lpstr>
      <vt:lpstr>Incorporating Unstructured Data  into a Common Data Model</vt:lpstr>
      <vt:lpstr>Project team</vt:lpstr>
      <vt:lpstr>Objective 1 – What information is important?</vt:lpstr>
      <vt:lpstr>Example priority rankings (subset)</vt:lpstr>
      <vt:lpstr>Objective 2 – What NLP tools are in use and how are they used?  What information is available within a note?</vt:lpstr>
      <vt:lpstr>NLP capabilities survey (initial results)</vt:lpstr>
      <vt:lpstr>Chart annotation - Motivation</vt:lpstr>
      <vt:lpstr>Chart annotation (in progress)</vt:lpstr>
      <vt:lpstr>Hospitalized patients with COVID-19</vt:lpstr>
      <vt:lpstr>Cancer</vt:lpstr>
      <vt:lpstr>Objective 3 – How to best represent information derived from unstructured text? (in progress)</vt:lpstr>
      <vt:lpstr>DI3: Identification and mitigation of structured EHR source data mapping issues</vt:lpstr>
      <vt:lpstr>Mapping of EHR Data and developing quality metrics</vt:lpstr>
      <vt:lpstr>Project team</vt:lpstr>
      <vt:lpstr>Motivation – Harmonization of EHR data sources</vt:lpstr>
      <vt:lpstr>Representing a medication in RxNorm</vt:lpstr>
      <vt:lpstr>PCORnet has defined a set of preferred “tiers” for the different RxNorm Term Types</vt:lpstr>
      <vt:lpstr>Example quality issue – medication mapping</vt:lpstr>
      <vt:lpstr>Objective 1: Methods to assess mapping of structured EHR data to reference terminologies</vt:lpstr>
      <vt:lpstr>Objective 1: Evaluation</vt:lpstr>
      <vt:lpstr>Example quality issue – differences based on provenance (orders vs. medication administrations)</vt:lpstr>
      <vt:lpstr>Objective 2: Standardized metrics to generate comparisons based on provenance</vt:lpstr>
      <vt:lpstr>Questions?</vt:lpstr>
      <vt:lpstr>PowerPoint Presentation</vt:lpstr>
      <vt:lpstr>Health Outcomes and Covariates for Computable Phenotyping Using EHR Data</vt:lpstr>
      <vt:lpstr>Outline</vt:lpstr>
      <vt:lpstr>Motivation: Role of computable algorithms in Sentinel</vt:lpstr>
      <vt:lpstr>Motivation: Limitations of structured claims data</vt:lpstr>
      <vt:lpstr>Motivation: Promise of EHR data + ML methods</vt:lpstr>
      <vt:lpstr>Scalable algorithm development</vt:lpstr>
      <vt:lpstr>Filters: Their role in outcome identification</vt:lpstr>
      <vt:lpstr>Filters: Data-driven, high-sensitivity filtering (HSF)</vt:lpstr>
      <vt:lpstr>Filters: Data-driven, high-sensitivity filtering (HSF)</vt:lpstr>
      <vt:lpstr>Filters: Data-driven, high-sensitivity filtering (HSF)</vt:lpstr>
      <vt:lpstr>Filters: Data-driven, high-sensitivity filtering (HSF)</vt:lpstr>
      <vt:lpstr>Filters: Data-driven, high-sensitivity filtering (HSF)</vt:lpstr>
      <vt:lpstr>Filters: Data-driven, high-sensitivity filtering (HSF)</vt:lpstr>
      <vt:lpstr>Filters: Data-driven, high-sensitivity filtering (HSF)</vt:lpstr>
      <vt:lpstr>Results: COVID-19 high-sensitivity filtering (HSF)</vt:lpstr>
      <vt:lpstr>Thank You!   David S. Carrell, PhD Kaiser Permanente Washington Health Research Institute Seattle, WA david.s.carrell@kp.org </vt:lpstr>
      <vt:lpstr>Extras</vt:lpstr>
      <vt:lpstr>COVID-19 as a covariate in safety studies?</vt:lpstr>
      <vt:lpstr>FE2: NLP tools for cohort identification, exposure assessment, covariate ascertainment ("Scalable NLP")</vt:lpstr>
      <vt:lpstr>High-sensitivity COVID-19 filter results -- VUMC</vt:lpstr>
      <vt:lpstr>High-sensitivity COVID-19 filter results -- KPWA</vt:lpstr>
      <vt:lpstr>Automated Methods for Developing Computable Phenotypes</vt:lpstr>
      <vt:lpstr>Phenotyping</vt:lpstr>
      <vt:lpstr>Rationale for exploring automating phenotyping methods</vt:lpstr>
      <vt:lpstr>Rationale for exploring automating phenotyping methods</vt:lpstr>
      <vt:lpstr>Automated modeling: PheNorm</vt:lpstr>
      <vt:lpstr>PowerPoint Presentation</vt:lpstr>
      <vt:lpstr>PowerPoint Presentation</vt:lpstr>
      <vt:lpstr>Running PheNorm</vt:lpstr>
      <vt:lpstr>Running PheNorm</vt:lpstr>
      <vt:lpstr>COVID-19 Phenotype</vt:lpstr>
      <vt:lpstr>COVID-19 phenotype chart review results</vt:lpstr>
      <vt:lpstr>PheNorm Results – Moderate+ Phenotype</vt:lpstr>
      <vt:lpstr>PheNorm Results – Symptomatic COVID-19</vt:lpstr>
      <vt:lpstr>Prediction Performance</vt:lpstr>
      <vt:lpstr>Prediction Performance</vt:lpstr>
      <vt:lpstr>Prediction Performance</vt:lpstr>
      <vt:lpstr>Prediction Performance</vt:lpstr>
      <vt:lpstr>Prediction Performance</vt:lpstr>
      <vt:lpstr>Take-home messages</vt:lpstr>
      <vt:lpstr>More information</vt:lpstr>
      <vt:lpstr>Large-scale Phenotyping With Natural Language Processing</vt:lpstr>
      <vt:lpstr>Desiderata for NLP-based phenotyping</vt:lpstr>
      <vt:lpstr>Proposed NLP system architecture</vt:lpstr>
      <vt:lpstr>Proposed NLP system architecture</vt:lpstr>
      <vt:lpstr>Proposed NLP system architecture</vt:lpstr>
      <vt:lpstr>Proposed NLP system architecture</vt:lpstr>
      <vt:lpstr>Proposed NLP system architecture</vt:lpstr>
      <vt:lpstr>Applications</vt:lpstr>
      <vt:lpstr>Data-driven methods for extracting phenotype profiles</vt:lpstr>
      <vt:lpstr>Building phenotype queries (I)</vt:lpstr>
      <vt:lpstr>Building phenotype queries (II)</vt:lpstr>
      <vt:lpstr>Building phenotype queries (III)</vt:lpstr>
      <vt:lpstr>Patient retrieval evaluation (Top K)</vt:lpstr>
      <vt:lpstr>ICD-based identification of suicide phenotypes</vt:lpstr>
      <vt:lpstr>From ranking to classification</vt:lpstr>
      <vt:lpstr>From ranking to classification</vt:lpstr>
      <vt:lpstr>From ranking to classification</vt:lpstr>
      <vt:lpstr>From ranking to classification</vt:lpstr>
      <vt:lpstr>From ranking to classification</vt:lpstr>
      <vt:lpstr>Probabilistic labeling of cases</vt:lpstr>
      <vt:lpstr>Probabilistic labeling of cases</vt:lpstr>
      <vt:lpstr>Probabilistic labeling of cases</vt:lpstr>
      <vt:lpstr>Classification of suicide phenotypes</vt:lpstr>
      <vt:lpstr>Classification of suicide phenotypes</vt:lpstr>
      <vt:lpstr>From prevalence to incidence</vt:lpstr>
      <vt:lpstr>Conclusions</vt:lpstr>
      <vt:lpstr>Acknowledgements</vt:lpstr>
      <vt:lpstr>Questions?</vt:lpstr>
      <vt:lpstr>PowerPoint Presentation</vt:lpstr>
      <vt:lpstr>Enhancing Causal Inference in the Sentinel System</vt:lpstr>
      <vt:lpstr>Background</vt:lpstr>
      <vt:lpstr>Background: Challenges for Confounding Control in RWE Studies</vt:lpstr>
      <vt:lpstr>Background: Proxy Confounder Adjustment</vt:lpstr>
      <vt:lpstr>Background: High-Dimensional Proxy Confounder Adjustment</vt:lpstr>
      <vt:lpstr>Background: Leveraging Unstructured Electronic Health Records for Large-Scale Proxy Adjustment.</vt:lpstr>
      <vt:lpstr>Methods</vt:lpstr>
      <vt:lpstr>Methods: Data Source for Generating Cohort Studies</vt:lpstr>
      <vt:lpstr>Methods: Using NLP to Generate Structured Features. </vt:lpstr>
      <vt:lpstr>Methods: Study Cohorts </vt:lpstr>
      <vt:lpstr>Methods: How to best identify confounder information in ultra high-dimensional real-world data? </vt:lpstr>
      <vt:lpstr>Methods: How to make objective decisions on which modeling approach is best? </vt:lpstr>
      <vt:lpstr>PowerPoint Presentation</vt:lpstr>
      <vt:lpstr>Simulation Results</vt:lpstr>
      <vt:lpstr>Selected Simulation Results for Prediction</vt:lpstr>
      <vt:lpstr>PowerPoint Presentation</vt:lpstr>
      <vt:lpstr>Selected Simulation Results for Bias</vt:lpstr>
      <vt:lpstr>PowerPoint Presentation</vt:lpstr>
      <vt:lpstr>General points for discussion</vt:lpstr>
      <vt:lpstr>Relaxed lasso</vt:lpstr>
      <vt:lpstr>Selected Simulation Results for Variable Selection and Prediction with Relaxed Lasso  </vt:lpstr>
      <vt:lpstr>PowerPoint Presentation</vt:lpstr>
      <vt:lpstr>PowerPoint Presentation</vt:lpstr>
      <vt:lpstr>Selected Simulation Results for Bias with Relaxed Lasso  </vt:lpstr>
      <vt:lpstr>PowerPoint Presentation</vt:lpstr>
      <vt:lpstr>Discussion</vt:lpstr>
      <vt:lpstr>General Points for Discussion after running ‘relaxed’ lasso</vt:lpstr>
      <vt:lpstr>Future work/next step is to apply top performing models from simulations to empirical studies</vt:lpstr>
      <vt:lpstr>Research team</vt:lpstr>
      <vt:lpstr>Questions?</vt:lpstr>
      <vt:lpstr>PowerPoint Presentation</vt:lpstr>
      <vt:lpstr>A Causal Inference Framework for Sentinel Rishi J Desai, PhD, Assistant Professor, Division of Pharmacoepidemiology and Pharmacoeconomics, Brigham and Women’s Hospital, Harvard Medical School, Boston, MA </vt:lpstr>
      <vt:lpstr>Background and motivation</vt:lpstr>
      <vt:lpstr>Why do we need another framework?</vt:lpstr>
      <vt:lpstr>Why do we need another framework?</vt:lpstr>
      <vt:lpstr>A draft of the proposed framework</vt:lpstr>
      <vt:lpstr>A working draft of a causal inference framework for Sentinel</vt:lpstr>
      <vt:lpstr>Step 1: Well defined research question in the target trial framework specifying PICOTS</vt:lpstr>
      <vt:lpstr>PowerPoint Presentation</vt:lpstr>
      <vt:lpstr>PowerPoint Presentation</vt:lpstr>
      <vt:lpstr>PowerPoint Presentation</vt:lpstr>
      <vt:lpstr>PowerPoint Presentation</vt:lpstr>
      <vt:lpstr>Summary and next steps </vt:lpstr>
      <vt:lpstr>Questions?</vt:lpstr>
      <vt:lpstr>Closing remarks</vt:lpstr>
      <vt:lpstr>PowerPoint Presentation</vt:lpstr>
      <vt:lpstr>Innovation Center collaborating organizations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Tian, Li</dc:creator>
  <cp:lastModifiedBy>More, Shamika</cp:lastModifiedBy>
  <cp:revision>162</cp:revision>
  <dcterms:created xsi:type="dcterms:W3CDTF">2019-02-27T20:21:48Z</dcterms:created>
  <dcterms:modified xsi:type="dcterms:W3CDTF">2022-04-28T13:58:55Z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e94aa647-11da-49ef-a37d-628c40eb941a</vt:lpwstr>
  </property>
  <property fmtid="{D5CDD505-2E9C-101B-9397-08002B2CF9AE}" pid="3" name="Classification">
    <vt:lpwstr>General Business</vt:lpwstr>
  </property>
  <property fmtid="{D5CDD505-2E9C-101B-9397-08002B2CF9AE}" pid="4" name="Retention">
    <vt:lpwstr>11 Years</vt:lpwstr>
  </property>
  <property fmtid="{D5CDD505-2E9C-101B-9397-08002B2CF9AE}" pid="5" name="DisplayClassification">
    <vt:lpwstr>No</vt:lpwstr>
  </property>
</Properties>
</file>