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1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/>
    <p:restoredTop sz="96327"/>
  </p:normalViewPr>
  <p:slideViewPr>
    <p:cSldViewPr snapToGrid="0">
      <p:cViewPr>
        <p:scale>
          <a:sx n="80" d="100"/>
          <a:sy n="80" d="100"/>
        </p:scale>
        <p:origin x="103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2022162060419"/>
          <c:y val="2.1315038319915148E-2"/>
          <c:w val="0.71122992754194025"/>
          <c:h val="0.6593256557081416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Both structured and unstructured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C864B7-D3AC-42D4-BC91-3A6E82D469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9C1-4420-A01B-21D9E9BB95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5CAAF5-A7CB-4A3D-9DB9-C4DD9767CB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9C1-4420-A01B-21D9E9BB9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Pre-index</c:v>
                </c:pt>
                <c:pt idx="1">
                  <c:v>Post-index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5458</c:v>
                </c:pt>
                <c:pt idx="1">
                  <c:v>13725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Sheet1!$I$2:$I$3</c15:f>
                <c15:dlblRangeCache>
                  <c:ptCount val="2"/>
                  <c:pt idx="0">
                    <c:v>21.5%</c:v>
                  </c:pt>
                  <c:pt idx="1">
                    <c:v>29.2%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9C1-4420-A01B-21D9E9BB957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Structured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CFAA58-7C3C-48C2-BAD5-ADE9C28FB0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9C1-4420-A01B-21D9E9BB95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27B061-2F50-40CA-8EAB-4A85307D1D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9C1-4420-A01B-21D9E9BB9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Pre-index</c:v>
                </c:pt>
                <c:pt idx="1">
                  <c:v>Post-index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17277</c:v>
                </c:pt>
                <c:pt idx="1">
                  <c:v>26716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Sheet1!$G$2:$G$3</c15:f>
                <c15:dlblRangeCache>
                  <c:ptCount val="2"/>
                  <c:pt idx="0">
                    <c:v>68.0%</c:v>
                  </c:pt>
                  <c:pt idx="1">
                    <c:v>56.9%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9C1-4420-A01B-21D9E9BB957D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Unstructured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F1718C-4287-4012-B203-D8BD0AD63F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9C1-4420-A01B-21D9E9BB95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2D92FD-E478-48D6-84D9-E81C9B680E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9C1-4420-A01B-21D9E9BB9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Pre-index</c:v>
                </c:pt>
                <c:pt idx="1">
                  <c:v>Post-index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2678</c:v>
                </c:pt>
                <c:pt idx="1">
                  <c:v>6502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Sheet1!$H$2:$H$3</c15:f>
                <c15:dlblRangeCache>
                  <c:ptCount val="2"/>
                  <c:pt idx="0">
                    <c:v>10.5%</c:v>
                  </c:pt>
                  <c:pt idx="1">
                    <c:v>13.9%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9C1-4420-A01B-21D9E9BB9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1732712"/>
        <c:axId val="1331737752"/>
      </c:barChart>
      <c:catAx>
        <c:axId val="133173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331737752"/>
        <c:crosses val="autoZero"/>
        <c:auto val="1"/>
        <c:lblAlgn val="ctr"/>
        <c:lblOffset val="100"/>
        <c:noMultiLvlLbl val="0"/>
      </c:catAx>
      <c:valAx>
        <c:axId val="133173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US" b="1"/>
                  <a:t>Number of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331732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7528E-07AF-40D9-9EC9-5CFFE02D9B45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C55E93-E225-4DB5-AD81-538F0F3955C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>
              <a:latin typeface="Montserrat" panose="00000500000000000000" pitchFamily="2" charset="0"/>
            </a:rPr>
            <a:t>To demonstrate…in a pharmacoepidemiology study</a:t>
          </a:r>
        </a:p>
      </dgm:t>
    </dgm:pt>
    <dgm:pt modelId="{A4836D73-94C1-4BE1-B601-B3DDBD8AB8F2}" type="parTrans" cxnId="{EE2C2E9F-4DE2-4294-92D6-8BE2F26EF7F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B76CE1F1-91A5-4712-B51F-5DE9F52FCF90}" type="sibTrans" cxnId="{EE2C2E9F-4DE2-4294-92D6-8BE2F26EF7F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62AA2054-BB4F-4BEE-B7B8-7A3FE624F5D5}">
      <dgm:prSet phldrT="[Text]" custT="1"/>
      <dgm:spPr>
        <a:solidFill>
          <a:schemeClr val="accent2">
            <a:lumMod val="75000"/>
          </a:schemeClr>
        </a:solidFill>
      </dgm:spPr>
      <dgm:t>
        <a:bodyPr tIns="274320" anchor="t" anchorCtr="0"/>
        <a:lstStyle/>
        <a:p>
          <a:pPr>
            <a:lnSpc>
              <a:spcPct val="90000"/>
            </a:lnSpc>
          </a:pPr>
          <a:r>
            <a:rPr lang="en-US" sz="1800" b="1">
              <a:latin typeface="Montserrat" panose="00000500000000000000" pitchFamily="2" charset="0"/>
            </a:rPr>
            <a:t>Value</a:t>
          </a:r>
          <a:endParaRPr lang="en-US" sz="2000" b="1">
            <a:latin typeface="Montserrat" panose="00000500000000000000" pitchFamily="2" charset="0"/>
          </a:endParaRPr>
        </a:p>
        <a:p>
          <a:pPr>
            <a:lnSpc>
              <a:spcPct val="120000"/>
            </a:lnSpc>
          </a:pPr>
          <a:r>
            <a:rPr lang="en-US" sz="1200">
              <a:latin typeface="Montserrat" panose="00000500000000000000" pitchFamily="2" charset="0"/>
            </a:rPr>
            <a:t>of using claims and EHR structured and semi-structured/unstructured</a:t>
          </a:r>
        </a:p>
      </dgm:t>
    </dgm:pt>
    <dgm:pt modelId="{550CC2E7-AE40-428C-A027-511EFBD1B17B}" type="parTrans" cxnId="{FA3C1FA5-C268-4DB9-A626-26CD66D6ED3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0AB9EAD1-B8D5-40B1-9D69-35E448A19F18}" type="sibTrans" cxnId="{FA3C1FA5-C268-4DB9-A626-26CD66D6ED3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23FD47D9-4B02-4C2E-8751-D618E3C464DA}">
      <dgm:prSet phldrT="[Text]" custT="1"/>
      <dgm:spPr>
        <a:solidFill>
          <a:schemeClr val="accent3">
            <a:lumMod val="75000"/>
          </a:schemeClr>
        </a:solidFill>
      </dgm:spPr>
      <dgm:t>
        <a:bodyPr tIns="274320" anchor="t" anchorCtr="0"/>
        <a:lstStyle/>
        <a:p>
          <a:pPr>
            <a:lnSpc>
              <a:spcPct val="90000"/>
            </a:lnSpc>
          </a:pPr>
          <a:r>
            <a:rPr lang="en-US" sz="1800" b="1" dirty="0">
              <a:latin typeface="Montserrat" panose="00000500000000000000" pitchFamily="2" charset="0"/>
            </a:rPr>
            <a:t>Scalability</a:t>
          </a:r>
          <a:endParaRPr lang="en-US" sz="2000" b="1" dirty="0">
            <a:latin typeface="Montserrat" panose="00000500000000000000" pitchFamily="2" charset="0"/>
          </a:endParaRPr>
        </a:p>
        <a:p>
          <a:pPr>
            <a:lnSpc>
              <a:spcPct val="120000"/>
            </a:lnSpc>
          </a:pPr>
          <a:r>
            <a:rPr lang="en-US" sz="1200" dirty="0">
              <a:latin typeface="Montserrat" panose="00000500000000000000" pitchFamily="2" charset="0"/>
            </a:rPr>
            <a:t>of an NLP model for clinical notes across the Oracle EHR RWD ~120 healthcare systems</a:t>
          </a:r>
        </a:p>
      </dgm:t>
    </dgm:pt>
    <dgm:pt modelId="{45667F78-4273-4038-A819-77CE599059B4}" type="parTrans" cxnId="{CC077E3E-FB31-4156-BB3F-94515270BF2D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EBB0853D-7DE3-4525-9E1A-D98F7FAE3151}" type="sibTrans" cxnId="{CC077E3E-FB31-4156-BB3F-94515270BF2D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AFF5E717-C24B-46C4-A876-7609345F16AC}">
      <dgm:prSet phldrT="[Text]" custT="1"/>
      <dgm:spPr>
        <a:solidFill>
          <a:schemeClr val="tx2">
            <a:lumMod val="75000"/>
          </a:schemeClr>
        </a:solidFill>
      </dgm:spPr>
      <dgm:t>
        <a:bodyPr tIns="274320" anchor="t" anchorCtr="0"/>
        <a:lstStyle/>
        <a:p>
          <a:pPr>
            <a:lnSpc>
              <a:spcPct val="90000"/>
            </a:lnSpc>
          </a:pPr>
          <a:r>
            <a:rPr lang="en-US" sz="1800" b="1">
              <a:latin typeface="Montserrat" panose="00000500000000000000" pitchFamily="2" charset="0"/>
            </a:rPr>
            <a:t>Transportability</a:t>
          </a:r>
        </a:p>
        <a:p>
          <a:pPr>
            <a:lnSpc>
              <a:spcPct val="120000"/>
            </a:lnSpc>
          </a:pPr>
          <a:r>
            <a:rPr lang="en-US" sz="1200">
              <a:latin typeface="Montserrat" panose="00000500000000000000" pitchFamily="2" charset="0"/>
            </a:rPr>
            <a:t>of trained and tuned NLP models in 2 external EHR datasets</a:t>
          </a:r>
        </a:p>
      </dgm:t>
    </dgm:pt>
    <dgm:pt modelId="{1FCD176D-007B-40A2-B559-3E7A64C603D4}" type="parTrans" cxnId="{E7A531FF-8A78-466C-99D4-B8C1582A733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6D47DBFE-A040-4001-9456-261A61C17BCC}" type="sibTrans" cxnId="{E7A531FF-8A78-466C-99D4-B8C1582A7332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69E27ED7-3A2D-4B5F-BEC2-EAFFD9B31E66}" type="pres">
      <dgm:prSet presAssocID="{B357528E-07AF-40D9-9EC9-5CFFE02D9B45}" presName="composite" presStyleCnt="0">
        <dgm:presLayoutVars>
          <dgm:chMax val="1"/>
          <dgm:dir/>
          <dgm:resizeHandles val="exact"/>
        </dgm:presLayoutVars>
      </dgm:prSet>
      <dgm:spPr/>
    </dgm:pt>
    <dgm:pt modelId="{59A2FB62-5263-43F1-8ACA-93DEC7BC210E}" type="pres">
      <dgm:prSet presAssocID="{0EC55E93-E225-4DB5-AD81-538F0F3955CB}" presName="roof" presStyleLbl="dkBgShp" presStyleIdx="0" presStyleCnt="2" custLinFactNeighborX="-213" custLinFactNeighborY="2186"/>
      <dgm:spPr/>
    </dgm:pt>
    <dgm:pt modelId="{632E7122-B768-4AAA-A9C3-0CCE31A92AD0}" type="pres">
      <dgm:prSet presAssocID="{0EC55E93-E225-4DB5-AD81-538F0F3955CB}" presName="pillars" presStyleCnt="0"/>
      <dgm:spPr/>
    </dgm:pt>
    <dgm:pt modelId="{6683CE8A-B26C-41E5-94FF-AF54BAAC1746}" type="pres">
      <dgm:prSet presAssocID="{0EC55E93-E225-4DB5-AD81-538F0F3955CB}" presName="pillar1" presStyleLbl="node1" presStyleIdx="0" presStyleCnt="3" custLinFactNeighborX="-589">
        <dgm:presLayoutVars>
          <dgm:bulletEnabled val="1"/>
        </dgm:presLayoutVars>
      </dgm:prSet>
      <dgm:spPr/>
    </dgm:pt>
    <dgm:pt modelId="{B107AA86-A8E5-4E37-8F9B-A7768A7F3B6F}" type="pres">
      <dgm:prSet presAssocID="{23FD47D9-4B02-4C2E-8751-D618E3C464DA}" presName="pillarX" presStyleLbl="node1" presStyleIdx="1" presStyleCnt="3">
        <dgm:presLayoutVars>
          <dgm:bulletEnabled val="1"/>
        </dgm:presLayoutVars>
      </dgm:prSet>
      <dgm:spPr/>
    </dgm:pt>
    <dgm:pt modelId="{0EB48E0C-FFF6-41A3-83E8-E26BDD5F50ED}" type="pres">
      <dgm:prSet presAssocID="{AFF5E717-C24B-46C4-A876-7609345F16AC}" presName="pillarX" presStyleLbl="node1" presStyleIdx="2" presStyleCnt="3">
        <dgm:presLayoutVars>
          <dgm:bulletEnabled val="1"/>
        </dgm:presLayoutVars>
      </dgm:prSet>
      <dgm:spPr/>
    </dgm:pt>
    <dgm:pt modelId="{7916063B-8C2C-459D-8F5E-47F663728E03}" type="pres">
      <dgm:prSet presAssocID="{0EC55E93-E225-4DB5-AD81-538F0F3955CB}" presName="base" presStyleLbl="dkBgShp" presStyleIdx="1" presStyleCnt="2"/>
      <dgm:spPr>
        <a:solidFill>
          <a:schemeClr val="accent2"/>
        </a:solidFill>
      </dgm:spPr>
    </dgm:pt>
  </dgm:ptLst>
  <dgm:cxnLst>
    <dgm:cxn modelId="{C130C814-4CAD-403F-9E08-47F537BA41AF}" type="presOf" srcId="{B357528E-07AF-40D9-9EC9-5CFFE02D9B45}" destId="{69E27ED7-3A2D-4B5F-BEC2-EAFFD9B31E66}" srcOrd="0" destOrd="0" presId="urn:microsoft.com/office/officeart/2005/8/layout/hList3"/>
    <dgm:cxn modelId="{494E7E2E-065C-4153-9FD5-BC5A575CBC22}" type="presOf" srcId="{62AA2054-BB4F-4BEE-B7B8-7A3FE624F5D5}" destId="{6683CE8A-B26C-41E5-94FF-AF54BAAC1746}" srcOrd="0" destOrd="0" presId="urn:microsoft.com/office/officeart/2005/8/layout/hList3"/>
    <dgm:cxn modelId="{CC077E3E-FB31-4156-BB3F-94515270BF2D}" srcId="{0EC55E93-E225-4DB5-AD81-538F0F3955CB}" destId="{23FD47D9-4B02-4C2E-8751-D618E3C464DA}" srcOrd="1" destOrd="0" parTransId="{45667F78-4273-4038-A819-77CE599059B4}" sibTransId="{EBB0853D-7DE3-4525-9E1A-D98F7FAE3151}"/>
    <dgm:cxn modelId="{EE2C2E9F-4DE2-4294-92D6-8BE2F26EF7F2}" srcId="{B357528E-07AF-40D9-9EC9-5CFFE02D9B45}" destId="{0EC55E93-E225-4DB5-AD81-538F0F3955CB}" srcOrd="0" destOrd="0" parTransId="{A4836D73-94C1-4BE1-B601-B3DDBD8AB8F2}" sibTransId="{B76CE1F1-91A5-4712-B51F-5DE9F52FCF90}"/>
    <dgm:cxn modelId="{FA3C1FA5-C268-4DB9-A626-26CD66D6ED32}" srcId="{0EC55E93-E225-4DB5-AD81-538F0F3955CB}" destId="{62AA2054-BB4F-4BEE-B7B8-7A3FE624F5D5}" srcOrd="0" destOrd="0" parTransId="{550CC2E7-AE40-428C-A027-511EFBD1B17B}" sibTransId="{0AB9EAD1-B8D5-40B1-9D69-35E448A19F18}"/>
    <dgm:cxn modelId="{DC7284A8-80D2-4212-BD2C-FE75213F7022}" type="presOf" srcId="{0EC55E93-E225-4DB5-AD81-538F0F3955CB}" destId="{59A2FB62-5263-43F1-8ACA-93DEC7BC210E}" srcOrd="0" destOrd="0" presId="urn:microsoft.com/office/officeart/2005/8/layout/hList3"/>
    <dgm:cxn modelId="{AD5283AE-D328-468D-AC36-38ADCEE1434E}" type="presOf" srcId="{AFF5E717-C24B-46C4-A876-7609345F16AC}" destId="{0EB48E0C-FFF6-41A3-83E8-E26BDD5F50ED}" srcOrd="0" destOrd="0" presId="urn:microsoft.com/office/officeart/2005/8/layout/hList3"/>
    <dgm:cxn modelId="{318325E6-2B8C-47A7-9DD2-BFDECFAA7530}" type="presOf" srcId="{23FD47D9-4B02-4C2E-8751-D618E3C464DA}" destId="{B107AA86-A8E5-4E37-8F9B-A7768A7F3B6F}" srcOrd="0" destOrd="0" presId="urn:microsoft.com/office/officeart/2005/8/layout/hList3"/>
    <dgm:cxn modelId="{E7A531FF-8A78-466C-99D4-B8C1582A7332}" srcId="{0EC55E93-E225-4DB5-AD81-538F0F3955CB}" destId="{AFF5E717-C24B-46C4-A876-7609345F16AC}" srcOrd="2" destOrd="0" parTransId="{1FCD176D-007B-40A2-B559-3E7A64C603D4}" sibTransId="{6D47DBFE-A040-4001-9456-261A61C17BCC}"/>
    <dgm:cxn modelId="{F66E1498-21FE-44C7-852D-FBA5BEAC6EC4}" type="presParOf" srcId="{69E27ED7-3A2D-4B5F-BEC2-EAFFD9B31E66}" destId="{59A2FB62-5263-43F1-8ACA-93DEC7BC210E}" srcOrd="0" destOrd="0" presId="urn:microsoft.com/office/officeart/2005/8/layout/hList3"/>
    <dgm:cxn modelId="{6FB0331D-B29E-4F7E-A550-90862ED7C761}" type="presParOf" srcId="{69E27ED7-3A2D-4B5F-BEC2-EAFFD9B31E66}" destId="{632E7122-B768-4AAA-A9C3-0CCE31A92AD0}" srcOrd="1" destOrd="0" presId="urn:microsoft.com/office/officeart/2005/8/layout/hList3"/>
    <dgm:cxn modelId="{E15DDE66-1FBA-4D56-A2D1-C54532F4FEE8}" type="presParOf" srcId="{632E7122-B768-4AAA-A9C3-0CCE31A92AD0}" destId="{6683CE8A-B26C-41E5-94FF-AF54BAAC1746}" srcOrd="0" destOrd="0" presId="urn:microsoft.com/office/officeart/2005/8/layout/hList3"/>
    <dgm:cxn modelId="{A7C1E969-04D0-4D12-A850-D3C860EADA39}" type="presParOf" srcId="{632E7122-B768-4AAA-A9C3-0CCE31A92AD0}" destId="{B107AA86-A8E5-4E37-8F9B-A7768A7F3B6F}" srcOrd="1" destOrd="0" presId="urn:microsoft.com/office/officeart/2005/8/layout/hList3"/>
    <dgm:cxn modelId="{6116B91C-ADE3-461C-8F87-C50320AD9AF7}" type="presParOf" srcId="{632E7122-B768-4AAA-A9C3-0CCE31A92AD0}" destId="{0EB48E0C-FFF6-41A3-83E8-E26BDD5F50ED}" srcOrd="2" destOrd="0" presId="urn:microsoft.com/office/officeart/2005/8/layout/hList3"/>
    <dgm:cxn modelId="{BBE1AD85-CC13-4189-9D0B-46A4555533C6}" type="presParOf" srcId="{69E27ED7-3A2D-4B5F-BEC2-EAFFD9B31E66}" destId="{7916063B-8C2C-459D-8F5E-47F663728E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469F0-80B2-4D85-A8A8-2CD4C066E1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EB331B-BB76-49E3-81D1-597404E5E38D}">
      <dgm:prSet phldrT="[Text]"/>
      <dgm:spPr/>
      <dgm:t>
        <a:bodyPr/>
        <a:lstStyle/>
        <a:p>
          <a:r>
            <a:rPr lang="en-US" dirty="0"/>
            <a:t>Annotators annotate data based on the annotation guidelines as ground truth</a:t>
          </a:r>
        </a:p>
      </dgm:t>
    </dgm:pt>
    <dgm:pt modelId="{434C0B55-49DD-4985-BA50-C2700E083F60}" type="parTrans" cxnId="{3EEE3CB1-2324-4141-BD31-459997883665}">
      <dgm:prSet/>
      <dgm:spPr/>
      <dgm:t>
        <a:bodyPr/>
        <a:lstStyle/>
        <a:p>
          <a:endParaRPr lang="en-US"/>
        </a:p>
      </dgm:t>
    </dgm:pt>
    <dgm:pt modelId="{3D35D405-D171-4B1F-80C5-4DAA2C87A8F3}" type="sibTrans" cxnId="{3EEE3CB1-2324-4141-BD31-459997883665}">
      <dgm:prSet/>
      <dgm:spPr/>
      <dgm:t>
        <a:bodyPr/>
        <a:lstStyle/>
        <a:p>
          <a:endParaRPr lang="en-US"/>
        </a:p>
      </dgm:t>
    </dgm:pt>
    <dgm:pt modelId="{D5770966-A4AC-418B-9F38-A07F81E672A0}">
      <dgm:prSet phldrT="[Text]"/>
      <dgm:spPr/>
      <dgm:t>
        <a:bodyPr/>
        <a:lstStyle/>
        <a:p>
          <a:r>
            <a:rPr lang="en-US" dirty="0"/>
            <a:t>Annotators resolve differences in annotations</a:t>
          </a:r>
        </a:p>
      </dgm:t>
    </dgm:pt>
    <dgm:pt modelId="{76523BF5-2488-4F23-BACE-A0D7E7AB531A}" type="parTrans" cxnId="{261335B9-C90B-46DD-8249-F4696F63AB20}">
      <dgm:prSet/>
      <dgm:spPr/>
      <dgm:t>
        <a:bodyPr/>
        <a:lstStyle/>
        <a:p>
          <a:endParaRPr lang="en-US"/>
        </a:p>
      </dgm:t>
    </dgm:pt>
    <dgm:pt modelId="{19DD265E-7401-4E77-98D1-22E50BE424E3}" type="sibTrans" cxnId="{261335B9-C90B-46DD-8249-F4696F63AB20}">
      <dgm:prSet/>
      <dgm:spPr/>
      <dgm:t>
        <a:bodyPr/>
        <a:lstStyle/>
        <a:p>
          <a:endParaRPr lang="en-US"/>
        </a:p>
      </dgm:t>
    </dgm:pt>
    <dgm:pt modelId="{D1D5C8B7-C3F2-473F-AECF-A6572833887D}">
      <dgm:prSet phldrT="[Text]"/>
      <dgm:spPr/>
      <dgm:t>
        <a:bodyPr/>
        <a:lstStyle/>
        <a:p>
          <a:r>
            <a:rPr lang="en-US" dirty="0"/>
            <a:t>Annotators consults with Subject Matter Experts on ambiguous  cases</a:t>
          </a:r>
        </a:p>
      </dgm:t>
    </dgm:pt>
    <dgm:pt modelId="{DB5DE60E-88BD-40B9-B42A-4A62144009ED}" type="parTrans" cxnId="{3C81781F-664A-48DD-BA7D-36E59D4DB9DA}">
      <dgm:prSet/>
      <dgm:spPr/>
      <dgm:t>
        <a:bodyPr/>
        <a:lstStyle/>
        <a:p>
          <a:endParaRPr lang="en-US"/>
        </a:p>
      </dgm:t>
    </dgm:pt>
    <dgm:pt modelId="{FBA70F17-8554-49BA-B446-2FD2C0F0B4B7}" type="sibTrans" cxnId="{3C81781F-664A-48DD-BA7D-36E59D4DB9DA}">
      <dgm:prSet/>
      <dgm:spPr/>
      <dgm:t>
        <a:bodyPr/>
        <a:lstStyle/>
        <a:p>
          <a:endParaRPr lang="en-US"/>
        </a:p>
      </dgm:t>
    </dgm:pt>
    <dgm:pt modelId="{3E9C1BF3-41EB-4ABC-A07B-30A29BFCD882}">
      <dgm:prSet phldrT="[Text]"/>
      <dgm:spPr/>
      <dgm:t>
        <a:bodyPr/>
        <a:lstStyle/>
        <a:p>
          <a:r>
            <a:rPr lang="en-US" dirty="0"/>
            <a:t>Annotated notes are exported for model training</a:t>
          </a:r>
        </a:p>
      </dgm:t>
    </dgm:pt>
    <dgm:pt modelId="{734E68E7-B2FD-4163-A8F0-25E04864B96E}" type="parTrans" cxnId="{764D1292-18D6-4FF8-9F40-3A8F1C416DC0}">
      <dgm:prSet/>
      <dgm:spPr/>
      <dgm:t>
        <a:bodyPr/>
        <a:lstStyle/>
        <a:p>
          <a:endParaRPr lang="en-GB"/>
        </a:p>
      </dgm:t>
    </dgm:pt>
    <dgm:pt modelId="{1EB8F2A8-AE12-42D3-8390-DD7DD9E5CC5F}" type="sibTrans" cxnId="{764D1292-18D6-4FF8-9F40-3A8F1C416DC0}">
      <dgm:prSet/>
      <dgm:spPr/>
      <dgm:t>
        <a:bodyPr/>
        <a:lstStyle/>
        <a:p>
          <a:endParaRPr lang="en-GB"/>
        </a:p>
      </dgm:t>
    </dgm:pt>
    <dgm:pt modelId="{0CE1B4A8-4CC3-4E7B-9F3B-B15C65EDBB54}">
      <dgm:prSet phldrT="[Text]"/>
      <dgm:spPr/>
      <dgm:t>
        <a:bodyPr/>
        <a:lstStyle/>
        <a:p>
          <a:r>
            <a:rPr lang="en-US" dirty="0"/>
            <a:t>80% notes to train models</a:t>
          </a:r>
          <a:br>
            <a:rPr lang="en-US" dirty="0"/>
          </a:br>
          <a:r>
            <a:rPr lang="en-US" dirty="0"/>
            <a:t>20% notes to test models</a:t>
          </a:r>
        </a:p>
      </dgm:t>
    </dgm:pt>
    <dgm:pt modelId="{54CCAB0E-9D7B-4F29-BC15-6D164C19132F}" type="parTrans" cxnId="{4D31E091-B2F1-4004-927F-26D794DB93D2}">
      <dgm:prSet/>
      <dgm:spPr/>
      <dgm:t>
        <a:bodyPr/>
        <a:lstStyle/>
        <a:p>
          <a:endParaRPr lang="en-GB"/>
        </a:p>
      </dgm:t>
    </dgm:pt>
    <dgm:pt modelId="{B59417A3-1494-4F5C-B110-13A90E32B24B}" type="sibTrans" cxnId="{4D31E091-B2F1-4004-927F-26D794DB93D2}">
      <dgm:prSet/>
      <dgm:spPr/>
      <dgm:t>
        <a:bodyPr/>
        <a:lstStyle/>
        <a:p>
          <a:endParaRPr lang="en-GB"/>
        </a:p>
      </dgm:t>
    </dgm:pt>
    <dgm:pt modelId="{15455EFC-A29F-4BF1-AE8B-E504F2BA460D}">
      <dgm:prSet phldrT="[Text]"/>
      <dgm:spPr/>
      <dgm:t>
        <a:bodyPr/>
        <a:lstStyle/>
        <a:p>
          <a:r>
            <a:rPr lang="en-US" dirty="0"/>
            <a:t>Fine tune models and annotate more data if needed</a:t>
          </a:r>
        </a:p>
      </dgm:t>
    </dgm:pt>
    <dgm:pt modelId="{A6CCBDEE-0B04-48F2-8F58-8B040C4BA4D7}" type="parTrans" cxnId="{2DADD7D9-D4A3-442A-9DFF-6E10D37AA1B2}">
      <dgm:prSet/>
      <dgm:spPr/>
      <dgm:t>
        <a:bodyPr/>
        <a:lstStyle/>
        <a:p>
          <a:endParaRPr lang="en-GB"/>
        </a:p>
      </dgm:t>
    </dgm:pt>
    <dgm:pt modelId="{831A20E0-F221-4C3A-A568-5FAFD2B031F7}" type="sibTrans" cxnId="{2DADD7D9-D4A3-442A-9DFF-6E10D37AA1B2}">
      <dgm:prSet/>
      <dgm:spPr/>
      <dgm:t>
        <a:bodyPr/>
        <a:lstStyle/>
        <a:p>
          <a:endParaRPr lang="en-GB"/>
        </a:p>
      </dgm:t>
    </dgm:pt>
    <dgm:pt modelId="{4B7F9D86-DA2C-42DC-B675-261C34246C9B}" type="pres">
      <dgm:prSet presAssocID="{F75469F0-80B2-4D85-A8A8-2CD4C066E10C}" presName="CompostProcess" presStyleCnt="0">
        <dgm:presLayoutVars>
          <dgm:dir/>
          <dgm:resizeHandles val="exact"/>
        </dgm:presLayoutVars>
      </dgm:prSet>
      <dgm:spPr/>
    </dgm:pt>
    <dgm:pt modelId="{4545B578-2067-4D2C-8839-D90C6E9645C0}" type="pres">
      <dgm:prSet presAssocID="{F75469F0-80B2-4D85-A8A8-2CD4C066E10C}" presName="arrow" presStyleLbl="bgShp" presStyleIdx="0" presStyleCnt="1"/>
      <dgm:spPr/>
    </dgm:pt>
    <dgm:pt modelId="{E964A439-DD0B-40B1-9F06-EE1072CAF0A2}" type="pres">
      <dgm:prSet presAssocID="{F75469F0-80B2-4D85-A8A8-2CD4C066E10C}" presName="linearProcess" presStyleCnt="0"/>
      <dgm:spPr/>
    </dgm:pt>
    <dgm:pt modelId="{1877AF22-AFD8-42DF-A265-0A2C17EE1C18}" type="pres">
      <dgm:prSet presAssocID="{91EB331B-BB76-49E3-81D1-597404E5E38D}" presName="textNode" presStyleLbl="node1" presStyleIdx="0" presStyleCnt="6">
        <dgm:presLayoutVars>
          <dgm:bulletEnabled val="1"/>
        </dgm:presLayoutVars>
      </dgm:prSet>
      <dgm:spPr/>
    </dgm:pt>
    <dgm:pt modelId="{2BCE5114-70F2-4DBE-B900-21D791923880}" type="pres">
      <dgm:prSet presAssocID="{3D35D405-D171-4B1F-80C5-4DAA2C87A8F3}" presName="sibTrans" presStyleCnt="0"/>
      <dgm:spPr/>
    </dgm:pt>
    <dgm:pt modelId="{7E0C4991-D880-4526-A0A0-3613DB745765}" type="pres">
      <dgm:prSet presAssocID="{D5770966-A4AC-418B-9F38-A07F81E672A0}" presName="textNode" presStyleLbl="node1" presStyleIdx="1" presStyleCnt="6">
        <dgm:presLayoutVars>
          <dgm:bulletEnabled val="1"/>
        </dgm:presLayoutVars>
      </dgm:prSet>
      <dgm:spPr/>
    </dgm:pt>
    <dgm:pt modelId="{2790033A-98AB-4EC3-8C4E-0BF9D309314F}" type="pres">
      <dgm:prSet presAssocID="{19DD265E-7401-4E77-98D1-22E50BE424E3}" presName="sibTrans" presStyleCnt="0"/>
      <dgm:spPr/>
    </dgm:pt>
    <dgm:pt modelId="{EBE4CD28-5A5C-4A4F-97A2-650F64149C6D}" type="pres">
      <dgm:prSet presAssocID="{D1D5C8B7-C3F2-473F-AECF-A6572833887D}" presName="textNode" presStyleLbl="node1" presStyleIdx="2" presStyleCnt="6">
        <dgm:presLayoutVars>
          <dgm:bulletEnabled val="1"/>
        </dgm:presLayoutVars>
      </dgm:prSet>
      <dgm:spPr/>
    </dgm:pt>
    <dgm:pt modelId="{51A7EFFD-E404-4423-8A80-F49383442995}" type="pres">
      <dgm:prSet presAssocID="{FBA70F17-8554-49BA-B446-2FD2C0F0B4B7}" presName="sibTrans" presStyleCnt="0"/>
      <dgm:spPr/>
    </dgm:pt>
    <dgm:pt modelId="{990137F6-982B-4F57-940C-F7F4EB93D5F2}" type="pres">
      <dgm:prSet presAssocID="{3E9C1BF3-41EB-4ABC-A07B-30A29BFCD882}" presName="textNode" presStyleLbl="node1" presStyleIdx="3" presStyleCnt="6">
        <dgm:presLayoutVars>
          <dgm:bulletEnabled val="1"/>
        </dgm:presLayoutVars>
      </dgm:prSet>
      <dgm:spPr/>
    </dgm:pt>
    <dgm:pt modelId="{E49A86F3-EC1E-462A-9D7F-93918082B706}" type="pres">
      <dgm:prSet presAssocID="{1EB8F2A8-AE12-42D3-8390-DD7DD9E5CC5F}" presName="sibTrans" presStyleCnt="0"/>
      <dgm:spPr/>
    </dgm:pt>
    <dgm:pt modelId="{CE9D5B8F-BF24-4986-9E57-7552C67B31E5}" type="pres">
      <dgm:prSet presAssocID="{0CE1B4A8-4CC3-4E7B-9F3B-B15C65EDBB54}" presName="textNode" presStyleLbl="node1" presStyleIdx="4" presStyleCnt="6">
        <dgm:presLayoutVars>
          <dgm:bulletEnabled val="1"/>
        </dgm:presLayoutVars>
      </dgm:prSet>
      <dgm:spPr/>
    </dgm:pt>
    <dgm:pt modelId="{B09A73A3-14E7-4AEE-9F37-083E54B15B5C}" type="pres">
      <dgm:prSet presAssocID="{B59417A3-1494-4F5C-B110-13A90E32B24B}" presName="sibTrans" presStyleCnt="0"/>
      <dgm:spPr/>
    </dgm:pt>
    <dgm:pt modelId="{7E5AC499-EF7D-4E64-BCDD-F8F2DB22B989}" type="pres">
      <dgm:prSet presAssocID="{15455EFC-A29F-4BF1-AE8B-E504F2BA460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C81781F-664A-48DD-BA7D-36E59D4DB9DA}" srcId="{F75469F0-80B2-4D85-A8A8-2CD4C066E10C}" destId="{D1D5C8B7-C3F2-473F-AECF-A6572833887D}" srcOrd="2" destOrd="0" parTransId="{DB5DE60E-88BD-40B9-B42A-4A62144009ED}" sibTransId="{FBA70F17-8554-49BA-B446-2FD2C0F0B4B7}"/>
    <dgm:cxn modelId="{919BD321-74CE-4455-84C8-1CD65E97B4B1}" type="presOf" srcId="{D1D5C8B7-C3F2-473F-AECF-A6572833887D}" destId="{EBE4CD28-5A5C-4A4F-97A2-650F64149C6D}" srcOrd="0" destOrd="0" presId="urn:microsoft.com/office/officeart/2005/8/layout/hProcess9"/>
    <dgm:cxn modelId="{8D807735-156F-4171-BAF1-FA9CA3CEA5BE}" type="presOf" srcId="{F75469F0-80B2-4D85-A8A8-2CD4C066E10C}" destId="{4B7F9D86-DA2C-42DC-B675-261C34246C9B}" srcOrd="0" destOrd="0" presId="urn:microsoft.com/office/officeart/2005/8/layout/hProcess9"/>
    <dgm:cxn modelId="{9332E583-A8D0-425E-9622-A7FC97CBE237}" type="presOf" srcId="{0CE1B4A8-4CC3-4E7B-9F3B-B15C65EDBB54}" destId="{CE9D5B8F-BF24-4986-9E57-7552C67B31E5}" srcOrd="0" destOrd="0" presId="urn:microsoft.com/office/officeart/2005/8/layout/hProcess9"/>
    <dgm:cxn modelId="{4D31E091-B2F1-4004-927F-26D794DB93D2}" srcId="{F75469F0-80B2-4D85-A8A8-2CD4C066E10C}" destId="{0CE1B4A8-4CC3-4E7B-9F3B-B15C65EDBB54}" srcOrd="4" destOrd="0" parTransId="{54CCAB0E-9D7B-4F29-BC15-6D164C19132F}" sibTransId="{B59417A3-1494-4F5C-B110-13A90E32B24B}"/>
    <dgm:cxn modelId="{764D1292-18D6-4FF8-9F40-3A8F1C416DC0}" srcId="{F75469F0-80B2-4D85-A8A8-2CD4C066E10C}" destId="{3E9C1BF3-41EB-4ABC-A07B-30A29BFCD882}" srcOrd="3" destOrd="0" parTransId="{734E68E7-B2FD-4163-A8F0-25E04864B96E}" sibTransId="{1EB8F2A8-AE12-42D3-8390-DD7DD9E5CC5F}"/>
    <dgm:cxn modelId="{AB9D489F-38C4-4B95-86EA-0050C5F503FB}" type="presOf" srcId="{15455EFC-A29F-4BF1-AE8B-E504F2BA460D}" destId="{7E5AC499-EF7D-4E64-BCDD-F8F2DB22B989}" srcOrd="0" destOrd="0" presId="urn:microsoft.com/office/officeart/2005/8/layout/hProcess9"/>
    <dgm:cxn modelId="{ADF1E49F-1FDB-49CD-98F9-00B846022D10}" type="presOf" srcId="{91EB331B-BB76-49E3-81D1-597404E5E38D}" destId="{1877AF22-AFD8-42DF-A265-0A2C17EE1C18}" srcOrd="0" destOrd="0" presId="urn:microsoft.com/office/officeart/2005/8/layout/hProcess9"/>
    <dgm:cxn modelId="{3EEE3CB1-2324-4141-BD31-459997883665}" srcId="{F75469F0-80B2-4D85-A8A8-2CD4C066E10C}" destId="{91EB331B-BB76-49E3-81D1-597404E5E38D}" srcOrd="0" destOrd="0" parTransId="{434C0B55-49DD-4985-BA50-C2700E083F60}" sibTransId="{3D35D405-D171-4B1F-80C5-4DAA2C87A8F3}"/>
    <dgm:cxn modelId="{261335B9-C90B-46DD-8249-F4696F63AB20}" srcId="{F75469F0-80B2-4D85-A8A8-2CD4C066E10C}" destId="{D5770966-A4AC-418B-9F38-A07F81E672A0}" srcOrd="1" destOrd="0" parTransId="{76523BF5-2488-4F23-BACE-A0D7E7AB531A}" sibTransId="{19DD265E-7401-4E77-98D1-22E50BE424E3}"/>
    <dgm:cxn modelId="{7736C5BE-F2E8-47F8-865C-82C54FEBAC0F}" type="presOf" srcId="{D5770966-A4AC-418B-9F38-A07F81E672A0}" destId="{7E0C4991-D880-4526-A0A0-3613DB745765}" srcOrd="0" destOrd="0" presId="urn:microsoft.com/office/officeart/2005/8/layout/hProcess9"/>
    <dgm:cxn modelId="{2DADD7D9-D4A3-442A-9DFF-6E10D37AA1B2}" srcId="{F75469F0-80B2-4D85-A8A8-2CD4C066E10C}" destId="{15455EFC-A29F-4BF1-AE8B-E504F2BA460D}" srcOrd="5" destOrd="0" parTransId="{A6CCBDEE-0B04-48F2-8F58-8B040C4BA4D7}" sibTransId="{831A20E0-F221-4C3A-A568-5FAFD2B031F7}"/>
    <dgm:cxn modelId="{AD567DEC-81CD-4742-96BD-E209C8B719D2}" type="presOf" srcId="{3E9C1BF3-41EB-4ABC-A07B-30A29BFCD882}" destId="{990137F6-982B-4F57-940C-F7F4EB93D5F2}" srcOrd="0" destOrd="0" presId="urn:microsoft.com/office/officeart/2005/8/layout/hProcess9"/>
    <dgm:cxn modelId="{1EA6D28B-0095-4FFA-9233-F3635E75CE36}" type="presParOf" srcId="{4B7F9D86-DA2C-42DC-B675-261C34246C9B}" destId="{4545B578-2067-4D2C-8839-D90C6E9645C0}" srcOrd="0" destOrd="0" presId="urn:microsoft.com/office/officeart/2005/8/layout/hProcess9"/>
    <dgm:cxn modelId="{654782A5-A440-4F1A-B766-FCD47B94AB63}" type="presParOf" srcId="{4B7F9D86-DA2C-42DC-B675-261C34246C9B}" destId="{E964A439-DD0B-40B1-9F06-EE1072CAF0A2}" srcOrd="1" destOrd="0" presId="urn:microsoft.com/office/officeart/2005/8/layout/hProcess9"/>
    <dgm:cxn modelId="{8F8C6935-95C1-4C86-898A-97F9C3AB7BD4}" type="presParOf" srcId="{E964A439-DD0B-40B1-9F06-EE1072CAF0A2}" destId="{1877AF22-AFD8-42DF-A265-0A2C17EE1C18}" srcOrd="0" destOrd="0" presId="urn:microsoft.com/office/officeart/2005/8/layout/hProcess9"/>
    <dgm:cxn modelId="{8B9CF0F9-450A-472B-A061-A07336747CB1}" type="presParOf" srcId="{E964A439-DD0B-40B1-9F06-EE1072CAF0A2}" destId="{2BCE5114-70F2-4DBE-B900-21D791923880}" srcOrd="1" destOrd="0" presId="urn:microsoft.com/office/officeart/2005/8/layout/hProcess9"/>
    <dgm:cxn modelId="{F6F2A55D-6204-44C6-B9D9-7BEA9125229D}" type="presParOf" srcId="{E964A439-DD0B-40B1-9F06-EE1072CAF0A2}" destId="{7E0C4991-D880-4526-A0A0-3613DB745765}" srcOrd="2" destOrd="0" presId="urn:microsoft.com/office/officeart/2005/8/layout/hProcess9"/>
    <dgm:cxn modelId="{0D5F977B-C015-4B16-8CAF-B73DA78EE7F7}" type="presParOf" srcId="{E964A439-DD0B-40B1-9F06-EE1072CAF0A2}" destId="{2790033A-98AB-4EC3-8C4E-0BF9D309314F}" srcOrd="3" destOrd="0" presId="urn:microsoft.com/office/officeart/2005/8/layout/hProcess9"/>
    <dgm:cxn modelId="{30141A50-5B90-4444-9D04-1891B5CB33F0}" type="presParOf" srcId="{E964A439-DD0B-40B1-9F06-EE1072CAF0A2}" destId="{EBE4CD28-5A5C-4A4F-97A2-650F64149C6D}" srcOrd="4" destOrd="0" presId="urn:microsoft.com/office/officeart/2005/8/layout/hProcess9"/>
    <dgm:cxn modelId="{2266FAF5-CC7B-4F7C-8E1E-87B0B7294AD3}" type="presParOf" srcId="{E964A439-DD0B-40B1-9F06-EE1072CAF0A2}" destId="{51A7EFFD-E404-4423-8A80-F49383442995}" srcOrd="5" destOrd="0" presId="urn:microsoft.com/office/officeart/2005/8/layout/hProcess9"/>
    <dgm:cxn modelId="{49823A8C-620E-406C-A9B9-2BBD7B409025}" type="presParOf" srcId="{E964A439-DD0B-40B1-9F06-EE1072CAF0A2}" destId="{990137F6-982B-4F57-940C-F7F4EB93D5F2}" srcOrd="6" destOrd="0" presId="urn:microsoft.com/office/officeart/2005/8/layout/hProcess9"/>
    <dgm:cxn modelId="{FF6ACEBF-13F5-4EF4-98B1-D2E303CC8F68}" type="presParOf" srcId="{E964A439-DD0B-40B1-9F06-EE1072CAF0A2}" destId="{E49A86F3-EC1E-462A-9D7F-93918082B706}" srcOrd="7" destOrd="0" presId="urn:microsoft.com/office/officeart/2005/8/layout/hProcess9"/>
    <dgm:cxn modelId="{7BFDAAE3-07B5-40D7-988D-1A5592769D5C}" type="presParOf" srcId="{E964A439-DD0B-40B1-9F06-EE1072CAF0A2}" destId="{CE9D5B8F-BF24-4986-9E57-7552C67B31E5}" srcOrd="8" destOrd="0" presId="urn:microsoft.com/office/officeart/2005/8/layout/hProcess9"/>
    <dgm:cxn modelId="{3FCA957A-FCB4-4A99-894F-EF3ACCAA89E2}" type="presParOf" srcId="{E964A439-DD0B-40B1-9F06-EE1072CAF0A2}" destId="{B09A73A3-14E7-4AEE-9F37-083E54B15B5C}" srcOrd="9" destOrd="0" presId="urn:microsoft.com/office/officeart/2005/8/layout/hProcess9"/>
    <dgm:cxn modelId="{B1EA1BF3-4029-4380-8054-5C1FAE762A87}" type="presParOf" srcId="{E964A439-DD0B-40B1-9F06-EE1072CAF0A2}" destId="{7E5AC499-EF7D-4E64-BCDD-F8F2DB22B98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56CFA-9F01-4CE4-9990-92BC2CB4D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1227F3-891C-4612-87BB-FA26A0A2D4AA}">
      <dgm:prSet phldrT="[Text]" custT="1"/>
      <dgm:spPr/>
      <dgm:t>
        <a:bodyPr/>
        <a:lstStyle/>
        <a:p>
          <a:r>
            <a:rPr lang="en-US" sz="2000" dirty="0">
              <a:latin typeface="Georgia" panose="02040502050405020303" pitchFamily="18" charset="0"/>
            </a:rPr>
            <a:t>Data from Clinical notes extracted using NLP models</a:t>
          </a:r>
        </a:p>
      </dgm:t>
    </dgm:pt>
    <dgm:pt modelId="{F37F77D3-EFB2-4C5F-B234-F3502114DDE0}" type="parTrans" cxnId="{B1BA020A-35F0-43DA-AA40-853326E8E9C0}">
      <dgm:prSet/>
      <dgm:spPr/>
      <dgm:t>
        <a:bodyPr/>
        <a:lstStyle/>
        <a:p>
          <a:endParaRPr lang="en-US"/>
        </a:p>
      </dgm:t>
    </dgm:pt>
    <dgm:pt modelId="{1E5D9C28-DC22-4110-9121-8A0492E5F123}" type="sibTrans" cxnId="{B1BA020A-35F0-43DA-AA40-853326E8E9C0}">
      <dgm:prSet/>
      <dgm:spPr/>
      <dgm:t>
        <a:bodyPr/>
        <a:lstStyle/>
        <a:p>
          <a:endParaRPr lang="en-US"/>
        </a:p>
      </dgm:t>
    </dgm:pt>
    <dgm:pt modelId="{5DA6D1D2-92FD-43DC-9BFF-1EB458F52D08}">
      <dgm:prSet phldrT="[Text]"/>
      <dgm:spPr/>
      <dgm:t>
        <a:bodyPr/>
        <a:lstStyle/>
        <a:p>
          <a:r>
            <a:rPr lang="en-US"/>
            <a:t>?</a:t>
          </a:r>
        </a:p>
      </dgm:t>
    </dgm:pt>
    <dgm:pt modelId="{B7338D5E-88A1-4699-9D01-4AA77E3CCD6A}" type="parTrans" cxnId="{14BF2FA0-D3C0-4FCD-B089-DD31B5F2CF35}">
      <dgm:prSet/>
      <dgm:spPr/>
      <dgm:t>
        <a:bodyPr/>
        <a:lstStyle/>
        <a:p>
          <a:endParaRPr lang="en-US"/>
        </a:p>
      </dgm:t>
    </dgm:pt>
    <dgm:pt modelId="{77373A53-9B33-4B22-A499-455FE9209DD0}" type="sibTrans" cxnId="{14BF2FA0-D3C0-4FCD-B089-DD31B5F2CF35}">
      <dgm:prSet/>
      <dgm:spPr/>
      <dgm:t>
        <a:bodyPr/>
        <a:lstStyle/>
        <a:p>
          <a:endParaRPr lang="en-US"/>
        </a:p>
      </dgm:t>
    </dgm:pt>
    <dgm:pt modelId="{ADA0EA70-483C-4DE5-AC4E-93138D62D4CE}">
      <dgm:prSet phldrT="[Text]" custT="1"/>
      <dgm:spPr/>
      <dgm:t>
        <a:bodyPr/>
        <a:lstStyle/>
        <a:p>
          <a:r>
            <a:rPr lang="en-US" sz="2000">
              <a:latin typeface="Georgia" panose="02040502050405020303" pitchFamily="18" charset="0"/>
            </a:rPr>
            <a:t>Additional study data</a:t>
          </a:r>
        </a:p>
      </dgm:t>
    </dgm:pt>
    <dgm:pt modelId="{833AE9BE-61CB-4D31-A77E-05A8662A2469}" type="parTrans" cxnId="{916871CE-D141-404E-ADDA-DBBF3248DDAC}">
      <dgm:prSet/>
      <dgm:spPr/>
      <dgm:t>
        <a:bodyPr/>
        <a:lstStyle/>
        <a:p>
          <a:endParaRPr lang="en-US"/>
        </a:p>
      </dgm:t>
    </dgm:pt>
    <dgm:pt modelId="{B7DC25DA-7CBC-46D4-99E3-125D5B540B4C}" type="sibTrans" cxnId="{916871CE-D141-404E-ADDA-DBBF3248DDAC}">
      <dgm:prSet/>
      <dgm:spPr/>
      <dgm:t>
        <a:bodyPr/>
        <a:lstStyle/>
        <a:p>
          <a:endParaRPr lang="en-US"/>
        </a:p>
      </dgm:t>
    </dgm:pt>
    <dgm:pt modelId="{A8628F71-DB3A-4C3A-A65A-BAAFCF3B4EAF}" type="pres">
      <dgm:prSet presAssocID="{D2256CFA-9F01-4CE4-9990-92BC2CB4D508}" presName="Name0" presStyleCnt="0">
        <dgm:presLayoutVars>
          <dgm:dir/>
          <dgm:resizeHandles val="exact"/>
        </dgm:presLayoutVars>
      </dgm:prSet>
      <dgm:spPr/>
    </dgm:pt>
    <dgm:pt modelId="{481B6FE5-2E22-48E6-B917-4B9812E9EE31}" type="pres">
      <dgm:prSet presAssocID="{CF1227F3-891C-4612-87BB-FA26A0A2D4AA}" presName="node" presStyleLbl="node1" presStyleIdx="0" presStyleCnt="3">
        <dgm:presLayoutVars>
          <dgm:bulletEnabled val="1"/>
        </dgm:presLayoutVars>
      </dgm:prSet>
      <dgm:spPr/>
    </dgm:pt>
    <dgm:pt modelId="{8D2923E4-DE74-4A0D-A72B-1E8216B28B5D}" type="pres">
      <dgm:prSet presAssocID="{1E5D9C28-DC22-4110-9121-8A0492E5F123}" presName="sibTrans" presStyleLbl="sibTrans2D1" presStyleIdx="0" presStyleCnt="2"/>
      <dgm:spPr/>
    </dgm:pt>
    <dgm:pt modelId="{5C9FC9A9-CCCE-4985-A838-039B9D072D85}" type="pres">
      <dgm:prSet presAssocID="{1E5D9C28-DC22-4110-9121-8A0492E5F123}" presName="connectorText" presStyleLbl="sibTrans2D1" presStyleIdx="0" presStyleCnt="2"/>
      <dgm:spPr/>
    </dgm:pt>
    <dgm:pt modelId="{18116B4B-B9F1-43BE-8BE7-68EA4BAB527A}" type="pres">
      <dgm:prSet presAssocID="{5DA6D1D2-92FD-43DC-9BFF-1EB458F52D08}" presName="node" presStyleLbl="node1" presStyleIdx="1" presStyleCnt="3">
        <dgm:presLayoutVars>
          <dgm:bulletEnabled val="1"/>
        </dgm:presLayoutVars>
      </dgm:prSet>
      <dgm:spPr/>
    </dgm:pt>
    <dgm:pt modelId="{977AF594-E890-4277-9331-3D68FA8338F1}" type="pres">
      <dgm:prSet presAssocID="{77373A53-9B33-4B22-A499-455FE9209DD0}" presName="sibTrans" presStyleLbl="sibTrans2D1" presStyleIdx="1" presStyleCnt="2"/>
      <dgm:spPr/>
    </dgm:pt>
    <dgm:pt modelId="{643A1DAE-2066-45C1-94E0-537B4F6A0FD4}" type="pres">
      <dgm:prSet presAssocID="{77373A53-9B33-4B22-A499-455FE9209DD0}" presName="connectorText" presStyleLbl="sibTrans2D1" presStyleIdx="1" presStyleCnt="2"/>
      <dgm:spPr/>
    </dgm:pt>
    <dgm:pt modelId="{91E26C2F-B525-4B06-9BC7-D97346ED723B}" type="pres">
      <dgm:prSet presAssocID="{ADA0EA70-483C-4DE5-AC4E-93138D62D4CE}" presName="node" presStyleLbl="node1" presStyleIdx="2" presStyleCnt="3">
        <dgm:presLayoutVars>
          <dgm:bulletEnabled val="1"/>
        </dgm:presLayoutVars>
      </dgm:prSet>
      <dgm:spPr/>
    </dgm:pt>
  </dgm:ptLst>
  <dgm:cxnLst>
    <dgm:cxn modelId="{B1BA020A-35F0-43DA-AA40-853326E8E9C0}" srcId="{D2256CFA-9F01-4CE4-9990-92BC2CB4D508}" destId="{CF1227F3-891C-4612-87BB-FA26A0A2D4AA}" srcOrd="0" destOrd="0" parTransId="{F37F77D3-EFB2-4C5F-B234-F3502114DDE0}" sibTransId="{1E5D9C28-DC22-4110-9121-8A0492E5F123}"/>
    <dgm:cxn modelId="{D8BF8416-B237-478E-BB70-83EA13909C94}" type="presOf" srcId="{D2256CFA-9F01-4CE4-9990-92BC2CB4D508}" destId="{A8628F71-DB3A-4C3A-A65A-BAAFCF3B4EAF}" srcOrd="0" destOrd="0" presId="urn:microsoft.com/office/officeart/2005/8/layout/process1"/>
    <dgm:cxn modelId="{4B7F9347-20EE-43D9-922E-877793949E26}" type="presOf" srcId="{1E5D9C28-DC22-4110-9121-8A0492E5F123}" destId="{8D2923E4-DE74-4A0D-A72B-1E8216B28B5D}" srcOrd="0" destOrd="0" presId="urn:microsoft.com/office/officeart/2005/8/layout/process1"/>
    <dgm:cxn modelId="{B60DE45A-0D75-4C69-88B5-6BD8BAAF0152}" type="presOf" srcId="{5DA6D1D2-92FD-43DC-9BFF-1EB458F52D08}" destId="{18116B4B-B9F1-43BE-8BE7-68EA4BAB527A}" srcOrd="0" destOrd="0" presId="urn:microsoft.com/office/officeart/2005/8/layout/process1"/>
    <dgm:cxn modelId="{14BF2FA0-D3C0-4FCD-B089-DD31B5F2CF35}" srcId="{D2256CFA-9F01-4CE4-9990-92BC2CB4D508}" destId="{5DA6D1D2-92FD-43DC-9BFF-1EB458F52D08}" srcOrd="1" destOrd="0" parTransId="{B7338D5E-88A1-4699-9D01-4AA77E3CCD6A}" sibTransId="{77373A53-9B33-4B22-A499-455FE9209DD0}"/>
    <dgm:cxn modelId="{6AF340A9-673E-4957-8C45-63B3898C0BBE}" type="presOf" srcId="{77373A53-9B33-4B22-A499-455FE9209DD0}" destId="{977AF594-E890-4277-9331-3D68FA8338F1}" srcOrd="0" destOrd="0" presId="urn:microsoft.com/office/officeart/2005/8/layout/process1"/>
    <dgm:cxn modelId="{9A9C9DBB-150B-4C83-B584-B41A787FBC86}" type="presOf" srcId="{CF1227F3-891C-4612-87BB-FA26A0A2D4AA}" destId="{481B6FE5-2E22-48E6-B917-4B9812E9EE31}" srcOrd="0" destOrd="0" presId="urn:microsoft.com/office/officeart/2005/8/layout/process1"/>
    <dgm:cxn modelId="{916871CE-D141-404E-ADDA-DBBF3248DDAC}" srcId="{D2256CFA-9F01-4CE4-9990-92BC2CB4D508}" destId="{ADA0EA70-483C-4DE5-AC4E-93138D62D4CE}" srcOrd="2" destOrd="0" parTransId="{833AE9BE-61CB-4D31-A77E-05A8662A2469}" sibTransId="{B7DC25DA-7CBC-46D4-99E3-125D5B540B4C}"/>
    <dgm:cxn modelId="{9B3BB6D6-C41F-41C0-8AAC-199EF88E8448}" type="presOf" srcId="{1E5D9C28-DC22-4110-9121-8A0492E5F123}" destId="{5C9FC9A9-CCCE-4985-A838-039B9D072D85}" srcOrd="1" destOrd="0" presId="urn:microsoft.com/office/officeart/2005/8/layout/process1"/>
    <dgm:cxn modelId="{9C9F73D9-2DB0-4555-A1A4-EDBBED4B0C35}" type="presOf" srcId="{77373A53-9B33-4B22-A499-455FE9209DD0}" destId="{643A1DAE-2066-45C1-94E0-537B4F6A0FD4}" srcOrd="1" destOrd="0" presId="urn:microsoft.com/office/officeart/2005/8/layout/process1"/>
    <dgm:cxn modelId="{6F36FAF6-3582-42CE-88C0-DE520C4F566B}" type="presOf" srcId="{ADA0EA70-483C-4DE5-AC4E-93138D62D4CE}" destId="{91E26C2F-B525-4B06-9BC7-D97346ED723B}" srcOrd="0" destOrd="0" presId="urn:microsoft.com/office/officeart/2005/8/layout/process1"/>
    <dgm:cxn modelId="{A74FA26B-CC11-447C-9F88-0BB3A62E6B6B}" type="presParOf" srcId="{A8628F71-DB3A-4C3A-A65A-BAAFCF3B4EAF}" destId="{481B6FE5-2E22-48E6-B917-4B9812E9EE31}" srcOrd="0" destOrd="0" presId="urn:microsoft.com/office/officeart/2005/8/layout/process1"/>
    <dgm:cxn modelId="{6B881B11-2B84-4BED-AE64-6E5499C7F560}" type="presParOf" srcId="{A8628F71-DB3A-4C3A-A65A-BAAFCF3B4EAF}" destId="{8D2923E4-DE74-4A0D-A72B-1E8216B28B5D}" srcOrd="1" destOrd="0" presId="urn:microsoft.com/office/officeart/2005/8/layout/process1"/>
    <dgm:cxn modelId="{B5660C30-4D4A-4480-91A1-9E9C7C9FBE6D}" type="presParOf" srcId="{8D2923E4-DE74-4A0D-A72B-1E8216B28B5D}" destId="{5C9FC9A9-CCCE-4985-A838-039B9D072D85}" srcOrd="0" destOrd="0" presId="urn:microsoft.com/office/officeart/2005/8/layout/process1"/>
    <dgm:cxn modelId="{29C358E9-B78B-4A32-B38E-D06B551CBC83}" type="presParOf" srcId="{A8628F71-DB3A-4C3A-A65A-BAAFCF3B4EAF}" destId="{18116B4B-B9F1-43BE-8BE7-68EA4BAB527A}" srcOrd="2" destOrd="0" presId="urn:microsoft.com/office/officeart/2005/8/layout/process1"/>
    <dgm:cxn modelId="{A14AF1F2-452B-4938-BE39-396541876BB5}" type="presParOf" srcId="{A8628F71-DB3A-4C3A-A65A-BAAFCF3B4EAF}" destId="{977AF594-E890-4277-9331-3D68FA8338F1}" srcOrd="3" destOrd="0" presId="urn:microsoft.com/office/officeart/2005/8/layout/process1"/>
    <dgm:cxn modelId="{31287C50-2220-455F-A05D-D75527813385}" type="presParOf" srcId="{977AF594-E890-4277-9331-3D68FA8338F1}" destId="{643A1DAE-2066-45C1-94E0-537B4F6A0FD4}" srcOrd="0" destOrd="0" presId="urn:microsoft.com/office/officeart/2005/8/layout/process1"/>
    <dgm:cxn modelId="{B462AE61-D2E9-42B6-83D4-154A51B17811}" type="presParOf" srcId="{A8628F71-DB3A-4C3A-A65A-BAAFCF3B4EAF}" destId="{91E26C2F-B525-4B06-9BC7-D97346ED72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56CFA-9F01-4CE4-9990-92BC2CB4D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1227F3-891C-4612-87BB-FA26A0A2D4AA}">
      <dgm:prSet phldrT="[Text]"/>
      <dgm:spPr/>
      <dgm:t>
        <a:bodyPr/>
        <a:lstStyle/>
        <a:p>
          <a:endParaRPr lang="en-US"/>
        </a:p>
      </dgm:t>
    </dgm:pt>
    <dgm:pt modelId="{F37F77D3-EFB2-4C5F-B234-F3502114DDE0}" type="parTrans" cxnId="{B1BA020A-35F0-43DA-AA40-853326E8E9C0}">
      <dgm:prSet/>
      <dgm:spPr/>
      <dgm:t>
        <a:bodyPr/>
        <a:lstStyle/>
        <a:p>
          <a:endParaRPr lang="en-US"/>
        </a:p>
      </dgm:t>
    </dgm:pt>
    <dgm:pt modelId="{1E5D9C28-DC22-4110-9121-8A0492E5F123}" type="sibTrans" cxnId="{B1BA020A-35F0-43DA-AA40-853326E8E9C0}">
      <dgm:prSet/>
      <dgm:spPr/>
      <dgm:t>
        <a:bodyPr/>
        <a:lstStyle/>
        <a:p>
          <a:endParaRPr lang="en-US"/>
        </a:p>
      </dgm:t>
    </dgm:pt>
    <dgm:pt modelId="{5DA6D1D2-92FD-43DC-9BFF-1EB458F52D08}">
      <dgm:prSet phldrT="[Text]"/>
      <dgm:spPr/>
      <dgm:t>
        <a:bodyPr/>
        <a:lstStyle/>
        <a:p>
          <a:endParaRPr lang="en-US"/>
        </a:p>
      </dgm:t>
    </dgm:pt>
    <dgm:pt modelId="{B7338D5E-88A1-4699-9D01-4AA77E3CCD6A}" type="parTrans" cxnId="{14BF2FA0-D3C0-4FCD-B089-DD31B5F2CF35}">
      <dgm:prSet/>
      <dgm:spPr/>
      <dgm:t>
        <a:bodyPr/>
        <a:lstStyle/>
        <a:p>
          <a:endParaRPr lang="en-US"/>
        </a:p>
      </dgm:t>
    </dgm:pt>
    <dgm:pt modelId="{77373A53-9B33-4B22-A499-455FE9209DD0}" type="sibTrans" cxnId="{14BF2FA0-D3C0-4FCD-B089-DD31B5F2CF35}">
      <dgm:prSet/>
      <dgm:spPr/>
      <dgm:t>
        <a:bodyPr/>
        <a:lstStyle/>
        <a:p>
          <a:endParaRPr lang="en-US"/>
        </a:p>
      </dgm:t>
    </dgm:pt>
    <dgm:pt modelId="{ADA0EA70-483C-4DE5-AC4E-93138D62D4CE}">
      <dgm:prSet phldrT="[Text]"/>
      <dgm:spPr/>
      <dgm:t>
        <a:bodyPr/>
        <a:lstStyle/>
        <a:p>
          <a:endParaRPr lang="en-US"/>
        </a:p>
      </dgm:t>
    </dgm:pt>
    <dgm:pt modelId="{833AE9BE-61CB-4D31-A77E-05A8662A2469}" type="parTrans" cxnId="{916871CE-D141-404E-ADDA-DBBF3248DDAC}">
      <dgm:prSet/>
      <dgm:spPr/>
      <dgm:t>
        <a:bodyPr/>
        <a:lstStyle/>
        <a:p>
          <a:endParaRPr lang="en-US"/>
        </a:p>
      </dgm:t>
    </dgm:pt>
    <dgm:pt modelId="{B7DC25DA-7CBC-46D4-99E3-125D5B540B4C}" type="sibTrans" cxnId="{916871CE-D141-404E-ADDA-DBBF3248DDAC}">
      <dgm:prSet/>
      <dgm:spPr/>
      <dgm:t>
        <a:bodyPr/>
        <a:lstStyle/>
        <a:p>
          <a:endParaRPr lang="en-US"/>
        </a:p>
      </dgm:t>
    </dgm:pt>
    <dgm:pt modelId="{A8628F71-DB3A-4C3A-A65A-BAAFCF3B4EAF}" type="pres">
      <dgm:prSet presAssocID="{D2256CFA-9F01-4CE4-9990-92BC2CB4D508}" presName="Name0" presStyleCnt="0">
        <dgm:presLayoutVars>
          <dgm:dir/>
          <dgm:resizeHandles val="exact"/>
        </dgm:presLayoutVars>
      </dgm:prSet>
      <dgm:spPr/>
    </dgm:pt>
    <dgm:pt modelId="{481B6FE5-2E22-48E6-B917-4B9812E9EE31}" type="pres">
      <dgm:prSet presAssocID="{CF1227F3-891C-4612-87BB-FA26A0A2D4AA}" presName="node" presStyleLbl="node1" presStyleIdx="0" presStyleCnt="3">
        <dgm:presLayoutVars>
          <dgm:bulletEnabled val="1"/>
        </dgm:presLayoutVars>
      </dgm:prSet>
      <dgm:spPr/>
    </dgm:pt>
    <dgm:pt modelId="{8D2923E4-DE74-4A0D-A72B-1E8216B28B5D}" type="pres">
      <dgm:prSet presAssocID="{1E5D9C28-DC22-4110-9121-8A0492E5F123}" presName="sibTrans" presStyleLbl="sibTrans2D1" presStyleIdx="0" presStyleCnt="2"/>
      <dgm:spPr/>
    </dgm:pt>
    <dgm:pt modelId="{5C9FC9A9-CCCE-4985-A838-039B9D072D85}" type="pres">
      <dgm:prSet presAssocID="{1E5D9C28-DC22-4110-9121-8A0492E5F123}" presName="connectorText" presStyleLbl="sibTrans2D1" presStyleIdx="0" presStyleCnt="2"/>
      <dgm:spPr/>
    </dgm:pt>
    <dgm:pt modelId="{18116B4B-B9F1-43BE-8BE7-68EA4BAB527A}" type="pres">
      <dgm:prSet presAssocID="{5DA6D1D2-92FD-43DC-9BFF-1EB458F52D08}" presName="node" presStyleLbl="node1" presStyleIdx="1" presStyleCnt="3">
        <dgm:presLayoutVars>
          <dgm:bulletEnabled val="1"/>
        </dgm:presLayoutVars>
      </dgm:prSet>
      <dgm:spPr/>
    </dgm:pt>
    <dgm:pt modelId="{977AF594-E890-4277-9331-3D68FA8338F1}" type="pres">
      <dgm:prSet presAssocID="{77373A53-9B33-4B22-A499-455FE9209DD0}" presName="sibTrans" presStyleLbl="sibTrans2D1" presStyleIdx="1" presStyleCnt="2"/>
      <dgm:spPr/>
    </dgm:pt>
    <dgm:pt modelId="{643A1DAE-2066-45C1-94E0-537B4F6A0FD4}" type="pres">
      <dgm:prSet presAssocID="{77373A53-9B33-4B22-A499-455FE9209DD0}" presName="connectorText" presStyleLbl="sibTrans2D1" presStyleIdx="1" presStyleCnt="2"/>
      <dgm:spPr/>
    </dgm:pt>
    <dgm:pt modelId="{91E26C2F-B525-4B06-9BC7-D97346ED723B}" type="pres">
      <dgm:prSet presAssocID="{ADA0EA70-483C-4DE5-AC4E-93138D62D4CE}" presName="node" presStyleLbl="node1" presStyleIdx="2" presStyleCnt="3">
        <dgm:presLayoutVars>
          <dgm:bulletEnabled val="1"/>
        </dgm:presLayoutVars>
      </dgm:prSet>
      <dgm:spPr/>
    </dgm:pt>
  </dgm:ptLst>
  <dgm:cxnLst>
    <dgm:cxn modelId="{B1BA020A-35F0-43DA-AA40-853326E8E9C0}" srcId="{D2256CFA-9F01-4CE4-9990-92BC2CB4D508}" destId="{CF1227F3-891C-4612-87BB-FA26A0A2D4AA}" srcOrd="0" destOrd="0" parTransId="{F37F77D3-EFB2-4C5F-B234-F3502114DDE0}" sibTransId="{1E5D9C28-DC22-4110-9121-8A0492E5F123}"/>
    <dgm:cxn modelId="{D8BF8416-B237-478E-BB70-83EA13909C94}" type="presOf" srcId="{D2256CFA-9F01-4CE4-9990-92BC2CB4D508}" destId="{A8628F71-DB3A-4C3A-A65A-BAAFCF3B4EAF}" srcOrd="0" destOrd="0" presId="urn:microsoft.com/office/officeart/2005/8/layout/process1"/>
    <dgm:cxn modelId="{4B7F9347-20EE-43D9-922E-877793949E26}" type="presOf" srcId="{1E5D9C28-DC22-4110-9121-8A0492E5F123}" destId="{8D2923E4-DE74-4A0D-A72B-1E8216B28B5D}" srcOrd="0" destOrd="0" presId="urn:microsoft.com/office/officeart/2005/8/layout/process1"/>
    <dgm:cxn modelId="{B60DE45A-0D75-4C69-88B5-6BD8BAAF0152}" type="presOf" srcId="{5DA6D1D2-92FD-43DC-9BFF-1EB458F52D08}" destId="{18116B4B-B9F1-43BE-8BE7-68EA4BAB527A}" srcOrd="0" destOrd="0" presId="urn:microsoft.com/office/officeart/2005/8/layout/process1"/>
    <dgm:cxn modelId="{14BF2FA0-D3C0-4FCD-B089-DD31B5F2CF35}" srcId="{D2256CFA-9F01-4CE4-9990-92BC2CB4D508}" destId="{5DA6D1D2-92FD-43DC-9BFF-1EB458F52D08}" srcOrd="1" destOrd="0" parTransId="{B7338D5E-88A1-4699-9D01-4AA77E3CCD6A}" sibTransId="{77373A53-9B33-4B22-A499-455FE9209DD0}"/>
    <dgm:cxn modelId="{6AF340A9-673E-4957-8C45-63B3898C0BBE}" type="presOf" srcId="{77373A53-9B33-4B22-A499-455FE9209DD0}" destId="{977AF594-E890-4277-9331-3D68FA8338F1}" srcOrd="0" destOrd="0" presId="urn:microsoft.com/office/officeart/2005/8/layout/process1"/>
    <dgm:cxn modelId="{9A9C9DBB-150B-4C83-B584-B41A787FBC86}" type="presOf" srcId="{CF1227F3-891C-4612-87BB-FA26A0A2D4AA}" destId="{481B6FE5-2E22-48E6-B917-4B9812E9EE31}" srcOrd="0" destOrd="0" presId="urn:microsoft.com/office/officeart/2005/8/layout/process1"/>
    <dgm:cxn modelId="{916871CE-D141-404E-ADDA-DBBF3248DDAC}" srcId="{D2256CFA-9F01-4CE4-9990-92BC2CB4D508}" destId="{ADA0EA70-483C-4DE5-AC4E-93138D62D4CE}" srcOrd="2" destOrd="0" parTransId="{833AE9BE-61CB-4D31-A77E-05A8662A2469}" sibTransId="{B7DC25DA-7CBC-46D4-99E3-125D5B540B4C}"/>
    <dgm:cxn modelId="{9B3BB6D6-C41F-41C0-8AAC-199EF88E8448}" type="presOf" srcId="{1E5D9C28-DC22-4110-9121-8A0492E5F123}" destId="{5C9FC9A9-CCCE-4985-A838-039B9D072D85}" srcOrd="1" destOrd="0" presId="urn:microsoft.com/office/officeart/2005/8/layout/process1"/>
    <dgm:cxn modelId="{9C9F73D9-2DB0-4555-A1A4-EDBBED4B0C35}" type="presOf" srcId="{77373A53-9B33-4B22-A499-455FE9209DD0}" destId="{643A1DAE-2066-45C1-94E0-537B4F6A0FD4}" srcOrd="1" destOrd="0" presId="urn:microsoft.com/office/officeart/2005/8/layout/process1"/>
    <dgm:cxn modelId="{6F36FAF6-3582-42CE-88C0-DE520C4F566B}" type="presOf" srcId="{ADA0EA70-483C-4DE5-AC4E-93138D62D4CE}" destId="{91E26C2F-B525-4B06-9BC7-D97346ED723B}" srcOrd="0" destOrd="0" presId="urn:microsoft.com/office/officeart/2005/8/layout/process1"/>
    <dgm:cxn modelId="{A74FA26B-CC11-447C-9F88-0BB3A62E6B6B}" type="presParOf" srcId="{A8628F71-DB3A-4C3A-A65A-BAAFCF3B4EAF}" destId="{481B6FE5-2E22-48E6-B917-4B9812E9EE31}" srcOrd="0" destOrd="0" presId="urn:microsoft.com/office/officeart/2005/8/layout/process1"/>
    <dgm:cxn modelId="{6B881B11-2B84-4BED-AE64-6E5499C7F560}" type="presParOf" srcId="{A8628F71-DB3A-4C3A-A65A-BAAFCF3B4EAF}" destId="{8D2923E4-DE74-4A0D-A72B-1E8216B28B5D}" srcOrd="1" destOrd="0" presId="urn:microsoft.com/office/officeart/2005/8/layout/process1"/>
    <dgm:cxn modelId="{B5660C30-4D4A-4480-91A1-9E9C7C9FBE6D}" type="presParOf" srcId="{8D2923E4-DE74-4A0D-A72B-1E8216B28B5D}" destId="{5C9FC9A9-CCCE-4985-A838-039B9D072D85}" srcOrd="0" destOrd="0" presId="urn:microsoft.com/office/officeart/2005/8/layout/process1"/>
    <dgm:cxn modelId="{29C358E9-B78B-4A32-B38E-D06B551CBC83}" type="presParOf" srcId="{A8628F71-DB3A-4C3A-A65A-BAAFCF3B4EAF}" destId="{18116B4B-B9F1-43BE-8BE7-68EA4BAB527A}" srcOrd="2" destOrd="0" presId="urn:microsoft.com/office/officeart/2005/8/layout/process1"/>
    <dgm:cxn modelId="{A14AF1F2-452B-4938-BE39-396541876BB5}" type="presParOf" srcId="{A8628F71-DB3A-4C3A-A65A-BAAFCF3B4EAF}" destId="{977AF594-E890-4277-9331-3D68FA8338F1}" srcOrd="3" destOrd="0" presId="urn:microsoft.com/office/officeart/2005/8/layout/process1"/>
    <dgm:cxn modelId="{31287C50-2220-455F-A05D-D75527813385}" type="presParOf" srcId="{977AF594-E890-4277-9331-3D68FA8338F1}" destId="{643A1DAE-2066-45C1-94E0-537B4F6A0FD4}" srcOrd="0" destOrd="0" presId="urn:microsoft.com/office/officeart/2005/8/layout/process1"/>
    <dgm:cxn modelId="{B462AE61-D2E9-42B6-83D4-154A51B17811}" type="presParOf" srcId="{A8628F71-DB3A-4C3A-A65A-BAAFCF3B4EAF}" destId="{91E26C2F-B525-4B06-9BC7-D97346ED72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2FB62-5263-43F1-8ACA-93DEC7BC210E}">
      <dsp:nvSpPr>
        <dsp:cNvPr id="0" name=""/>
        <dsp:cNvSpPr/>
      </dsp:nvSpPr>
      <dsp:spPr>
        <a:xfrm>
          <a:off x="0" y="18670"/>
          <a:ext cx="6398185" cy="854074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Montserrat" panose="00000500000000000000" pitchFamily="2" charset="0"/>
            </a:rPr>
            <a:t>To demonstrate…in a pharmacoepidemiology study</a:t>
          </a:r>
        </a:p>
      </dsp:txBody>
      <dsp:txXfrm>
        <a:off x="0" y="18670"/>
        <a:ext cx="6398185" cy="854074"/>
      </dsp:txXfrm>
    </dsp:sp>
    <dsp:sp modelId="{6683CE8A-B26C-41E5-94FF-AF54BAAC1746}">
      <dsp:nvSpPr>
        <dsp:cNvPr id="0" name=""/>
        <dsp:cNvSpPr/>
      </dsp:nvSpPr>
      <dsp:spPr>
        <a:xfrm>
          <a:off x="0" y="854074"/>
          <a:ext cx="2130645" cy="179355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7432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Value</a:t>
          </a:r>
          <a:endParaRPr lang="en-US" sz="2000" b="1" kern="1200">
            <a:latin typeface="Montserrat" panose="00000500000000000000" pitchFamily="2" charset="0"/>
          </a:endParaRPr>
        </a:p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Montserrat" panose="00000500000000000000" pitchFamily="2" charset="0"/>
            </a:rPr>
            <a:t>of using claims and EHR structured and semi-structured/unstructured</a:t>
          </a:r>
        </a:p>
      </dsp:txBody>
      <dsp:txXfrm>
        <a:off x="0" y="854074"/>
        <a:ext cx="2130645" cy="1793556"/>
      </dsp:txXfrm>
    </dsp:sp>
    <dsp:sp modelId="{B107AA86-A8E5-4E37-8F9B-A7768A7F3B6F}">
      <dsp:nvSpPr>
        <dsp:cNvPr id="0" name=""/>
        <dsp:cNvSpPr/>
      </dsp:nvSpPr>
      <dsp:spPr>
        <a:xfrm>
          <a:off x="2133769" y="854074"/>
          <a:ext cx="2130645" cy="1793556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7432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Scalability</a:t>
          </a:r>
          <a:endParaRPr lang="en-US" sz="2000" b="1" kern="1200" dirty="0">
            <a:latin typeface="Montserrat" panose="00000500000000000000" pitchFamily="2" charset="0"/>
          </a:endParaRPr>
        </a:p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Montserrat" panose="00000500000000000000" pitchFamily="2" charset="0"/>
            </a:rPr>
            <a:t>of an NLP model for clinical notes across the Oracle EHR RWD ~120 healthcare systems</a:t>
          </a:r>
        </a:p>
      </dsp:txBody>
      <dsp:txXfrm>
        <a:off x="2133769" y="854074"/>
        <a:ext cx="2130645" cy="1793556"/>
      </dsp:txXfrm>
    </dsp:sp>
    <dsp:sp modelId="{0EB48E0C-FFF6-41A3-83E8-E26BDD5F50ED}">
      <dsp:nvSpPr>
        <dsp:cNvPr id="0" name=""/>
        <dsp:cNvSpPr/>
      </dsp:nvSpPr>
      <dsp:spPr>
        <a:xfrm>
          <a:off x="4264415" y="854074"/>
          <a:ext cx="2130645" cy="179355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7432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Transportability</a:t>
          </a:r>
        </a:p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Montserrat" panose="00000500000000000000" pitchFamily="2" charset="0"/>
            </a:rPr>
            <a:t>of trained and tuned NLP models in 2 external EHR datasets</a:t>
          </a:r>
        </a:p>
      </dsp:txBody>
      <dsp:txXfrm>
        <a:off x="4264415" y="854074"/>
        <a:ext cx="2130645" cy="1793556"/>
      </dsp:txXfrm>
    </dsp:sp>
    <dsp:sp modelId="{7916063B-8C2C-459D-8F5E-47F663728E03}">
      <dsp:nvSpPr>
        <dsp:cNvPr id="0" name=""/>
        <dsp:cNvSpPr/>
      </dsp:nvSpPr>
      <dsp:spPr>
        <a:xfrm>
          <a:off x="0" y="2647630"/>
          <a:ext cx="6398185" cy="199284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5B578-2067-4D2C-8839-D90C6E9645C0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7AF22-AFD8-42DF-A265-0A2C17EE1C18}">
      <dsp:nvSpPr>
        <dsp:cNvPr id="0" name=""/>
        <dsp:cNvSpPr/>
      </dsp:nvSpPr>
      <dsp:spPr>
        <a:xfrm>
          <a:off x="2166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Annotators annotate data based on the annotation guidelines as ground truth</a:t>
          </a:r>
        </a:p>
      </dsp:txBody>
      <dsp:txXfrm>
        <a:off x="63732" y="1040617"/>
        <a:ext cx="1138046" cy="1182269"/>
      </dsp:txXfrm>
    </dsp:sp>
    <dsp:sp modelId="{7E0C4991-D880-4526-A0A0-3613DB745765}">
      <dsp:nvSpPr>
        <dsp:cNvPr id="0" name=""/>
        <dsp:cNvSpPr/>
      </dsp:nvSpPr>
      <dsp:spPr>
        <a:xfrm>
          <a:off x="1326403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Annotators resolve differences in annotations</a:t>
          </a:r>
        </a:p>
      </dsp:txBody>
      <dsp:txXfrm>
        <a:off x="1387969" y="1040617"/>
        <a:ext cx="1138046" cy="1182269"/>
      </dsp:txXfrm>
    </dsp:sp>
    <dsp:sp modelId="{EBE4CD28-5A5C-4A4F-97A2-650F64149C6D}">
      <dsp:nvSpPr>
        <dsp:cNvPr id="0" name=""/>
        <dsp:cNvSpPr/>
      </dsp:nvSpPr>
      <dsp:spPr>
        <a:xfrm>
          <a:off x="2650641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Annotators consults with Subject Matter Experts on ambiguous  cases</a:t>
          </a:r>
        </a:p>
      </dsp:txBody>
      <dsp:txXfrm>
        <a:off x="2712207" y="1040617"/>
        <a:ext cx="1138046" cy="1182269"/>
      </dsp:txXfrm>
    </dsp:sp>
    <dsp:sp modelId="{990137F6-982B-4F57-940C-F7F4EB93D5F2}">
      <dsp:nvSpPr>
        <dsp:cNvPr id="0" name=""/>
        <dsp:cNvSpPr/>
      </dsp:nvSpPr>
      <dsp:spPr>
        <a:xfrm>
          <a:off x="3974879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Annotated notes are exported for model training</a:t>
          </a:r>
        </a:p>
      </dsp:txBody>
      <dsp:txXfrm>
        <a:off x="4036445" y="1040617"/>
        <a:ext cx="1138046" cy="1182269"/>
      </dsp:txXfrm>
    </dsp:sp>
    <dsp:sp modelId="{CE9D5B8F-BF24-4986-9E57-7552C67B31E5}">
      <dsp:nvSpPr>
        <dsp:cNvPr id="0" name=""/>
        <dsp:cNvSpPr/>
      </dsp:nvSpPr>
      <dsp:spPr>
        <a:xfrm>
          <a:off x="5299117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80% notes to train models</a:t>
          </a:r>
          <a:br>
            <a:rPr lang="en-US" sz="1200" kern="1200" dirty="0"/>
          </a:br>
          <a:r>
            <a:rPr lang="en-US" sz="1200" kern="1200" dirty="0"/>
            <a:t>20% notes to test models</a:t>
          </a:r>
        </a:p>
      </dsp:txBody>
      <dsp:txXfrm>
        <a:off x="5360683" y="1040617"/>
        <a:ext cx="1138046" cy="1182269"/>
      </dsp:txXfrm>
    </dsp:sp>
    <dsp:sp modelId="{7E5AC499-EF7D-4E64-BCDD-F8F2DB22B989}">
      <dsp:nvSpPr>
        <dsp:cNvPr id="0" name=""/>
        <dsp:cNvSpPr/>
      </dsp:nvSpPr>
      <dsp:spPr>
        <a:xfrm>
          <a:off x="6623355" y="979051"/>
          <a:ext cx="1261178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Fine tune models and annotate more data if needed</a:t>
          </a:r>
        </a:p>
      </dsp:txBody>
      <dsp:txXfrm>
        <a:off x="6684921" y="1040617"/>
        <a:ext cx="1138046" cy="1182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B6FE5-2E22-48E6-B917-4B9812E9EE31}">
      <dsp:nvSpPr>
        <dsp:cNvPr id="0" name=""/>
        <dsp:cNvSpPr/>
      </dsp:nvSpPr>
      <dsp:spPr>
        <a:xfrm>
          <a:off x="8264" y="764695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</a:rPr>
            <a:t>Data from Clinical notes extracted using NLP models</a:t>
          </a:r>
        </a:p>
      </dsp:txBody>
      <dsp:txXfrm>
        <a:off x="51674" y="808105"/>
        <a:ext cx="2383371" cy="1395294"/>
      </dsp:txXfrm>
    </dsp:sp>
    <dsp:sp modelId="{8D2923E4-DE74-4A0D-A72B-1E8216B28B5D}">
      <dsp:nvSpPr>
        <dsp:cNvPr id="0" name=""/>
        <dsp:cNvSpPr/>
      </dsp:nvSpPr>
      <dsp:spPr>
        <a:xfrm>
          <a:off x="2725474" y="1199448"/>
          <a:ext cx="523680" cy="61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25474" y="1321969"/>
        <a:ext cx="366576" cy="367565"/>
      </dsp:txXfrm>
    </dsp:sp>
    <dsp:sp modelId="{18116B4B-B9F1-43BE-8BE7-68EA4BAB527A}">
      <dsp:nvSpPr>
        <dsp:cNvPr id="0" name=""/>
        <dsp:cNvSpPr/>
      </dsp:nvSpPr>
      <dsp:spPr>
        <a:xfrm>
          <a:off x="3466531" y="764695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?</a:t>
          </a:r>
        </a:p>
      </dsp:txBody>
      <dsp:txXfrm>
        <a:off x="3509941" y="808105"/>
        <a:ext cx="2383371" cy="1395294"/>
      </dsp:txXfrm>
    </dsp:sp>
    <dsp:sp modelId="{977AF594-E890-4277-9331-3D68FA8338F1}">
      <dsp:nvSpPr>
        <dsp:cNvPr id="0" name=""/>
        <dsp:cNvSpPr/>
      </dsp:nvSpPr>
      <dsp:spPr>
        <a:xfrm>
          <a:off x="6183742" y="1199448"/>
          <a:ext cx="523680" cy="61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183742" y="1321969"/>
        <a:ext cx="366576" cy="367565"/>
      </dsp:txXfrm>
    </dsp:sp>
    <dsp:sp modelId="{91E26C2F-B525-4B06-9BC7-D97346ED723B}">
      <dsp:nvSpPr>
        <dsp:cNvPr id="0" name=""/>
        <dsp:cNvSpPr/>
      </dsp:nvSpPr>
      <dsp:spPr>
        <a:xfrm>
          <a:off x="6924799" y="764695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" panose="02040502050405020303" pitchFamily="18" charset="0"/>
            </a:rPr>
            <a:t>Additional study data</a:t>
          </a:r>
        </a:p>
      </dsp:txBody>
      <dsp:txXfrm>
        <a:off x="6968209" y="808105"/>
        <a:ext cx="2383371" cy="139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B6FE5-2E22-48E6-B917-4B9812E9EE31}">
      <dsp:nvSpPr>
        <dsp:cNvPr id="0" name=""/>
        <dsp:cNvSpPr/>
      </dsp:nvSpPr>
      <dsp:spPr>
        <a:xfrm>
          <a:off x="8264" y="913299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51674" y="956709"/>
        <a:ext cx="2383371" cy="1395294"/>
      </dsp:txXfrm>
    </dsp:sp>
    <dsp:sp modelId="{8D2923E4-DE74-4A0D-A72B-1E8216B28B5D}">
      <dsp:nvSpPr>
        <dsp:cNvPr id="0" name=""/>
        <dsp:cNvSpPr/>
      </dsp:nvSpPr>
      <dsp:spPr>
        <a:xfrm>
          <a:off x="2725474" y="1348053"/>
          <a:ext cx="523680" cy="61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25474" y="1470574"/>
        <a:ext cx="366576" cy="367565"/>
      </dsp:txXfrm>
    </dsp:sp>
    <dsp:sp modelId="{18116B4B-B9F1-43BE-8BE7-68EA4BAB527A}">
      <dsp:nvSpPr>
        <dsp:cNvPr id="0" name=""/>
        <dsp:cNvSpPr/>
      </dsp:nvSpPr>
      <dsp:spPr>
        <a:xfrm>
          <a:off x="3466531" y="913299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3509941" y="956709"/>
        <a:ext cx="2383371" cy="1395294"/>
      </dsp:txXfrm>
    </dsp:sp>
    <dsp:sp modelId="{977AF594-E890-4277-9331-3D68FA8338F1}">
      <dsp:nvSpPr>
        <dsp:cNvPr id="0" name=""/>
        <dsp:cNvSpPr/>
      </dsp:nvSpPr>
      <dsp:spPr>
        <a:xfrm>
          <a:off x="6183742" y="1348053"/>
          <a:ext cx="523680" cy="61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183742" y="1470574"/>
        <a:ext cx="366576" cy="367565"/>
      </dsp:txXfrm>
    </dsp:sp>
    <dsp:sp modelId="{91E26C2F-B525-4B06-9BC7-D97346ED723B}">
      <dsp:nvSpPr>
        <dsp:cNvPr id="0" name=""/>
        <dsp:cNvSpPr/>
      </dsp:nvSpPr>
      <dsp:spPr>
        <a:xfrm>
          <a:off x="6924799" y="913299"/>
          <a:ext cx="2470191" cy="148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6968209" y="956709"/>
        <a:ext cx="2383371" cy="13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678A-F5D0-8549-9BC4-71544EC7D97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E144-3824-BB4D-83CB-A1200FA8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DE144-3824-BB4D-83CB-A1200FA871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DE144-3824-BB4D-83CB-A1200FA871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background with dots and lines&#10;&#10;Description automatically generated with low confidence">
            <a:extLst>
              <a:ext uri="{FF2B5EF4-FFF2-40B4-BE49-F238E27FC236}">
                <a16:creationId xmlns:a16="http://schemas.microsoft.com/office/drawing/2014/main" id="{4D7B80AC-848A-60E7-F457-FB499EEB8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8EF41-1558-EFE9-0C8A-F31E186B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749098"/>
            <a:ext cx="11485847" cy="236153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EB6B6-75E7-0CD0-9DD7-1885E36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3429000"/>
            <a:ext cx="11485847" cy="2108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1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50EDC3E8-3BF7-CE34-1343-A62F8C08B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8EF41-1558-EFE9-0C8A-F31E186B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95" y="2254994"/>
            <a:ext cx="5101431" cy="1281835"/>
          </a:xfrm>
        </p:spPr>
        <p:txBody>
          <a:bodyPr anchor="b">
            <a:noAutofit/>
          </a:bodyPr>
          <a:lstStyle>
            <a:lvl1pPr algn="ctr" font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EB6B6-75E7-0CD0-9DD7-1885E36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195" y="4168004"/>
            <a:ext cx="5101431" cy="2108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774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EF41-1558-EFE9-0C8A-F31E186B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749098"/>
            <a:ext cx="11485847" cy="236153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EB6B6-75E7-0CD0-9DD7-1885E36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3429000"/>
            <a:ext cx="11485847" cy="21087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42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8A70-30D4-9539-A8AB-1EFE624A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AF96-374F-D414-B8E5-7EFA7A00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3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4D7E-68AC-9A8A-59F3-FFD02D12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E81B-D649-30B7-13A5-D6C5B4B36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344" y="1825625"/>
            <a:ext cx="5344790" cy="36448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D3581-B331-4910-C7F4-B6E5477E7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722" y="1825625"/>
            <a:ext cx="5919934" cy="36448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42BE-D098-C1C6-FDBA-A43F18B9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0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5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dots and lines&#10;&#10;Description automatically generated with low confidence">
            <a:extLst>
              <a:ext uri="{FF2B5EF4-FFF2-40B4-BE49-F238E27FC236}">
                <a16:creationId xmlns:a16="http://schemas.microsoft.com/office/drawing/2014/main" id="{1E70DEA2-3C05-3C5E-089A-2CED7C97FA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879DC-DEFF-FAF9-0A8F-02E572FE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495313" cy="49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89CA0-29A8-BA65-59BF-ECA947EA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1228453"/>
            <a:ext cx="1149531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D0A18-2AA6-0164-1AAA-940BC399A4AE}"/>
              </a:ext>
            </a:extLst>
          </p:cNvPr>
          <p:cNvSpPr txBox="1"/>
          <p:nvPr userDrawn="1"/>
        </p:nvSpPr>
        <p:spPr>
          <a:xfrm>
            <a:off x="8016240" y="6260828"/>
            <a:ext cx="3827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3C2AA84-9992-E441-90DB-CF970435AE96}" type="slidenum">
              <a:rPr kumimoji="0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9" r:id="rId3"/>
    <p:sldLayoutId id="2147483650" r:id="rId4"/>
    <p:sldLayoutId id="2147483652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SzPct val="90000"/>
        <a:buFont typeface=".Lucida Grande UI Regular"/>
        <a:buChar char="►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6FBE-0643-B59E-E1F1-8C545A19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95" y="2233433"/>
            <a:ext cx="5101431" cy="2108770"/>
          </a:xfrm>
        </p:spPr>
        <p:txBody>
          <a:bodyPr anchor="ctr" anchorCtr="0"/>
          <a:lstStyle/>
          <a:p>
            <a:r>
              <a:rPr lang="en-US" sz="4800" dirty="0"/>
              <a:t>Real-World Evidence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457E9-E3BB-4683-1FC7-A6570BF16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195" y="4808669"/>
            <a:ext cx="5101431" cy="14932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October 24-25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Philadelphia, PA</a:t>
            </a:r>
          </a:p>
        </p:txBody>
      </p:sp>
      <p:pic>
        <p:nvPicPr>
          <p:cNvPr id="6" name="Picture 5" descr="A close-up of a doctor touching a screen&#10;&#10;Description automatically generated">
            <a:extLst>
              <a:ext uri="{FF2B5EF4-FFF2-40B4-BE49-F238E27FC236}">
                <a16:creationId xmlns:a16="http://schemas.microsoft.com/office/drawing/2014/main" id="{DE63DBA1-04ED-1919-DB75-BB28D448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5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E4BD-E273-B8FF-1558-2C8EBA85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Extracted Data to a Full </a:t>
            </a:r>
            <a:r>
              <a:rPr lang="en-US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tudy-Ready </a:t>
            </a:r>
            <a:r>
              <a:rPr lang="en-US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ataset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BAA12B-04E2-FA77-30C0-09A11A3D8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074470"/>
              </p:ext>
            </p:extLst>
          </p:nvPr>
        </p:nvGraphicFramePr>
        <p:xfrm>
          <a:off x="756745" y="719666"/>
          <a:ext cx="9403255" cy="301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F8341C-3E7C-77D6-084D-CF36CC44BD36}"/>
              </a:ext>
            </a:extLst>
          </p:cNvPr>
          <p:cNvGrpSpPr/>
          <p:nvPr/>
        </p:nvGrpSpPr>
        <p:grpSpPr>
          <a:xfrm>
            <a:off x="756745" y="3039534"/>
            <a:ext cx="9403255" cy="3308714"/>
            <a:chOff x="2032000" y="3039534"/>
            <a:chExt cx="8128000" cy="2709334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D654AA1-8448-F6CF-ECB0-3EFD71548CD7}"/>
                </a:ext>
              </a:extLst>
            </p:cNvPr>
            <p:cNvGraphicFramePr/>
            <p:nvPr/>
          </p:nvGraphicFramePr>
          <p:xfrm>
            <a:off x="2032000" y="3039534"/>
            <a:ext cx="8128000" cy="2709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7" name="Picture 2" descr="Stone Blocks - Sydney Based - Australia Wide Delivery | Euro Marble">
              <a:extLst>
                <a:ext uri="{FF2B5EF4-FFF2-40B4-BE49-F238E27FC236}">
                  <a16:creationId xmlns:a16="http://schemas.microsoft.com/office/drawing/2014/main" id="{60E058A1-69E0-8DB5-4270-01D90AF35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075" y="3689350"/>
              <a:ext cx="1312333" cy="140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raditional blacksmith in Pyrgos village, Tinos">
              <a:extLst>
                <a:ext uri="{FF2B5EF4-FFF2-40B4-BE49-F238E27FC236}">
                  <a16:creationId xmlns:a16="http://schemas.microsoft.com/office/drawing/2014/main" id="{129864B1-BB8F-1FE5-2A1A-7E9D9FC7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445" y="3830639"/>
              <a:ext cx="1641051" cy="109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oday in History, September 8, 1504: Michelangelo's David statue unveiled">
              <a:extLst>
                <a:ext uri="{FF2B5EF4-FFF2-40B4-BE49-F238E27FC236}">
                  <a16:creationId xmlns:a16="http://schemas.microsoft.com/office/drawing/2014/main" id="{894D81A6-BC36-5CD3-701B-B874E726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3731418"/>
              <a:ext cx="994479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EDD36E7-734C-4201-14F1-4AA3960BE5ED}"/>
              </a:ext>
            </a:extLst>
          </p:cNvPr>
          <p:cNvSpPr/>
          <p:nvPr/>
        </p:nvSpPr>
        <p:spPr>
          <a:xfrm>
            <a:off x="4219066" y="3497681"/>
            <a:ext cx="2466975" cy="2352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8F723C3-9D22-12EF-E619-84D37BBE3259}"/>
              </a:ext>
            </a:extLst>
          </p:cNvPr>
          <p:cNvSpPr txBox="1">
            <a:spLocks/>
          </p:cNvSpPr>
          <p:nvPr/>
        </p:nvSpPr>
        <p:spPr>
          <a:xfrm>
            <a:off x="3061854" y="2624160"/>
            <a:ext cx="8648701" cy="3429329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Confidence score cutoffs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Current variables and what is going to be added and how</a:t>
            </a:r>
          </a:p>
          <a:p>
            <a:pPr marL="752475" lvl="1" indent="-285750">
              <a:spcAft>
                <a:spcPts val="1200"/>
              </a:spcAft>
            </a:pPr>
            <a:r>
              <a:rPr lang="en-US" sz="2000"/>
              <a:t>Unstructured data sources (e.g., types of entities, types of assertions, types of modifiers)</a:t>
            </a:r>
          </a:p>
          <a:p>
            <a:pPr marL="1036638" lvl="2" indent="-285750">
              <a:spcAft>
                <a:spcPts val="1200"/>
              </a:spcAft>
            </a:pPr>
            <a:r>
              <a:rPr lang="en-US" sz="1800"/>
              <a:t>Scope and scale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Temporality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Input from healthcare providers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AD4DD43-AD27-705D-14C6-7FD6312EFC82}"/>
              </a:ext>
            </a:extLst>
          </p:cNvPr>
          <p:cNvSpPr txBox="1">
            <a:spLocks/>
          </p:cNvSpPr>
          <p:nvPr/>
        </p:nvSpPr>
        <p:spPr>
          <a:xfrm>
            <a:off x="2976130" y="188898"/>
            <a:ext cx="8648700" cy="1203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Montserrat" panose="00000500000000000000" pitchFamily="2" charset="0"/>
              </a:rPr>
              <a:t>Sculpting from Marble – 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latin typeface="Montserrat" panose="00000500000000000000" pitchFamily="2" charset="0"/>
              </a:rPr>
              <a:t>Unstructured Data Management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7F2DD-DB62-C00F-3BE1-5B9146C6C50A}"/>
              </a:ext>
            </a:extLst>
          </p:cNvPr>
          <p:cNvSpPr txBox="1">
            <a:spLocks/>
          </p:cNvSpPr>
          <p:nvPr/>
        </p:nvSpPr>
        <p:spPr>
          <a:xfrm>
            <a:off x="3061856" y="1864492"/>
            <a:ext cx="8648699" cy="407363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Montserrat" panose="00000500000000000000" pitchFamily="2" charset="0"/>
              </a:rPr>
              <a:t>Things to consider:</a:t>
            </a:r>
            <a:endParaRPr lang="en-US" sz="2400" dirty="0">
              <a:latin typeface="Montserrat" panose="00000500000000000000" pitchFamily="2" charset="0"/>
            </a:endParaRP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AB5C9E4D-360D-92AF-E226-42FF0202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3" r="13853"/>
          <a:stretch>
            <a:fillRect/>
          </a:stretch>
        </p:blipFill>
        <p:spPr>
          <a:xfrm>
            <a:off x="0" y="790575"/>
            <a:ext cx="2200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4200-F692-066B-F634-E3F7DA8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 panose="00000500000000000000" pitchFamily="2" charset="0"/>
              </a:rPr>
              <a:t>Confidence Score </a:t>
            </a:r>
            <a:r>
              <a:rPr lang="en-US" dirty="0">
                <a:latin typeface="Montserrat" panose="00000500000000000000" pitchFamily="2" charset="0"/>
              </a:rPr>
              <a:t>C</a:t>
            </a:r>
            <a:r>
              <a:rPr lang="en-US" sz="3600" dirty="0">
                <a:latin typeface="Montserrat" panose="00000500000000000000" pitchFamily="2" charset="0"/>
              </a:rPr>
              <a:t>utoffs 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DD81031-77B5-9B8C-B5FC-6F55555B1302}"/>
              </a:ext>
            </a:extLst>
          </p:cNvPr>
          <p:cNvSpPr txBox="1">
            <a:spLocks/>
          </p:cNvSpPr>
          <p:nvPr/>
        </p:nvSpPr>
        <p:spPr>
          <a:xfrm>
            <a:off x="592372" y="5418507"/>
            <a:ext cx="4864925" cy="368559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Note: Confidence scores of &gt;0.5 used as cutoff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72DC2-BC38-1567-2E67-363E07DB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1" y="1544127"/>
            <a:ext cx="11007256" cy="37027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F4F67E-7D10-983D-6C00-3E633E979894}"/>
              </a:ext>
            </a:extLst>
          </p:cNvPr>
          <p:cNvSpPr/>
          <p:nvPr/>
        </p:nvSpPr>
        <p:spPr>
          <a:xfrm>
            <a:off x="2193118" y="1483051"/>
            <a:ext cx="1449905" cy="3935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6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06CB-F328-BB17-6078-3B9E4F44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 panose="00000500000000000000" pitchFamily="2" charset="0"/>
              </a:rPr>
              <a:t>Confidence Score </a:t>
            </a:r>
            <a:r>
              <a:rPr lang="en-US" dirty="0">
                <a:latin typeface="Montserrat" panose="00000500000000000000" pitchFamily="2" charset="0"/>
              </a:rPr>
              <a:t>C</a:t>
            </a:r>
            <a:r>
              <a:rPr lang="en-US" sz="3600" dirty="0">
                <a:latin typeface="Montserrat" panose="00000500000000000000" pitchFamily="2" charset="0"/>
              </a:rPr>
              <a:t>utoffs 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7D4CF29-8913-953A-7295-0D64081FA019}"/>
              </a:ext>
            </a:extLst>
          </p:cNvPr>
          <p:cNvSpPr txBox="1">
            <a:spLocks/>
          </p:cNvSpPr>
          <p:nvPr/>
        </p:nvSpPr>
        <p:spPr>
          <a:xfrm>
            <a:off x="512206" y="5418110"/>
            <a:ext cx="7974563" cy="368559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accent1"/>
                </a:solidFill>
              </a:rPr>
              <a:t>Consider implications of using a different cutoff score for identifying binary data</a:t>
            </a:r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62F43708-B2C8-6E6C-F555-C1EC299F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9" y="1321318"/>
            <a:ext cx="11202040" cy="37588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2074BB-124E-3F76-18F6-BEA5239CC7AA}"/>
              </a:ext>
            </a:extLst>
          </p:cNvPr>
          <p:cNvSpPr/>
          <p:nvPr/>
        </p:nvSpPr>
        <p:spPr>
          <a:xfrm>
            <a:off x="2239508" y="1233033"/>
            <a:ext cx="1449905" cy="3935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DC77F-2087-1EF3-0751-826BA73ADC3C}"/>
              </a:ext>
            </a:extLst>
          </p:cNvPr>
          <p:cNvSpPr txBox="1"/>
          <p:nvPr/>
        </p:nvSpPr>
        <p:spPr>
          <a:xfrm>
            <a:off x="3799229" y="4869593"/>
            <a:ext cx="15331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4610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BF17-13AA-F00B-F7AB-4572F205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 panose="00000500000000000000" pitchFamily="2" charset="0"/>
              </a:rPr>
              <a:t>Current Variables:</a:t>
            </a:r>
            <a:br>
              <a:rPr lang="en-US" sz="3600" dirty="0">
                <a:latin typeface="Montserrat" panose="00000500000000000000" pitchFamily="2" charset="0"/>
              </a:rPr>
            </a:br>
            <a:r>
              <a:rPr lang="en-US" sz="3600" dirty="0">
                <a:latin typeface="Montserrat" panose="00000500000000000000" pitchFamily="2" charset="0"/>
              </a:rPr>
              <a:t>What is going to be added and how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9EC5D1-C8F2-101A-1436-12663B2C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19353"/>
              </p:ext>
            </p:extLst>
          </p:nvPr>
        </p:nvGraphicFramePr>
        <p:xfrm>
          <a:off x="590402" y="1213008"/>
          <a:ext cx="6756092" cy="4844516"/>
        </p:xfrm>
        <a:graphic>
          <a:graphicData uri="http://schemas.openxmlformats.org/drawingml/2006/table">
            <a:tbl>
              <a:tblPr/>
              <a:tblGrid>
                <a:gridCol w="965156">
                  <a:extLst>
                    <a:ext uri="{9D8B030D-6E8A-4147-A177-3AD203B41FA5}">
                      <a16:colId xmlns:a16="http://schemas.microsoft.com/office/drawing/2014/main" val="194284304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3375005780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4251216256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1865847781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2293714819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2119466400"/>
                    </a:ext>
                  </a:extLst>
                </a:gridCol>
                <a:gridCol w="965156">
                  <a:extLst>
                    <a:ext uri="{9D8B030D-6E8A-4147-A177-3AD203B41FA5}">
                      <a16:colId xmlns:a16="http://schemas.microsoft.com/office/drawing/2014/main" val="1699208399"/>
                    </a:ext>
                  </a:extLst>
                </a:gridCol>
              </a:tblGrid>
              <a:tr h="387254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Assertions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039231"/>
                  </a:ext>
                </a:extLst>
              </a:tr>
              <a:tr h="387254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Variable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Description </a:t>
                      </a:r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Description </a:t>
                      </a:r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Description </a:t>
                      </a:r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Description </a:t>
                      </a:r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Georgia"/>
                        </a:rPr>
                        <a:t>Description </a:t>
                      </a:r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170153"/>
                  </a:ext>
                </a:extLst>
              </a:tr>
              <a:tr h="387254">
                <a:tc rowSpan="8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Modifiers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current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current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34245"/>
                  </a:ext>
                </a:extLst>
              </a:tr>
              <a:tr h="52807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worsened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28013"/>
                  </a:ext>
                </a:extLst>
              </a:tr>
              <a:tr h="38725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mild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95264"/>
                  </a:ext>
                </a:extLst>
              </a:tr>
              <a:tr h="38725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moderate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1843"/>
                  </a:ext>
                </a:extLst>
              </a:tr>
              <a:tr h="38725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severe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18372"/>
                  </a:ext>
                </a:extLst>
              </a:tr>
              <a:tr h="38725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alleviated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alleviated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alleviated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alleviated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alleviated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 alleviated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83830"/>
                  </a:ext>
                </a:extLst>
              </a:tr>
              <a:tr h="528074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other_modifier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 modifier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 modifier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 modifier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 modifier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other modifier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82227"/>
                  </a:ext>
                </a:extLst>
              </a:tr>
              <a:tr h="397197"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Georgi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anxiety-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absent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present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possible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family history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of 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/>
                        </a:rPr>
                        <a:t>past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Georgia"/>
                        </a:rPr>
                        <a:t>intermittent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anxiety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179994"/>
                  </a:ext>
                </a:extLst>
              </a:tr>
            </a:tbl>
          </a:graphicData>
        </a:graphic>
      </p:graphicFrame>
      <p:sp>
        <p:nvSpPr>
          <p:cNvPr id="5" name="Arrow: Bent 4">
            <a:extLst>
              <a:ext uri="{FF2B5EF4-FFF2-40B4-BE49-F238E27FC236}">
                <a16:creationId xmlns:a16="http://schemas.microsoft.com/office/drawing/2014/main" id="{EDE76E63-274C-B9F5-C253-E5B0BEB837D0}"/>
              </a:ext>
            </a:extLst>
          </p:cNvPr>
          <p:cNvSpPr/>
          <p:nvPr/>
        </p:nvSpPr>
        <p:spPr>
          <a:xfrm rot="5400000">
            <a:off x="7851615" y="1181384"/>
            <a:ext cx="1494845" cy="2505087"/>
          </a:xfrm>
          <a:prstGeom prst="bent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D918B-DC3E-3D39-7C50-41276F2034B4}"/>
              </a:ext>
            </a:extLst>
          </p:cNvPr>
          <p:cNvSpPr txBox="1"/>
          <p:nvPr/>
        </p:nvSpPr>
        <p:spPr>
          <a:xfrm>
            <a:off x="7666723" y="3398162"/>
            <a:ext cx="4258725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Include anxiety from structured data as: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Covariate (pre-index) 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Outcome (post-index)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How to distill all this extracted NLP data into pre-index data and post-index data?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How to add to structured data variables? </a:t>
            </a:r>
          </a:p>
        </p:txBody>
      </p:sp>
      <p:pic>
        <p:nvPicPr>
          <p:cNvPr id="7" name="Picture 2" descr="24,575 Sculpture Tools Images, Stock Photos, 3D objects, &amp; Vectors |  Shutterstock">
            <a:extLst>
              <a:ext uri="{FF2B5EF4-FFF2-40B4-BE49-F238E27FC236}">
                <a16:creationId xmlns:a16="http://schemas.microsoft.com/office/drawing/2014/main" id="{15C65E0F-F3A9-692A-AD04-6D0EAAAB5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9771914" y="266701"/>
            <a:ext cx="2000986" cy="1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5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AE1E6B4C-5EE0-E83B-D23F-B0DA8EF7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Example: Anxiety 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EBA9D1-D112-E0C8-BB85-AC353998EAD6}"/>
              </a:ext>
            </a:extLst>
          </p:cNvPr>
          <p:cNvSpPr txBox="1"/>
          <p:nvPr/>
        </p:nvSpPr>
        <p:spPr>
          <a:xfrm>
            <a:off x="4861477" y="877701"/>
            <a:ext cx="6801450" cy="2100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Extraction rules: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Present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: No assertion label has to be added, entities are considered to have the present assertion by default if they do not have other assertion label. </a:t>
            </a: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Past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: Found in phrases in past tense or that include words such as </a:t>
            </a:r>
            <a:r>
              <a:rPr lang="en-US" sz="1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past, before, remote, previously, former, etc.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Absent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: Found in phrases that include words such as </a:t>
            </a:r>
            <a:r>
              <a:rPr lang="en-US" sz="1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no, without, lack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, etc.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Family history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Only consanguinity relations are to be asserted as family history. </a:t>
            </a:r>
            <a:endParaRPr lang="en-IL" sz="1200" dirty="0"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B25BD0-B07F-8719-8940-A2206B9B0E3D}"/>
              </a:ext>
            </a:extLst>
          </p:cNvPr>
          <p:cNvCxnSpPr>
            <a:cxnSpLocks/>
          </p:cNvCxnSpPr>
          <p:nvPr/>
        </p:nvCxnSpPr>
        <p:spPr>
          <a:xfrm>
            <a:off x="854444" y="4444892"/>
            <a:ext cx="942081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422E30A-D833-C886-9FBD-E70A4372C886}"/>
              </a:ext>
            </a:extLst>
          </p:cNvPr>
          <p:cNvSpPr txBox="1"/>
          <p:nvPr/>
        </p:nvSpPr>
        <p:spPr>
          <a:xfrm>
            <a:off x="554845" y="3536840"/>
            <a:ext cx="8825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STUDY START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1FB7A-C3EB-E994-48C4-8B4F008A42DC}"/>
              </a:ext>
            </a:extLst>
          </p:cNvPr>
          <p:cNvSpPr txBox="1"/>
          <p:nvPr/>
        </p:nvSpPr>
        <p:spPr>
          <a:xfrm>
            <a:off x="3724441" y="3609118"/>
            <a:ext cx="1137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INDEX</a:t>
            </a:r>
          </a:p>
          <a:p>
            <a:pPr algn="ctr"/>
            <a:r>
              <a:rPr lang="en-US" sz="1200" b="1">
                <a:solidFill>
                  <a:schemeClr val="accent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PATIENT 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B6CA4C-E7A1-A27A-4BBA-93E54C2EC517}"/>
              </a:ext>
            </a:extLst>
          </p:cNvPr>
          <p:cNvGrpSpPr/>
          <p:nvPr/>
        </p:nvGrpSpPr>
        <p:grpSpPr>
          <a:xfrm>
            <a:off x="1768581" y="4235258"/>
            <a:ext cx="858739" cy="2119693"/>
            <a:chOff x="746099" y="2261994"/>
            <a:chExt cx="858739" cy="21196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0DA819-F5B6-A5AC-99FE-8F824A223931}"/>
                </a:ext>
              </a:extLst>
            </p:cNvPr>
            <p:cNvSpPr/>
            <p:nvPr/>
          </p:nvSpPr>
          <p:spPr>
            <a:xfrm>
              <a:off x="964762" y="2261994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80827A-81AD-48F9-4108-4094A980B9D2}"/>
                </a:ext>
              </a:extLst>
            </p:cNvPr>
            <p:cNvSpPr txBox="1"/>
            <p:nvPr/>
          </p:nvSpPr>
          <p:spPr>
            <a:xfrm>
              <a:off x="746099" y="3750745"/>
              <a:ext cx="858739" cy="63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Anxiety</a:t>
              </a:r>
            </a:p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</a:t>
              </a:r>
              <a:r>
                <a:rPr lang="en-US" sz="1200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Hx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Anxiety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FBFF3275-5C9E-0528-D610-4A6335C8AD18}"/>
              </a:ext>
            </a:extLst>
          </p:cNvPr>
          <p:cNvSpPr/>
          <p:nvPr/>
        </p:nvSpPr>
        <p:spPr>
          <a:xfrm>
            <a:off x="2669275" y="4244048"/>
            <a:ext cx="421415" cy="3977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0B52CF3-9C37-4619-25F8-1AAB57BF6653}"/>
              </a:ext>
            </a:extLst>
          </p:cNvPr>
          <p:cNvSpPr/>
          <p:nvPr/>
        </p:nvSpPr>
        <p:spPr>
          <a:xfrm>
            <a:off x="6126985" y="4220115"/>
            <a:ext cx="421415" cy="3977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050BFF-C002-75A9-D45D-FB5BCAF70189}"/>
              </a:ext>
            </a:extLst>
          </p:cNvPr>
          <p:cNvGrpSpPr/>
          <p:nvPr/>
        </p:nvGrpSpPr>
        <p:grpSpPr>
          <a:xfrm>
            <a:off x="996143" y="4235258"/>
            <a:ext cx="602852" cy="976862"/>
            <a:chOff x="874043" y="2261994"/>
            <a:chExt cx="602852" cy="97686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5F30F8C-4647-4CF9-A659-3C7B578F8D23}"/>
                </a:ext>
              </a:extLst>
            </p:cNvPr>
            <p:cNvSpPr/>
            <p:nvPr/>
          </p:nvSpPr>
          <p:spPr>
            <a:xfrm>
              <a:off x="964762" y="2261994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D657B8-6E3E-A02F-603C-018C69F9AA53}"/>
                </a:ext>
              </a:extLst>
            </p:cNvPr>
            <p:cNvSpPr txBox="1"/>
            <p:nvPr/>
          </p:nvSpPr>
          <p:spPr>
            <a:xfrm>
              <a:off x="874043" y="2869524"/>
              <a:ext cx="60285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  Anxiety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409666-1813-42ED-61BA-7D06E3C81293}"/>
              </a:ext>
            </a:extLst>
          </p:cNvPr>
          <p:cNvGrpSpPr/>
          <p:nvPr/>
        </p:nvGrpSpPr>
        <p:grpSpPr>
          <a:xfrm>
            <a:off x="2804532" y="4235258"/>
            <a:ext cx="858739" cy="1768498"/>
            <a:chOff x="746099" y="2261994"/>
            <a:chExt cx="858739" cy="176849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6DC229-C4B6-9B2A-790E-8EC8C1CD68CB}"/>
                </a:ext>
              </a:extLst>
            </p:cNvPr>
            <p:cNvSpPr/>
            <p:nvPr/>
          </p:nvSpPr>
          <p:spPr>
            <a:xfrm>
              <a:off x="964762" y="2261994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F82692-0797-C3CD-DFF6-016A8FCC93F3}"/>
                </a:ext>
              </a:extLst>
            </p:cNvPr>
            <p:cNvSpPr txBox="1"/>
            <p:nvPr/>
          </p:nvSpPr>
          <p:spPr>
            <a:xfrm>
              <a:off x="746099" y="2845552"/>
              <a:ext cx="858739" cy="1184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 Absent</a:t>
              </a:r>
            </a:p>
            <a:p>
              <a:pPr algn="ctr"/>
              <a:endPara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Anxiety</a:t>
              </a:r>
            </a:p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</a:t>
              </a:r>
              <a:r>
                <a:rPr lang="en-US" sz="1200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Hx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Anxiety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25EE79A3-E467-0C1D-2749-9DFC35DE9CC9}"/>
              </a:ext>
            </a:extLst>
          </p:cNvPr>
          <p:cNvSpPr/>
          <p:nvPr/>
        </p:nvSpPr>
        <p:spPr>
          <a:xfrm>
            <a:off x="5603056" y="4220115"/>
            <a:ext cx="421415" cy="3977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7B48F3-384E-7963-8C39-47EA8AA0860D}"/>
              </a:ext>
            </a:extLst>
          </p:cNvPr>
          <p:cNvSpPr/>
          <p:nvPr/>
        </p:nvSpPr>
        <p:spPr>
          <a:xfrm>
            <a:off x="5136469" y="4227767"/>
            <a:ext cx="421415" cy="3977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3C24AF-4751-7614-5464-F2232A0A8C04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 flipH="1">
            <a:off x="1297569" y="4632976"/>
            <a:ext cx="1" cy="2098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67812F-33CA-DFC0-FAC7-9AD589147F6C}"/>
              </a:ext>
            </a:extLst>
          </p:cNvPr>
          <p:cNvGrpSpPr/>
          <p:nvPr/>
        </p:nvGrpSpPr>
        <p:grpSpPr>
          <a:xfrm>
            <a:off x="1453248" y="4246265"/>
            <a:ext cx="602852" cy="1338966"/>
            <a:chOff x="874042" y="2010610"/>
            <a:chExt cx="602852" cy="133896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7584E5-8172-41C9-858D-FCEE4D1AF9F1}"/>
                </a:ext>
              </a:extLst>
            </p:cNvPr>
            <p:cNvSpPr/>
            <p:nvPr/>
          </p:nvSpPr>
          <p:spPr>
            <a:xfrm>
              <a:off x="964761" y="2010610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AB7E9DC-8647-0849-A835-7F1D02DDC73D}"/>
                </a:ext>
              </a:extLst>
            </p:cNvPr>
            <p:cNvSpPr txBox="1"/>
            <p:nvPr/>
          </p:nvSpPr>
          <p:spPr>
            <a:xfrm>
              <a:off x="874042" y="2980244"/>
              <a:ext cx="60285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 Anxiety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D0F685E-EF83-AB5A-43B3-0E6020353CE6}"/>
              </a:ext>
            </a:extLst>
          </p:cNvPr>
          <p:cNvCxnSpPr>
            <a:cxnSpLocks/>
            <a:stCxn id="67" idx="4"/>
            <a:endCxn id="68" idx="0"/>
          </p:cNvCxnSpPr>
          <p:nvPr/>
        </p:nvCxnSpPr>
        <p:spPr>
          <a:xfrm flipH="1">
            <a:off x="1754674" y="4643983"/>
            <a:ext cx="1" cy="5719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39F274-8729-4E3A-9CE7-B34CF7EA0F08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 flipH="1">
            <a:off x="2197951" y="4632976"/>
            <a:ext cx="1" cy="10910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7D36A4-032A-A4E6-B48E-43618115F48F}"/>
              </a:ext>
            </a:extLst>
          </p:cNvPr>
          <p:cNvCxnSpPr>
            <a:cxnSpLocks/>
            <a:stCxn id="61" idx="4"/>
            <a:endCxn id="62" idx="0"/>
          </p:cNvCxnSpPr>
          <p:nvPr/>
        </p:nvCxnSpPr>
        <p:spPr>
          <a:xfrm flipH="1">
            <a:off x="3233902" y="4632976"/>
            <a:ext cx="1" cy="1858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E79043-0C1C-E1B9-4DBB-E71827BC6D0A}"/>
              </a:ext>
            </a:extLst>
          </p:cNvPr>
          <p:cNvCxnSpPr>
            <a:stCxn id="50" idx="2"/>
          </p:cNvCxnSpPr>
          <p:nvPr/>
        </p:nvCxnSpPr>
        <p:spPr>
          <a:xfrm>
            <a:off x="996143" y="3906172"/>
            <a:ext cx="0" cy="46130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7517F17-FE4F-5590-0099-8F64B5160759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4292959" y="3978450"/>
            <a:ext cx="0" cy="3890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C5CA214-4F35-D8C5-8DB0-7EDFB7D20844}"/>
              </a:ext>
            </a:extLst>
          </p:cNvPr>
          <p:cNvSpPr txBox="1"/>
          <p:nvPr/>
        </p:nvSpPr>
        <p:spPr>
          <a:xfrm>
            <a:off x="4917806" y="4950503"/>
            <a:ext cx="858739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Anxiety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Anxiety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CC1D78-D4A2-F26D-F43C-11FDBAB5E71C}"/>
              </a:ext>
            </a:extLst>
          </p:cNvPr>
          <p:cNvSpPr txBox="1"/>
          <p:nvPr/>
        </p:nvSpPr>
        <p:spPr>
          <a:xfrm>
            <a:off x="5577356" y="5647087"/>
            <a:ext cx="85873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Absent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Anxiety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Anxiety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0E091C-3802-9106-AFDD-9147CAD0205F}"/>
              </a:ext>
            </a:extLst>
          </p:cNvPr>
          <p:cNvSpPr txBox="1"/>
          <p:nvPr/>
        </p:nvSpPr>
        <p:spPr>
          <a:xfrm>
            <a:off x="6601710" y="4731709"/>
            <a:ext cx="85873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Anxiety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Anxiety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Anxiety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6C3856C-1F9F-CC7C-C537-440CAA5F57CB}"/>
              </a:ext>
            </a:extLst>
          </p:cNvPr>
          <p:cNvCxnSpPr>
            <a:cxnSpLocks/>
            <a:stCxn id="64" idx="4"/>
            <a:endCxn id="74" idx="0"/>
          </p:cNvCxnSpPr>
          <p:nvPr/>
        </p:nvCxnSpPr>
        <p:spPr>
          <a:xfrm flipH="1">
            <a:off x="5347176" y="4625485"/>
            <a:ext cx="1" cy="32501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5F0F8B0-D4CC-4A9F-EE48-1FBF310A2817}"/>
              </a:ext>
            </a:extLst>
          </p:cNvPr>
          <p:cNvCxnSpPr>
            <a:cxnSpLocks/>
            <a:stCxn id="63" idx="4"/>
            <a:endCxn id="75" idx="0"/>
          </p:cNvCxnSpPr>
          <p:nvPr/>
        </p:nvCxnSpPr>
        <p:spPr>
          <a:xfrm>
            <a:off x="5813764" y="4617833"/>
            <a:ext cx="192962" cy="102925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270AEC6-ADEB-7D27-8856-65EDC4119965}"/>
              </a:ext>
            </a:extLst>
          </p:cNvPr>
          <p:cNvCxnSpPr>
            <a:cxnSpLocks/>
            <a:stCxn id="56" idx="4"/>
            <a:endCxn id="76" idx="0"/>
          </p:cNvCxnSpPr>
          <p:nvPr/>
        </p:nvCxnSpPr>
        <p:spPr>
          <a:xfrm>
            <a:off x="6337693" y="4617833"/>
            <a:ext cx="693387" cy="1138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92F7DA8-65F1-FAE7-BD16-19ADDC1D92A2}"/>
              </a:ext>
            </a:extLst>
          </p:cNvPr>
          <p:cNvSpPr txBox="1"/>
          <p:nvPr/>
        </p:nvSpPr>
        <p:spPr>
          <a:xfrm>
            <a:off x="9833956" y="3541790"/>
            <a:ext cx="8825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STUDY END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A39386-74F5-E98F-6334-36779B43ACDC}"/>
              </a:ext>
            </a:extLst>
          </p:cNvPr>
          <p:cNvCxnSpPr>
            <a:stCxn id="80" idx="2"/>
          </p:cNvCxnSpPr>
          <p:nvPr/>
        </p:nvCxnSpPr>
        <p:spPr>
          <a:xfrm>
            <a:off x="10275254" y="3911122"/>
            <a:ext cx="0" cy="46130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A5D4FF3-B4FD-0265-D075-60871A8C3C74}"/>
              </a:ext>
            </a:extLst>
          </p:cNvPr>
          <p:cNvGrpSpPr/>
          <p:nvPr/>
        </p:nvGrpSpPr>
        <p:grpSpPr>
          <a:xfrm>
            <a:off x="5896395" y="3644052"/>
            <a:ext cx="882595" cy="544164"/>
            <a:chOff x="5896395" y="3644052"/>
            <a:chExt cx="882595" cy="54416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9784AF-A03C-5460-A092-58588859730D}"/>
                </a:ext>
              </a:extLst>
            </p:cNvPr>
            <p:cNvSpPr txBox="1"/>
            <p:nvPr/>
          </p:nvSpPr>
          <p:spPr>
            <a:xfrm>
              <a:off x="5896395" y="3644052"/>
              <a:ext cx="88259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OUTCOME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48CD319-BF52-2C4F-255C-AFB17EC671BF}"/>
                </a:ext>
              </a:extLst>
            </p:cNvPr>
            <p:cNvCxnSpPr>
              <a:cxnSpLocks/>
              <a:stCxn id="83" idx="2"/>
            </p:cNvCxnSpPr>
            <p:nvPr/>
          </p:nvCxnSpPr>
          <p:spPr>
            <a:xfrm>
              <a:off x="6337693" y="3828718"/>
              <a:ext cx="0" cy="35949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99D8DD4-2D4E-9E02-E141-AE6FD4D699E5}"/>
              </a:ext>
            </a:extLst>
          </p:cNvPr>
          <p:cNvSpPr/>
          <p:nvPr/>
        </p:nvSpPr>
        <p:spPr>
          <a:xfrm>
            <a:off x="4861477" y="1180214"/>
            <a:ext cx="6313342" cy="6073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27108CA-17F0-EE04-A6A5-0FF9E4633F81}"/>
              </a:ext>
            </a:extLst>
          </p:cNvPr>
          <p:cNvSpPr/>
          <p:nvPr/>
        </p:nvSpPr>
        <p:spPr>
          <a:xfrm>
            <a:off x="931237" y="4810049"/>
            <a:ext cx="669407" cy="408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F0D931A-7F28-AE03-09CC-0E0C6DF3C41D}"/>
              </a:ext>
            </a:extLst>
          </p:cNvPr>
          <p:cNvSpPr/>
          <p:nvPr/>
        </p:nvSpPr>
        <p:spPr>
          <a:xfrm>
            <a:off x="1445089" y="5240165"/>
            <a:ext cx="669407" cy="408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2350F69-A1BC-F72D-499D-108EF0CA9EDA}"/>
              </a:ext>
            </a:extLst>
          </p:cNvPr>
          <p:cNvSpPr/>
          <p:nvPr/>
        </p:nvSpPr>
        <p:spPr>
          <a:xfrm>
            <a:off x="6696375" y="4727249"/>
            <a:ext cx="669407" cy="408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466FA2F-FAC6-D506-899D-31D7EDAD1643}"/>
              </a:ext>
            </a:extLst>
          </p:cNvPr>
          <p:cNvGrpSpPr/>
          <p:nvPr/>
        </p:nvGrpSpPr>
        <p:grpSpPr>
          <a:xfrm>
            <a:off x="1309366" y="3648792"/>
            <a:ext cx="1173724" cy="544164"/>
            <a:chOff x="1309366" y="3648792"/>
            <a:chExt cx="1173724" cy="54416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854908-9B47-2949-5AC9-72E48978C7FD}"/>
                </a:ext>
              </a:extLst>
            </p:cNvPr>
            <p:cNvSpPr txBox="1"/>
            <p:nvPr/>
          </p:nvSpPr>
          <p:spPr>
            <a:xfrm>
              <a:off x="1431061" y="3648792"/>
              <a:ext cx="105202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COVARIATE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F0290E7-2215-CD2D-586B-B5C905AD2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5246" y="3833458"/>
              <a:ext cx="84717" cy="35949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34106CD-5DB1-58BA-8CB8-7A3AE93B2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6" y="3839659"/>
              <a:ext cx="573475" cy="32066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23FCCE-27A2-8312-1026-0B7B6856E12F}"/>
              </a:ext>
            </a:extLst>
          </p:cNvPr>
          <p:cNvSpPr txBox="1">
            <a:spLocks/>
          </p:cNvSpPr>
          <p:nvPr/>
        </p:nvSpPr>
        <p:spPr>
          <a:xfrm>
            <a:off x="600088" y="269424"/>
            <a:ext cx="11163300" cy="638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Montserrat" panose="00000500000000000000" pitchFamily="2" charset="0"/>
              </a:rPr>
              <a:t>Example: Possible</a:t>
            </a:r>
            <a:endParaRPr lang="en-IL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6040E-1DDF-4839-56E3-169BE6465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0"/>
          <a:stretch/>
        </p:blipFill>
        <p:spPr>
          <a:xfrm>
            <a:off x="5603056" y="262250"/>
            <a:ext cx="5224612" cy="3290367"/>
          </a:xfrm>
          <a:prstGeom prst="rect">
            <a:avLst/>
          </a:prstGeom>
        </p:spPr>
      </p:pic>
      <p:pic>
        <p:nvPicPr>
          <p:cNvPr id="6" name="Picture 2" descr="Sculptor Carving Marble With His Tools Of Yellow Stock Photo - Download  Image Now - Stone - Object, Stone Material, Carving - Craft Activity -  iStock">
            <a:extLst>
              <a:ext uri="{FF2B5EF4-FFF2-40B4-BE49-F238E27FC236}">
                <a16:creationId xmlns:a16="http://schemas.microsoft.com/office/drawing/2014/main" id="{95135622-1064-0755-D065-096F1B11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7" y="1225723"/>
            <a:ext cx="2699955" cy="17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125FB3-9BED-7BB5-B649-1A3B5C1D6B06}"/>
              </a:ext>
            </a:extLst>
          </p:cNvPr>
          <p:cNvGrpSpPr/>
          <p:nvPr/>
        </p:nvGrpSpPr>
        <p:grpSpPr>
          <a:xfrm>
            <a:off x="554845" y="3536840"/>
            <a:ext cx="10161706" cy="3187465"/>
            <a:chOff x="309999" y="2805207"/>
            <a:chExt cx="10161706" cy="31874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6FE60C-4812-D096-BF42-39725D48D13B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8" y="3713259"/>
              <a:ext cx="942081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F3DC9D-E22E-7F21-8708-908B39CF200B}"/>
                </a:ext>
              </a:extLst>
            </p:cNvPr>
            <p:cNvSpPr txBox="1"/>
            <p:nvPr/>
          </p:nvSpPr>
          <p:spPr>
            <a:xfrm>
              <a:off x="309999" y="2805207"/>
              <a:ext cx="8825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STUDY START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CECBEE-8DEE-168F-FD07-7D6CFE746BBC}"/>
                </a:ext>
              </a:extLst>
            </p:cNvPr>
            <p:cNvSpPr txBox="1"/>
            <p:nvPr/>
          </p:nvSpPr>
          <p:spPr>
            <a:xfrm>
              <a:off x="3479595" y="2877485"/>
              <a:ext cx="11370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INDEX</a:t>
              </a:r>
            </a:p>
            <a:p>
              <a:pPr algn="ctr"/>
              <a:r>
                <a:rPr lang="en-US" sz="1200" b="1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PATIENT A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F5CDC3-0C4D-6DCA-2D01-A7D84B8D00BA}"/>
                </a:ext>
              </a:extLst>
            </p:cNvPr>
            <p:cNvGrpSpPr/>
            <p:nvPr/>
          </p:nvGrpSpPr>
          <p:grpSpPr>
            <a:xfrm>
              <a:off x="1523735" y="3503625"/>
              <a:ext cx="858739" cy="2119693"/>
              <a:chOff x="746099" y="2261994"/>
              <a:chExt cx="858739" cy="211969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4CD9590-4FFE-1D0D-295B-2075CACCE50A}"/>
                  </a:ext>
                </a:extLst>
              </p:cNvPr>
              <p:cNvSpPr/>
              <p:nvPr/>
            </p:nvSpPr>
            <p:spPr>
              <a:xfrm>
                <a:off x="964762" y="2261994"/>
                <a:ext cx="421415" cy="39771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3E734-FCEA-892F-8ABB-5CFB9DFDFE3B}"/>
                  </a:ext>
                </a:extLst>
              </p:cNvPr>
              <p:cNvSpPr txBox="1"/>
              <p:nvPr/>
            </p:nvSpPr>
            <p:spPr>
              <a:xfrm>
                <a:off x="746099" y="3750745"/>
                <a:ext cx="858739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 Anxiety</a:t>
                </a:r>
              </a:p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Family </a:t>
                </a:r>
                <a:r>
                  <a:rPr lang="en-US" sz="1200" dirty="0" err="1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Hx</a:t>
                </a:r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Anxiety</a:t>
                </a: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3A0C33-E95D-CF1A-9301-3DCFAF0AD21C}"/>
                </a:ext>
              </a:extLst>
            </p:cNvPr>
            <p:cNvSpPr/>
            <p:nvPr/>
          </p:nvSpPr>
          <p:spPr>
            <a:xfrm>
              <a:off x="2424429" y="3512415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6F35E2-C709-2258-42A1-E75120221286}"/>
                </a:ext>
              </a:extLst>
            </p:cNvPr>
            <p:cNvSpPr/>
            <p:nvPr/>
          </p:nvSpPr>
          <p:spPr>
            <a:xfrm>
              <a:off x="5882139" y="3488482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563593-F08E-4E78-78BA-4CF154686457}"/>
                </a:ext>
              </a:extLst>
            </p:cNvPr>
            <p:cNvGrpSpPr/>
            <p:nvPr/>
          </p:nvGrpSpPr>
          <p:grpSpPr>
            <a:xfrm>
              <a:off x="751297" y="3503625"/>
              <a:ext cx="602852" cy="976862"/>
              <a:chOff x="874043" y="2261994"/>
              <a:chExt cx="602852" cy="97686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FB3782B-0F39-B917-CB5B-0C84AF83C1A8}"/>
                  </a:ext>
                </a:extLst>
              </p:cNvPr>
              <p:cNvSpPr/>
              <p:nvPr/>
            </p:nvSpPr>
            <p:spPr>
              <a:xfrm>
                <a:off x="964762" y="2261994"/>
                <a:ext cx="421415" cy="39771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0251350-4841-DA8A-4AB9-819E7C3B517A}"/>
                  </a:ext>
                </a:extLst>
              </p:cNvPr>
              <p:cNvSpPr txBox="1"/>
              <p:nvPr/>
            </p:nvSpPr>
            <p:spPr>
              <a:xfrm>
                <a:off x="874043" y="2869524"/>
                <a:ext cx="6028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Present Anxiety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DB95BF0-47B3-A764-6F10-6735A3F1EB47}"/>
                </a:ext>
              </a:extLst>
            </p:cNvPr>
            <p:cNvGrpSpPr/>
            <p:nvPr/>
          </p:nvGrpSpPr>
          <p:grpSpPr>
            <a:xfrm>
              <a:off x="2559686" y="3503625"/>
              <a:ext cx="858739" cy="1768498"/>
              <a:chOff x="746099" y="2261994"/>
              <a:chExt cx="858739" cy="17684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BF9B70-54E2-E563-12EA-DC3BAAC159F6}"/>
                  </a:ext>
                </a:extLst>
              </p:cNvPr>
              <p:cNvSpPr/>
              <p:nvPr/>
            </p:nvSpPr>
            <p:spPr>
              <a:xfrm>
                <a:off x="964762" y="2261994"/>
                <a:ext cx="421415" cy="39771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4F59B4-FAEA-AF04-6A44-5209B784CD72}"/>
                  </a:ext>
                </a:extLst>
              </p:cNvPr>
              <p:cNvSpPr txBox="1"/>
              <p:nvPr/>
            </p:nvSpPr>
            <p:spPr>
              <a:xfrm>
                <a:off x="746099" y="2845552"/>
                <a:ext cx="858739" cy="1184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Anxiety Absent</a:t>
                </a:r>
              </a:p>
              <a:p>
                <a:pPr algn="ctr"/>
                <a:endPara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 Anxiety</a:t>
                </a:r>
              </a:p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Family </a:t>
                </a:r>
                <a:r>
                  <a:rPr lang="en-US" sz="1200" dirty="0" err="1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Hx</a:t>
                </a:r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Anxiety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3092D9-CEB9-3CE8-A41E-3E349E26DE95}"/>
                </a:ext>
              </a:extLst>
            </p:cNvPr>
            <p:cNvSpPr/>
            <p:nvPr/>
          </p:nvSpPr>
          <p:spPr>
            <a:xfrm>
              <a:off x="5358210" y="3488482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1DE27E-4612-D175-1441-74F7A979382F}"/>
                </a:ext>
              </a:extLst>
            </p:cNvPr>
            <p:cNvSpPr/>
            <p:nvPr/>
          </p:nvSpPr>
          <p:spPr>
            <a:xfrm>
              <a:off x="4891623" y="3496134"/>
              <a:ext cx="421415" cy="3977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2C924-A34F-90C1-A8D0-158D95E859C9}"/>
                </a:ext>
              </a:extLst>
            </p:cNvPr>
            <p:cNvCxnSpPr>
              <a:cxnSpLocks/>
              <a:stCxn id="37" idx="4"/>
              <a:endCxn id="38" idx="0"/>
            </p:cNvCxnSpPr>
            <p:nvPr/>
          </p:nvCxnSpPr>
          <p:spPr>
            <a:xfrm flipH="1">
              <a:off x="1052723" y="3901343"/>
              <a:ext cx="1" cy="20981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DBFEA1-95FB-06FE-EA85-55270358EE0E}"/>
                </a:ext>
              </a:extLst>
            </p:cNvPr>
            <p:cNvGrpSpPr/>
            <p:nvPr/>
          </p:nvGrpSpPr>
          <p:grpSpPr>
            <a:xfrm>
              <a:off x="1208402" y="3514632"/>
              <a:ext cx="602852" cy="1338966"/>
              <a:chOff x="874042" y="2010610"/>
              <a:chExt cx="602852" cy="133896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A7CB1CA-3779-B2CF-5247-8ED025783D3A}"/>
                  </a:ext>
                </a:extLst>
              </p:cNvPr>
              <p:cNvSpPr/>
              <p:nvPr/>
            </p:nvSpPr>
            <p:spPr>
              <a:xfrm>
                <a:off x="964761" y="2010610"/>
                <a:ext cx="421415" cy="39771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6184A8-5405-CDFB-9F26-D4BDE9C66210}"/>
                  </a:ext>
                </a:extLst>
              </p:cNvPr>
              <p:cNvSpPr txBox="1"/>
              <p:nvPr/>
            </p:nvSpPr>
            <p:spPr>
              <a:xfrm>
                <a:off x="874042" y="2980244"/>
                <a:ext cx="6028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Present Anxiety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FD0235-4F13-D18D-5E2F-8ADE3E87CEDD}"/>
                </a:ext>
              </a:extLst>
            </p:cNvPr>
            <p:cNvCxnSpPr>
              <a:cxnSpLocks/>
              <a:stCxn id="33" idx="4"/>
              <a:endCxn id="34" idx="0"/>
            </p:cNvCxnSpPr>
            <p:nvPr/>
          </p:nvCxnSpPr>
          <p:spPr>
            <a:xfrm flipH="1">
              <a:off x="1509828" y="3912350"/>
              <a:ext cx="1" cy="57191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373C22-A940-830A-1FDE-D5A5475B8D97}"/>
                </a:ext>
              </a:extLst>
            </p:cNvPr>
            <p:cNvCxnSpPr>
              <a:cxnSpLocks/>
              <a:stCxn id="39" idx="4"/>
              <a:endCxn id="40" idx="0"/>
            </p:cNvCxnSpPr>
            <p:nvPr/>
          </p:nvCxnSpPr>
          <p:spPr>
            <a:xfrm flipH="1">
              <a:off x="1953105" y="3901343"/>
              <a:ext cx="1" cy="109103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9FED59-7B0B-19C0-E250-E355B681159E}"/>
                </a:ext>
              </a:extLst>
            </p:cNvPr>
            <p:cNvCxnSpPr>
              <a:cxnSpLocks/>
              <a:stCxn id="35" idx="4"/>
              <a:endCxn id="36" idx="0"/>
            </p:cNvCxnSpPr>
            <p:nvPr/>
          </p:nvCxnSpPr>
          <p:spPr>
            <a:xfrm flipH="1">
              <a:off x="2989056" y="3901343"/>
              <a:ext cx="1" cy="18584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1C08F1-63C5-3E92-D6D9-CCD5653772F3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751297" y="3174539"/>
              <a:ext cx="0" cy="46130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394CC1-4477-C0D2-477D-3E521D7E579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4048113" y="3246817"/>
              <a:ext cx="0" cy="389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E63383-7998-A632-01CA-E446D6A831A5}"/>
                </a:ext>
              </a:extLst>
            </p:cNvPr>
            <p:cNvSpPr txBox="1"/>
            <p:nvPr/>
          </p:nvSpPr>
          <p:spPr>
            <a:xfrm>
              <a:off x="4672960" y="4218870"/>
              <a:ext cx="858739" cy="63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Anxiety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</a:t>
              </a:r>
              <a:r>
                <a:rPr lang="en-US" sz="1200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Hx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Anxiety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E85596-E4AD-FF84-89FA-BECFDDA5D220}"/>
                </a:ext>
              </a:extLst>
            </p:cNvPr>
            <p:cNvSpPr txBox="1"/>
            <p:nvPr/>
          </p:nvSpPr>
          <p:spPr>
            <a:xfrm>
              <a:off x="5332510" y="4915454"/>
              <a:ext cx="85873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 Absent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Anxiety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</a:t>
              </a:r>
              <a:r>
                <a:rPr lang="en-US" sz="1200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Hx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Anxiety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FD952D-3667-5A69-9B9C-FCC20D4D2594}"/>
                </a:ext>
              </a:extLst>
            </p:cNvPr>
            <p:cNvSpPr txBox="1"/>
            <p:nvPr/>
          </p:nvSpPr>
          <p:spPr>
            <a:xfrm>
              <a:off x="6356864" y="4000076"/>
              <a:ext cx="85873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Possible 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Anxiety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</a:t>
              </a:r>
              <a:r>
                <a:rPr lang="en-US" sz="1200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Hx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Anxiety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434B89-F612-5FA2-7DB8-B0D373DB39EC}"/>
                </a:ext>
              </a:extLst>
            </p:cNvPr>
            <p:cNvCxnSpPr>
              <a:cxnSpLocks/>
              <a:stCxn id="17" idx="4"/>
              <a:endCxn id="25" idx="0"/>
            </p:cNvCxnSpPr>
            <p:nvPr/>
          </p:nvCxnSpPr>
          <p:spPr>
            <a:xfrm flipH="1">
              <a:off x="5102330" y="3893852"/>
              <a:ext cx="1" cy="32501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86961D-ABAB-4839-57F8-6251DB414495}"/>
                </a:ext>
              </a:extLst>
            </p:cNvPr>
            <p:cNvCxnSpPr>
              <a:cxnSpLocks/>
              <a:stCxn id="16" idx="4"/>
              <a:endCxn id="26" idx="0"/>
            </p:cNvCxnSpPr>
            <p:nvPr/>
          </p:nvCxnSpPr>
          <p:spPr>
            <a:xfrm>
              <a:off x="5568918" y="3886200"/>
              <a:ext cx="192962" cy="10292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B75C72-C469-7033-AFDB-236D2693951C}"/>
                </a:ext>
              </a:extLst>
            </p:cNvPr>
            <p:cNvCxnSpPr>
              <a:cxnSpLocks/>
              <a:stCxn id="13" idx="4"/>
              <a:endCxn id="27" idx="0"/>
            </p:cNvCxnSpPr>
            <p:nvPr/>
          </p:nvCxnSpPr>
          <p:spPr>
            <a:xfrm>
              <a:off x="6092847" y="3886200"/>
              <a:ext cx="693387" cy="11387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49A4D4-F09F-433C-E51E-854BA5AEBA62}"/>
                </a:ext>
              </a:extLst>
            </p:cNvPr>
            <p:cNvSpPr txBox="1"/>
            <p:nvPr/>
          </p:nvSpPr>
          <p:spPr>
            <a:xfrm>
              <a:off x="9589110" y="2810157"/>
              <a:ext cx="8825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STUDY END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06BF65-E530-6DDB-0C60-7A0C7E509CCE}"/>
                </a:ext>
              </a:extLst>
            </p:cNvPr>
            <p:cNvCxnSpPr>
              <a:stCxn id="31" idx="2"/>
            </p:cNvCxnSpPr>
            <p:nvPr/>
          </p:nvCxnSpPr>
          <p:spPr>
            <a:xfrm>
              <a:off x="10030408" y="3179489"/>
              <a:ext cx="0" cy="46130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0050DAA-A0AB-3FB8-F844-6AC762FAFDAD}"/>
              </a:ext>
            </a:extLst>
          </p:cNvPr>
          <p:cNvSpPr/>
          <p:nvPr/>
        </p:nvSpPr>
        <p:spPr>
          <a:xfrm>
            <a:off x="931237" y="4810049"/>
            <a:ext cx="669407" cy="408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1F53EBD-132C-8AB1-9D2B-7DF4DE5F8484}"/>
              </a:ext>
            </a:extLst>
          </p:cNvPr>
          <p:cNvSpPr/>
          <p:nvPr/>
        </p:nvSpPr>
        <p:spPr>
          <a:xfrm>
            <a:off x="1445089" y="5240165"/>
            <a:ext cx="669407" cy="408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B705D7-2EF9-4312-4E89-FA85A46E96F2}"/>
              </a:ext>
            </a:extLst>
          </p:cNvPr>
          <p:cNvGrpSpPr/>
          <p:nvPr/>
        </p:nvGrpSpPr>
        <p:grpSpPr>
          <a:xfrm>
            <a:off x="5896395" y="3644052"/>
            <a:ext cx="882595" cy="544164"/>
            <a:chOff x="5896395" y="3644052"/>
            <a:chExt cx="882595" cy="54416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72ED58-1409-6F18-AB7F-2B08C244D800}"/>
                </a:ext>
              </a:extLst>
            </p:cNvPr>
            <p:cNvSpPr txBox="1"/>
            <p:nvPr/>
          </p:nvSpPr>
          <p:spPr>
            <a:xfrm>
              <a:off x="5896395" y="3644052"/>
              <a:ext cx="88259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OUTCOME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04AAE69-E0C6-5025-6A49-EA95CF9ED62C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6337693" y="3828718"/>
              <a:ext cx="0" cy="35949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F1EC5C-A6B6-D14D-75A0-5AF089F43892}"/>
              </a:ext>
            </a:extLst>
          </p:cNvPr>
          <p:cNvGrpSpPr/>
          <p:nvPr/>
        </p:nvGrpSpPr>
        <p:grpSpPr>
          <a:xfrm>
            <a:off x="1309366" y="3648792"/>
            <a:ext cx="1173724" cy="544164"/>
            <a:chOff x="1309366" y="3648792"/>
            <a:chExt cx="1173724" cy="5441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595B19-B636-B7A7-E820-2B7D3973D4E9}"/>
                </a:ext>
              </a:extLst>
            </p:cNvPr>
            <p:cNvSpPr txBox="1"/>
            <p:nvPr/>
          </p:nvSpPr>
          <p:spPr>
            <a:xfrm>
              <a:off x="1431061" y="3648792"/>
              <a:ext cx="105202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COVARIATE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D3517D7-6A6C-257A-B313-10F53C7874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5246" y="3833458"/>
              <a:ext cx="84717" cy="35949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FA84CF6-AB28-FB0C-B8B2-B58E6D82B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6" y="3839659"/>
              <a:ext cx="573475" cy="32066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9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FC62CD6-6E80-EAB0-DA59-7106C2F4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05428"/>
            <a:ext cx="10890329" cy="579030"/>
          </a:xfrm>
        </p:spPr>
        <p:txBody>
          <a:bodyPr/>
          <a:lstStyle/>
          <a:p>
            <a:r>
              <a:rPr lang="en-US" dirty="0"/>
              <a:t>Example: Anxiety Measured From Different Data Sources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658818-C9CE-2F68-0936-83CBDD0EE010}"/>
              </a:ext>
            </a:extLst>
          </p:cNvPr>
          <p:cNvSpPr txBox="1">
            <a:spLocks/>
          </p:cNvSpPr>
          <p:nvPr/>
        </p:nvSpPr>
        <p:spPr>
          <a:xfrm>
            <a:off x="514350" y="5593007"/>
            <a:ext cx="7828228" cy="2163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000" b="0" i="0" kern="400" baseline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66725" indent="-1920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750888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-"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1035050" indent="-2111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127000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 Light" panose="00000400000000000000" pitchFamily="2" charset="0"/>
              </a:rPr>
              <a:t>Pre-index (unmatched covariates) – Anxiety 6-months prior to index (n = 25,413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Montserrat Light" panose="00000400000000000000" pitchFamily="2" charset="0"/>
              </a:rPr>
              <a:t>)</a:t>
            </a:r>
          </a:p>
          <a:p>
            <a:r>
              <a:rPr lang="en-US" dirty="0">
                <a:latin typeface="Montserrat Light" panose="00000400000000000000" pitchFamily="2" charset="0"/>
              </a:rPr>
              <a:t>Post-index (unmatched outcomes) – Anxiety post index (n = 46,943)</a:t>
            </a:r>
          </a:p>
          <a:p>
            <a:r>
              <a:rPr lang="en-US" dirty="0"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6" name="AutoShape 2" descr="Stone carving Stock Photos, Royalty Free Stone carving Images |  Depositphotos">
            <a:extLst>
              <a:ext uri="{FF2B5EF4-FFF2-40B4-BE49-F238E27FC236}">
                <a16:creationId xmlns:a16="http://schemas.microsoft.com/office/drawing/2014/main" id="{CB3E2B9C-3A16-3459-D759-800320C8B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415185"/>
            <a:ext cx="297347" cy="2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0DF196-5418-95F4-0048-3517B02E5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765912"/>
              </p:ext>
            </p:extLst>
          </p:nvPr>
        </p:nvGraphicFramePr>
        <p:xfrm>
          <a:off x="2523227" y="1156814"/>
          <a:ext cx="7145545" cy="437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32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53EE398-7A10-9DEB-7544-37043374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80" y="208022"/>
            <a:ext cx="11163300" cy="638433"/>
          </a:xfrm>
        </p:spPr>
        <p:txBody>
          <a:bodyPr/>
          <a:lstStyle/>
          <a:p>
            <a:pPr algn="ctr"/>
            <a:r>
              <a:rPr lang="en-US" sz="2400" dirty="0">
                <a:latin typeface="Montserrat" panose="00000500000000000000" pitchFamily="2" charset="0"/>
              </a:rPr>
              <a:t>Covariates: Added Value of Structured and Unstructured EHR </a:t>
            </a:r>
            <a:br>
              <a:rPr lang="en-US" sz="2400" dirty="0">
                <a:latin typeface="Montserrat" panose="00000500000000000000" pitchFamily="2" charset="0"/>
              </a:rPr>
            </a:br>
            <a:r>
              <a:rPr lang="en-US" sz="2400" dirty="0">
                <a:latin typeface="Montserrat" panose="00000500000000000000" pitchFamily="2" charset="0"/>
              </a:rPr>
              <a:t>(6m prior to index) </a:t>
            </a:r>
            <a:endParaRPr lang="en-IL" sz="24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7661EE-5EE3-FEA7-FD57-0AC29762F76E}"/>
              </a:ext>
            </a:extLst>
          </p:cNvPr>
          <p:cNvSpPr txBox="1">
            <a:spLocks/>
          </p:cNvSpPr>
          <p:nvPr/>
        </p:nvSpPr>
        <p:spPr>
          <a:xfrm>
            <a:off x="473211" y="5828382"/>
            <a:ext cx="11348483" cy="337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000" b="0" i="0" kern="400" baseline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66725" indent="-1920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750888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-"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1035050" indent="-2111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127000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Study 1</a:t>
            </a:r>
            <a:r>
              <a:rPr lang="en-US" sz="1600" dirty="0">
                <a:solidFill>
                  <a:schemeClr val="tx1"/>
                </a:solidFill>
              </a:rPr>
              <a:t> = claims only data; </a:t>
            </a:r>
            <a:r>
              <a:rPr lang="en-US" sz="1600" b="1" dirty="0">
                <a:solidFill>
                  <a:schemeClr val="tx1"/>
                </a:solidFill>
              </a:rPr>
              <a:t>Study 2</a:t>
            </a:r>
            <a:r>
              <a:rPr lang="en-US" sz="1600" dirty="0">
                <a:solidFill>
                  <a:schemeClr val="tx1"/>
                </a:solidFill>
              </a:rPr>
              <a:t> = claims + EHR structured data; </a:t>
            </a:r>
            <a:r>
              <a:rPr lang="en-US" sz="1600" b="1" dirty="0">
                <a:solidFill>
                  <a:schemeClr val="tx1"/>
                </a:solidFill>
              </a:rPr>
              <a:t>Study 3</a:t>
            </a:r>
            <a:r>
              <a:rPr lang="en-US" sz="1600" dirty="0">
                <a:solidFill>
                  <a:schemeClr val="tx1"/>
                </a:solidFill>
              </a:rPr>
              <a:t> = claims + EHR structured data + EHR unstructured data</a:t>
            </a:r>
            <a:endParaRPr lang="en-IL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-up of several blue bars&#10;&#10;Description automatically generated">
            <a:extLst>
              <a:ext uri="{FF2B5EF4-FFF2-40B4-BE49-F238E27FC236}">
                <a16:creationId xmlns:a16="http://schemas.microsoft.com/office/drawing/2014/main" id="{835FC215-4B53-E48E-545F-5B49E3162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4" y="1172239"/>
            <a:ext cx="6861434" cy="3993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D8B37-9763-7B8D-60B0-471E7720DF80}"/>
              </a:ext>
            </a:extLst>
          </p:cNvPr>
          <p:cNvSpPr txBox="1"/>
          <p:nvPr/>
        </p:nvSpPr>
        <p:spPr>
          <a:xfrm>
            <a:off x="7643166" y="1372684"/>
            <a:ext cx="40408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Suicide Ideation/Attempt/Self-Harm</a:t>
            </a:r>
          </a:p>
        </p:txBody>
      </p:sp>
      <p:pic>
        <p:nvPicPr>
          <p:cNvPr id="8" name="Picture 7" descr="A graph of data analysis&#10;&#10;Description automatically generated with medium confidence">
            <a:extLst>
              <a:ext uri="{FF2B5EF4-FFF2-40B4-BE49-F238E27FC236}">
                <a16:creationId xmlns:a16="http://schemas.microsoft.com/office/drawing/2014/main" id="{6DD8F916-ECED-35F4-FC25-8850D1EA4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6" y="1782881"/>
            <a:ext cx="3896695" cy="33833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9A2CB2-AA70-D000-A289-2AA164DC8A0F}"/>
              </a:ext>
            </a:extLst>
          </p:cNvPr>
          <p:cNvGrpSpPr/>
          <p:nvPr/>
        </p:nvGrpSpPr>
        <p:grpSpPr>
          <a:xfrm>
            <a:off x="4320549" y="5394974"/>
            <a:ext cx="3550902" cy="430887"/>
            <a:chOff x="353005" y="1428234"/>
            <a:chExt cx="4186232" cy="8837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43FC0C-6319-9E4B-7004-77B17463D768}"/>
                </a:ext>
              </a:extLst>
            </p:cNvPr>
            <p:cNvSpPr/>
            <p:nvPr/>
          </p:nvSpPr>
          <p:spPr>
            <a:xfrm>
              <a:off x="353005" y="1540548"/>
              <a:ext cx="266700" cy="177799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1400"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F116C-0A59-5A21-16E8-DF465FDF81AA}"/>
                </a:ext>
              </a:extLst>
            </p:cNvPr>
            <p:cNvSpPr/>
            <p:nvPr/>
          </p:nvSpPr>
          <p:spPr>
            <a:xfrm>
              <a:off x="2121708" y="1540548"/>
              <a:ext cx="266700" cy="177799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1400"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8E5A3B-C709-0885-DF7D-B58938115140}"/>
                </a:ext>
              </a:extLst>
            </p:cNvPr>
            <p:cNvSpPr txBox="1"/>
            <p:nvPr/>
          </p:nvSpPr>
          <p:spPr>
            <a:xfrm>
              <a:off x="738076" y="1428234"/>
              <a:ext cx="1202374" cy="883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Montelukast</a:t>
              </a:r>
            </a:p>
            <a:p>
              <a:r>
                <a:rPr lang="en-US" sz="1400" b="1" dirty="0">
                  <a:cs typeface="Arial" panose="020B0604020202020204" pitchFamily="34" charset="0"/>
                </a:rPr>
                <a:t>N=39,665</a:t>
              </a:r>
              <a:endParaRPr lang="en-IL" sz="1400" b="1" dirty="0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946393-051D-44DC-382F-232758ACD404}"/>
                </a:ext>
              </a:extLst>
            </p:cNvPr>
            <p:cNvSpPr txBox="1"/>
            <p:nvPr/>
          </p:nvSpPr>
          <p:spPr>
            <a:xfrm>
              <a:off x="2506780" y="1428234"/>
              <a:ext cx="2032457" cy="8837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Inhaled Corticosteroids</a:t>
              </a:r>
            </a:p>
            <a:p>
              <a:r>
                <a:rPr lang="en-US" sz="1400" b="1" dirty="0">
                  <a:cs typeface="Arial" panose="020B0604020202020204" pitchFamily="34" charset="0"/>
                </a:rPr>
                <a:t>N=69,411</a:t>
              </a:r>
              <a:endParaRPr lang="en-IL" sz="1400" b="1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9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F665CE-AD29-7411-941B-E9BFBED5441C}"/>
              </a:ext>
            </a:extLst>
          </p:cNvPr>
          <p:cNvSpPr txBox="1">
            <a:spLocks/>
          </p:cNvSpPr>
          <p:nvPr/>
        </p:nvSpPr>
        <p:spPr>
          <a:xfrm>
            <a:off x="609598" y="1524000"/>
            <a:ext cx="11163301" cy="4724400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Coming soon…</a:t>
            </a:r>
            <a:endParaRPr lang="en-GB" sz="2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Premium Vector | Loading bar icon in flat style Progress indicator vector  illustration on isolated background Download button sign business concept">
            <a:extLst>
              <a:ext uri="{FF2B5EF4-FFF2-40B4-BE49-F238E27FC236}">
                <a16:creationId xmlns:a16="http://schemas.microsoft.com/office/drawing/2014/main" id="{E7CF5F4F-77B4-0630-3B6C-1D9C1822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2008220"/>
            <a:ext cx="3755959" cy="3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BBE14B7-857F-1F16-BA87-11F4BDA6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401346"/>
            <a:ext cx="11163300" cy="638433"/>
          </a:xfrm>
        </p:spPr>
        <p:txBody>
          <a:bodyPr/>
          <a:lstStyle/>
          <a:p>
            <a:r>
              <a:rPr lang="en-US" sz="3200" dirty="0">
                <a:latin typeface="Montserrat" panose="00000500000000000000" pitchFamily="2" charset="0"/>
              </a:rPr>
              <a:t>Final Study Results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092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A5226-8044-72A9-22B0-D513FAF21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1147"/>
            <a:ext cx="12192000" cy="236153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ontserrat" panose="00000500000000000000" pitchFamily="2" charset="0"/>
                <a:cs typeface="Calibri"/>
              </a:rPr>
              <a:t>Natural Language Processing in Pharmacoepidemiology: </a:t>
            </a:r>
            <a:br>
              <a:rPr lang="en-US" sz="3600" dirty="0">
                <a:latin typeface="Montserrat" panose="00000500000000000000" pitchFamily="2" charset="0"/>
                <a:cs typeface="Calibri"/>
              </a:rPr>
            </a:br>
            <a:r>
              <a:rPr lang="en-US" sz="3600" dirty="0">
                <a:latin typeface="Montserrat" panose="00000500000000000000" pitchFamily="2" charset="0"/>
                <a:cs typeface="Calibri"/>
              </a:rPr>
              <a:t>Lessons from the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M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ulti-source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O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bservational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S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afety study for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A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dvanced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I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nformation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C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lassification using </a:t>
            </a:r>
            <a:r>
              <a:rPr lang="en-US" sz="3600" b="1" dirty="0">
                <a:latin typeface="Montserrat" panose="00000500000000000000" pitchFamily="2" charset="0"/>
                <a:cs typeface="Calibri"/>
              </a:rPr>
              <a:t>NLP</a:t>
            </a:r>
            <a:r>
              <a:rPr lang="en-US" sz="3600" dirty="0">
                <a:latin typeface="Montserrat" panose="00000500000000000000" pitchFamily="2" charset="0"/>
                <a:cs typeface="Calibri"/>
              </a:rPr>
              <a:t> </a:t>
            </a:r>
            <a:br>
              <a:rPr lang="en-US" sz="3600" dirty="0">
                <a:latin typeface="Montserrat" panose="00000500000000000000" pitchFamily="2" charset="0"/>
                <a:cs typeface="Calibri"/>
              </a:rPr>
            </a:br>
            <a:r>
              <a:rPr lang="en-US" sz="3600" dirty="0">
                <a:latin typeface="Montserrat" panose="00000500000000000000" pitchFamily="2" charset="0"/>
                <a:cs typeface="Calibri"/>
              </a:rPr>
              <a:t>(MOSAIC-NLP)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FD7DF9-EDE9-34A7-DE18-A4D850D71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076" y="4796853"/>
            <a:ext cx="11485847" cy="1190623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  <a:cs typeface="Arial"/>
              </a:rPr>
              <a:t>Jenna Wong, PhD, MSc</a:t>
            </a:r>
          </a:p>
          <a:p>
            <a:r>
              <a:rPr lang="en-US" sz="2400" dirty="0">
                <a:latin typeface="Georgia" panose="02040502050405020303" pitchFamily="18" charset="0"/>
                <a:cs typeface="Arial"/>
              </a:rPr>
              <a:t>Harvard Pilgrim Health Care Institute</a:t>
            </a:r>
          </a:p>
        </p:txBody>
      </p:sp>
    </p:spTree>
    <p:extLst>
      <p:ext uri="{BB962C8B-B14F-4D97-AF65-F5344CB8AC3E}">
        <p14:creationId xmlns:p14="http://schemas.microsoft.com/office/powerpoint/2010/main" val="334523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8707A1-0412-1F38-C1ED-2A341F33177F}"/>
              </a:ext>
            </a:extLst>
          </p:cNvPr>
          <p:cNvSpPr txBox="1">
            <a:spLocks/>
          </p:cNvSpPr>
          <p:nvPr/>
        </p:nvSpPr>
        <p:spPr>
          <a:xfrm>
            <a:off x="847724" y="916996"/>
            <a:ext cx="11163301" cy="4724400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Benefits of NLP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Improves identification or extraction of multiple data elements needed for drug safety assessments (exposures, outcomes, covariates)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ncreases</a:t>
            </a: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efficiency: speed (time saving), scale (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can process a larger volume of unstructured data for the same manual effort)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Automated approach reduces potential for manual error or disagreement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Considerations for using NLP in pharmacoepidemiology studies</a:t>
            </a:r>
          </a:p>
          <a:p>
            <a:pPr marL="752475" lvl="1" indent="-285750"/>
            <a:r>
              <a:rPr lang="en-US" sz="1800" dirty="0">
                <a:solidFill>
                  <a:srgbClr val="000000"/>
                </a:solidFill>
              </a:rPr>
              <a:t>NLP algorithm accuracy is dependent on multiple factors: source data system, selection of notes for training</a:t>
            </a:r>
          </a:p>
          <a:p>
            <a:pPr marL="752475" lvl="1" indent="-285750"/>
            <a:r>
              <a:rPr lang="en-US" sz="1800" dirty="0">
                <a:solidFill>
                  <a:srgbClr val="000000"/>
                </a:solidFill>
              </a:rPr>
              <a:t>Users need to understand how study results may be impacted by the performance of NLP algorithms and how NLP-extracted data are operationalized for the study</a:t>
            </a:r>
          </a:p>
          <a:p>
            <a:pPr marL="752475" lvl="1" indent="-285750"/>
            <a:r>
              <a:rPr lang="en-US" sz="1800" dirty="0">
                <a:solidFill>
                  <a:srgbClr val="000000"/>
                </a:solidFill>
              </a:rPr>
              <a:t>Requires a team with a variety of expertise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b="1" dirty="0"/>
              <a:t>Applying NLP to semi- and unstructured EHR data can capture valuable clinical and patient information that enriches structured data available via claims data, thus enhancing our abilities to assess medical product safety.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6B2196-01F1-1F6B-0EBA-33734749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78563"/>
            <a:ext cx="11163300" cy="63843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62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1B14-0E36-61C5-0A65-EBA94D192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2900190"/>
            <a:ext cx="11485847" cy="105762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758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B9C2-D122-25A3-351B-693258E6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AEA2-6D0A-4D50-A194-E4A8D4D2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228453"/>
            <a:ext cx="11495313" cy="4032036"/>
          </a:xfrm>
        </p:spPr>
        <p:txBody>
          <a:bodyPr anchor="ctr" anchorCtr="0">
            <a:normAutofit/>
          </a:bodyPr>
          <a:lstStyle/>
          <a:p>
            <a:r>
              <a:rPr lang="en-US" sz="14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This project was supported by </a:t>
            </a:r>
            <a:r>
              <a:rPr lang="en-US" sz="1400" b="1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Task Order </a:t>
            </a:r>
            <a:r>
              <a:rPr lang="en-US" sz="1400" b="1" i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75F40119F19002 </a:t>
            </a:r>
            <a:r>
              <a:rPr lang="en-US" sz="14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under </a:t>
            </a:r>
            <a:r>
              <a:rPr lang="en-US" sz="1400" b="1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Master Agreement </a:t>
            </a:r>
            <a:r>
              <a:rPr lang="en-US" sz="1400" b="1" i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75F40119D10037 </a:t>
            </a:r>
            <a:r>
              <a:rPr lang="en-US" sz="14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from the US Food and Drug Administration (FDA). </a:t>
            </a:r>
          </a:p>
          <a:p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The views expressed in this presentation are those of the authors and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do not necessarily represent the official views of the U.S. FDA. </a:t>
            </a:r>
          </a:p>
          <a:p>
            <a:endParaRPr lang="en-US" sz="1400" dirty="0">
              <a:effectLst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The views and opinions expressed in the following PowerPoint slides also should not be attributed to DIA, its directors, officers, employees, volunteers, members, chapters, councils, Communities or affiliates.</a:t>
            </a:r>
          </a:p>
          <a:p>
            <a:endParaRPr lang="en-US" sz="1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This presentation is incomplete without accompanying verbal commentary.</a:t>
            </a:r>
          </a:p>
        </p:txBody>
      </p:sp>
    </p:spTree>
    <p:extLst>
      <p:ext uri="{BB962C8B-B14F-4D97-AF65-F5344CB8AC3E}">
        <p14:creationId xmlns:p14="http://schemas.microsoft.com/office/powerpoint/2010/main" val="197115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8B8B-0D22-59B7-A634-7D06A803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80013F0-5A37-45F9-A611-B3881F060EE0}"/>
              </a:ext>
            </a:extLst>
          </p:cNvPr>
          <p:cNvSpPr txBox="1">
            <a:spLocks/>
          </p:cNvSpPr>
          <p:nvPr/>
        </p:nvSpPr>
        <p:spPr>
          <a:xfrm>
            <a:off x="685782" y="1215636"/>
            <a:ext cx="2334004" cy="1118791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Sarah Dutcher</a:t>
            </a:r>
            <a:r>
              <a:rPr lang="en-US" sz="900" dirty="0"/>
              <a:t>, Epidemiologist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 err="1"/>
              <a:t>Jummai</a:t>
            </a:r>
            <a:r>
              <a:rPr lang="en-US" sz="900" b="1" dirty="0"/>
              <a:t> Apata,</a:t>
            </a:r>
            <a:r>
              <a:rPr lang="en-US" sz="900" dirty="0"/>
              <a:t> Epidemiologist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Robert Lim, </a:t>
            </a:r>
            <a:r>
              <a:rPr lang="en-US" sz="900" dirty="0"/>
              <a:t>Medical Officer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Jie (Jenni) Li, </a:t>
            </a:r>
            <a:r>
              <a:rPr lang="en-US" sz="900" dirty="0"/>
              <a:t>Epidemiologist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Jamal Jones, </a:t>
            </a:r>
            <a:r>
              <a:rPr lang="en-US" sz="900" dirty="0"/>
              <a:t>Epidemiologist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Yong Ma, </a:t>
            </a:r>
            <a:r>
              <a:rPr lang="en-US" sz="900" dirty="0"/>
              <a:t>Biostatistician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Tiffany Austin</a:t>
            </a:r>
            <a:r>
              <a:rPr lang="en-US" sz="900" dirty="0"/>
              <a:t>, Project Manager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8B024-0EE4-B9B6-9062-8EE3CDC8C7D0}"/>
              </a:ext>
            </a:extLst>
          </p:cNvPr>
          <p:cNvSpPr txBox="1">
            <a:spLocks/>
          </p:cNvSpPr>
          <p:nvPr/>
        </p:nvSpPr>
        <p:spPr>
          <a:xfrm>
            <a:off x="3419560" y="1288503"/>
            <a:ext cx="2276266" cy="4280994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Elise Berliner</a:t>
            </a:r>
            <a:r>
              <a:rPr lang="en-US" sz="900" dirty="0"/>
              <a:t>, Principal Investigator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Dena Jaffe</a:t>
            </a:r>
            <a:r>
              <a:rPr lang="en-US" sz="900" dirty="0"/>
              <a:t>, Principal Investigator, Epidemiologist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Jenny Cai</a:t>
            </a:r>
            <a:r>
              <a:rPr lang="en-US" sz="900" dirty="0"/>
              <a:t>, Project Manager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Sonam Lama</a:t>
            </a:r>
            <a:r>
              <a:rPr lang="en-US" sz="900" dirty="0"/>
              <a:t>, Project Manager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Nathan </a:t>
            </a:r>
            <a:r>
              <a:rPr lang="en-US" sz="900" b="1" dirty="0" err="1"/>
              <a:t>Vavroch</a:t>
            </a:r>
            <a:r>
              <a:rPr lang="en-US" sz="900" dirty="0"/>
              <a:t>, Data Strategist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Mike Jones</a:t>
            </a:r>
            <a:r>
              <a:rPr lang="en-US" sz="900" dirty="0"/>
              <a:t>, Data Strategist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Vineela </a:t>
            </a:r>
            <a:r>
              <a:rPr lang="en-US" sz="900" b="1" dirty="0" err="1"/>
              <a:t>Kommuri</a:t>
            </a:r>
            <a:r>
              <a:rPr lang="en-US" sz="900" dirty="0"/>
              <a:t>, Senior Data Engineer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Sravan Kumar Burla</a:t>
            </a:r>
            <a:r>
              <a:rPr lang="en-US" sz="900" dirty="0"/>
              <a:t>, Software Engineer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Bridget </a:t>
            </a:r>
            <a:r>
              <a:rPr lang="en-US" sz="900" b="1" dirty="0" err="1"/>
              <a:t>Balkaran</a:t>
            </a:r>
            <a:r>
              <a:rPr lang="en-US" sz="900" dirty="0"/>
              <a:t>, Lead Biostatistician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Austin Yue</a:t>
            </a:r>
            <a:r>
              <a:rPr lang="en-US" sz="900" dirty="0"/>
              <a:t>, Biostatistician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Kyla Finlayson, </a:t>
            </a:r>
            <a:r>
              <a:rPr lang="en-US" sz="900" dirty="0"/>
              <a:t>Biostatistician</a:t>
            </a:r>
            <a:endParaRPr lang="en-US" sz="900" b="1" dirty="0"/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Stacey </a:t>
            </a:r>
            <a:r>
              <a:rPr lang="en-US" sz="900" b="1" dirty="0" err="1"/>
              <a:t>Purinton</a:t>
            </a:r>
            <a:r>
              <a:rPr lang="en-US" sz="900" dirty="0"/>
              <a:t>, Data Manager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Rob Taylor</a:t>
            </a:r>
            <a:r>
              <a:rPr lang="en-US" sz="900" dirty="0"/>
              <a:t>, Data Manager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Eliza </a:t>
            </a:r>
            <a:r>
              <a:rPr lang="en-US" sz="900" b="1" dirty="0" err="1"/>
              <a:t>Celenti</a:t>
            </a:r>
            <a:r>
              <a:rPr lang="en-US" sz="900" dirty="0"/>
              <a:t>, Medical Writer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5B887-12C4-5112-7E8B-A11F72006B8A}"/>
              </a:ext>
            </a:extLst>
          </p:cNvPr>
          <p:cNvSpPr txBox="1">
            <a:spLocks/>
          </p:cNvSpPr>
          <p:nvPr/>
        </p:nvSpPr>
        <p:spPr>
          <a:xfrm>
            <a:off x="9255418" y="1200840"/>
            <a:ext cx="2332551" cy="2603037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David </a:t>
            </a:r>
            <a:r>
              <a:rPr lang="en-US" sz="900" b="1" dirty="0" err="1"/>
              <a:t>Talby</a:t>
            </a:r>
            <a:r>
              <a:rPr lang="en-US" sz="900" dirty="0"/>
              <a:t>, CTO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Ace Vo</a:t>
            </a:r>
            <a:r>
              <a:rPr lang="en-US" sz="900" dirty="0"/>
              <a:t>, Project Manager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err="1"/>
              <a:t>Hasham</a:t>
            </a:r>
            <a:r>
              <a:rPr lang="en-US" sz="900" b="1" dirty="0"/>
              <a:t> UI Haq</a:t>
            </a:r>
            <a:r>
              <a:rPr lang="en-US" sz="900" dirty="0"/>
              <a:t>, Lead Senior NLP Data Scientist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 err="1"/>
              <a:t>Veysel</a:t>
            </a:r>
            <a:r>
              <a:rPr lang="en-US" sz="900" b="1" dirty="0"/>
              <a:t> </a:t>
            </a:r>
            <a:r>
              <a:rPr lang="en-US" sz="900" b="1" dirty="0" err="1"/>
              <a:t>Kocaman</a:t>
            </a:r>
            <a:r>
              <a:rPr lang="en-US" sz="900" dirty="0"/>
              <a:t>, Data Scientist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 err="1"/>
              <a:t>Gursev</a:t>
            </a:r>
            <a:r>
              <a:rPr lang="en-US" sz="900" b="1" dirty="0"/>
              <a:t> </a:t>
            </a:r>
            <a:r>
              <a:rPr lang="en-US" sz="900" b="1" dirty="0" err="1"/>
              <a:t>Pirge</a:t>
            </a:r>
            <a:r>
              <a:rPr lang="en-US" sz="900" dirty="0"/>
              <a:t>, Data Scientist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Ahmet Emin Tek</a:t>
            </a:r>
            <a:r>
              <a:rPr lang="en-US" sz="900" dirty="0"/>
              <a:t>, Data Scientist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Andrei Marian </a:t>
            </a:r>
            <a:r>
              <a:rPr lang="en-US" sz="900" b="1" dirty="0" err="1"/>
              <a:t>Feier</a:t>
            </a:r>
            <a:r>
              <a:rPr lang="en-US" sz="900" dirty="0"/>
              <a:t>, Clinical Annotation Lead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 err="1"/>
              <a:t>Denisa</a:t>
            </a:r>
            <a:r>
              <a:rPr lang="en-US" sz="900" b="1" dirty="0"/>
              <a:t> Popa</a:t>
            </a:r>
            <a:r>
              <a:rPr lang="en-US" sz="900" dirty="0"/>
              <a:t>, Data Annotator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Aleksei </a:t>
            </a:r>
            <a:r>
              <a:rPr lang="en-US" sz="900" b="1" dirty="0" err="1"/>
              <a:t>Zhakarov</a:t>
            </a:r>
            <a:r>
              <a:rPr lang="en-US" sz="900" dirty="0"/>
              <a:t>, Annotator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Jay Gil</a:t>
            </a:r>
            <a:r>
              <a:rPr lang="en-US" sz="900" dirty="0"/>
              <a:t>, Annotator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 err="1"/>
              <a:t>Zhenya</a:t>
            </a:r>
            <a:r>
              <a:rPr lang="en-US" sz="900" b="1" dirty="0"/>
              <a:t> </a:t>
            </a:r>
            <a:r>
              <a:rPr lang="en-US" sz="900" b="1" dirty="0" err="1"/>
              <a:t>Nargizyan</a:t>
            </a:r>
            <a:r>
              <a:rPr lang="en-US" sz="900" dirty="0"/>
              <a:t>, Annotator  </a:t>
            </a:r>
          </a:p>
          <a:p>
            <a:pPr marL="214313" indent="-214313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900" b="1" dirty="0"/>
              <a:t>Jiri </a:t>
            </a:r>
            <a:r>
              <a:rPr lang="en-US" sz="900" b="1" dirty="0" err="1"/>
              <a:t>Dobles</a:t>
            </a:r>
            <a:r>
              <a:rPr lang="en-US" sz="900" dirty="0"/>
              <a:t>, Project Manager</a:t>
            </a:r>
          </a:p>
          <a:p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25CDB92-6B3C-DC68-EBCD-7CB93BF1335D}"/>
              </a:ext>
            </a:extLst>
          </p:cNvPr>
          <p:cNvSpPr txBox="1">
            <a:spLocks/>
          </p:cNvSpPr>
          <p:nvPr/>
        </p:nvSpPr>
        <p:spPr>
          <a:xfrm>
            <a:off x="6342236" y="1233784"/>
            <a:ext cx="2115127" cy="1844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/>
              <a:t>Michael Wechsler, </a:t>
            </a:r>
            <a:r>
              <a:rPr lang="en-US" sz="900" dirty="0"/>
              <a:t>Pulmonologist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/>
              <a:t>David </a:t>
            </a:r>
            <a:r>
              <a:rPr lang="en-US" sz="900" b="1" dirty="0" err="1"/>
              <a:t>Beuther</a:t>
            </a:r>
            <a:r>
              <a:rPr lang="en-US" sz="900" b="1" dirty="0"/>
              <a:t>, </a:t>
            </a:r>
            <a:r>
              <a:rPr lang="en-US" sz="900" dirty="0"/>
              <a:t>Pulmonologist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 err="1">
                <a:latin typeface="Georgia"/>
                <a:cs typeface="Arial"/>
              </a:rPr>
              <a:t>Lior</a:t>
            </a:r>
            <a:r>
              <a:rPr lang="en-US" sz="900" b="1" dirty="0">
                <a:latin typeface="Georgia"/>
                <a:cs typeface="Arial"/>
              </a:rPr>
              <a:t> </a:t>
            </a:r>
            <a:r>
              <a:rPr lang="en-US" sz="900" b="1" dirty="0" err="1">
                <a:latin typeface="Georgia"/>
                <a:cs typeface="Arial"/>
              </a:rPr>
              <a:t>Seluk</a:t>
            </a:r>
            <a:r>
              <a:rPr lang="en-US" sz="900" dirty="0">
                <a:latin typeface="Georgia"/>
                <a:cs typeface="Arial"/>
              </a:rPr>
              <a:t>, Pulmonologist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 err="1">
                <a:latin typeface="Georgia"/>
                <a:cs typeface="Arial"/>
              </a:rPr>
              <a:t>Pearlanne</a:t>
            </a:r>
            <a:r>
              <a:rPr lang="en-US" sz="900" b="1" dirty="0">
                <a:latin typeface="Georgia"/>
                <a:cs typeface="Arial"/>
              </a:rPr>
              <a:t> </a:t>
            </a:r>
            <a:r>
              <a:rPr lang="en-US" sz="900" b="1" dirty="0" err="1">
                <a:latin typeface="Georgia"/>
                <a:cs typeface="Arial"/>
              </a:rPr>
              <a:t>Zelarney</a:t>
            </a:r>
            <a:r>
              <a:rPr lang="en-US" sz="900" b="1" dirty="0">
                <a:latin typeface="Georgia"/>
                <a:cs typeface="Arial"/>
              </a:rPr>
              <a:t>, </a:t>
            </a:r>
            <a:r>
              <a:rPr lang="en-US" sz="900" dirty="0">
                <a:solidFill>
                  <a:srgbClr val="282828"/>
                </a:solidFill>
                <a:latin typeface="Georgia"/>
                <a:cs typeface="Arial"/>
              </a:rPr>
              <a:t>Research Informatics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282828"/>
                </a:solidFill>
                <a:latin typeface="Georgia"/>
                <a:cs typeface="Arial"/>
              </a:rPr>
              <a:t>Alicia Mitchell, </a:t>
            </a:r>
            <a:r>
              <a:rPr lang="en-US" sz="900" dirty="0">
                <a:solidFill>
                  <a:srgbClr val="282828"/>
                </a:solidFill>
                <a:latin typeface="Georgia"/>
                <a:cs typeface="Arial"/>
              </a:rPr>
              <a:t>Developer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282828"/>
                </a:solidFill>
              </a:rPr>
              <a:t>Sarah Rhoads</a:t>
            </a:r>
            <a:r>
              <a:rPr lang="en-US" sz="900" dirty="0">
                <a:solidFill>
                  <a:srgbClr val="282828"/>
                </a:solidFill>
              </a:rPr>
              <a:t>, </a:t>
            </a:r>
            <a:r>
              <a:rPr lang="en-US" sz="900" dirty="0"/>
              <a:t>Pulmonologist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82828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64A83-7310-8D58-2091-8E0707CF5BE9}"/>
              </a:ext>
            </a:extLst>
          </p:cNvPr>
          <p:cNvCxnSpPr>
            <a:cxnSpLocks/>
          </p:cNvCxnSpPr>
          <p:nvPr/>
        </p:nvCxnSpPr>
        <p:spPr>
          <a:xfrm>
            <a:off x="3084076" y="1431374"/>
            <a:ext cx="0" cy="4442403"/>
          </a:xfrm>
          <a:prstGeom prst="line">
            <a:avLst/>
          </a:prstGeom>
          <a:ln w="15875">
            <a:solidFill>
              <a:schemeClr val="tx2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6F52B1-3917-2EDA-27D8-B45B8381B643}"/>
              </a:ext>
            </a:extLst>
          </p:cNvPr>
          <p:cNvCxnSpPr>
            <a:cxnSpLocks/>
          </p:cNvCxnSpPr>
          <p:nvPr/>
        </p:nvCxnSpPr>
        <p:spPr>
          <a:xfrm>
            <a:off x="5923711" y="1442589"/>
            <a:ext cx="24921" cy="4511175"/>
          </a:xfrm>
          <a:prstGeom prst="line">
            <a:avLst/>
          </a:prstGeom>
          <a:ln w="15875">
            <a:solidFill>
              <a:schemeClr val="tx2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BD380D-B54C-8B0B-AB86-C3997BAA56F6}"/>
              </a:ext>
            </a:extLst>
          </p:cNvPr>
          <p:cNvCxnSpPr>
            <a:cxnSpLocks/>
          </p:cNvCxnSpPr>
          <p:nvPr/>
        </p:nvCxnSpPr>
        <p:spPr>
          <a:xfrm>
            <a:off x="8859002" y="1403334"/>
            <a:ext cx="0" cy="3848365"/>
          </a:xfrm>
          <a:prstGeom prst="line">
            <a:avLst/>
          </a:prstGeom>
          <a:ln w="15875">
            <a:solidFill>
              <a:schemeClr val="tx2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B16C5D-A4C8-3980-4D85-31D55DB49AF2}"/>
              </a:ext>
            </a:extLst>
          </p:cNvPr>
          <p:cNvSpPr txBox="1"/>
          <p:nvPr/>
        </p:nvSpPr>
        <p:spPr>
          <a:xfrm>
            <a:off x="580621" y="960230"/>
            <a:ext cx="20264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9F4D5-ACC5-B190-0A5A-DC70FCB8CAF3}"/>
              </a:ext>
            </a:extLst>
          </p:cNvPr>
          <p:cNvSpPr txBox="1"/>
          <p:nvPr/>
        </p:nvSpPr>
        <p:spPr>
          <a:xfrm>
            <a:off x="569587" y="3060888"/>
            <a:ext cx="19374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Sentinel Operations Center/Harvard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C62D8-2220-C010-2C13-1656B5CBE541}"/>
              </a:ext>
            </a:extLst>
          </p:cNvPr>
          <p:cNvSpPr txBox="1"/>
          <p:nvPr/>
        </p:nvSpPr>
        <p:spPr>
          <a:xfrm>
            <a:off x="605346" y="4765369"/>
            <a:ext cx="20017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Mass General Brigham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10B6A-D436-96F8-9CAA-AA91CAC0CFBB}"/>
              </a:ext>
            </a:extLst>
          </p:cNvPr>
          <p:cNvSpPr txBox="1"/>
          <p:nvPr/>
        </p:nvSpPr>
        <p:spPr>
          <a:xfrm>
            <a:off x="6131526" y="879154"/>
            <a:ext cx="21339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National Jewish 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A8B0C-B675-8F90-8169-91CA1D61AEF9}"/>
              </a:ext>
            </a:extLst>
          </p:cNvPr>
          <p:cNvSpPr txBox="1"/>
          <p:nvPr/>
        </p:nvSpPr>
        <p:spPr>
          <a:xfrm>
            <a:off x="6243370" y="3449208"/>
            <a:ext cx="20221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Children’s Hospital of Orange County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2E01E7A-946A-D38C-A065-15A3FB9A471B}"/>
              </a:ext>
            </a:extLst>
          </p:cNvPr>
          <p:cNvSpPr txBox="1">
            <a:spLocks/>
          </p:cNvSpPr>
          <p:nvPr/>
        </p:nvSpPr>
        <p:spPr>
          <a:xfrm>
            <a:off x="6342236" y="3903440"/>
            <a:ext cx="2336229" cy="14927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50044" indent="-14406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0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563166" indent="-15121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-"/>
              <a:tabLst/>
              <a:defRPr sz="9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776288" indent="-15835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9525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 fontAlgn="base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Louis </a:t>
            </a:r>
            <a:r>
              <a:rPr lang="en-US" sz="900" b="1" dirty="0" err="1">
                <a:latin typeface="Georgia"/>
                <a:cs typeface="Arial"/>
              </a:rPr>
              <a:t>Ehwerhemuepha</a:t>
            </a:r>
            <a:r>
              <a:rPr lang="en-US" sz="900" b="1" dirty="0">
                <a:latin typeface="Georgia"/>
                <a:cs typeface="Arial"/>
              </a:rPr>
              <a:t>, </a:t>
            </a:r>
            <a:r>
              <a:rPr lang="en-US" sz="900" dirty="0">
                <a:latin typeface="Georgia"/>
                <a:cs typeface="Arial"/>
              </a:rPr>
              <a:t>Clinical Data Scientist</a:t>
            </a:r>
          </a:p>
          <a:p>
            <a:pPr marL="213995" indent="-213995" fontAlgn="base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Hoang Nguyen​, </a:t>
            </a:r>
            <a:r>
              <a:rPr lang="en-US" sz="900" dirty="0">
                <a:latin typeface="Georgia"/>
                <a:cs typeface="Arial"/>
              </a:rPr>
              <a:t>Psychiatrist</a:t>
            </a:r>
          </a:p>
          <a:p>
            <a:pPr marL="213995" indent="-213995" fontAlgn="base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Michael Chu​, </a:t>
            </a:r>
            <a:r>
              <a:rPr lang="en-US" sz="900" dirty="0">
                <a:latin typeface="Georgia"/>
                <a:cs typeface="Arial"/>
              </a:rPr>
              <a:t>Psychiatrist</a:t>
            </a:r>
            <a:endParaRPr lang="en-US" sz="900" b="1" dirty="0">
              <a:latin typeface="Georgia"/>
              <a:cs typeface="Arial"/>
            </a:endParaRPr>
          </a:p>
          <a:p>
            <a:pPr marL="213995" indent="-213995" fontAlgn="base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Heather </a:t>
            </a:r>
            <a:r>
              <a:rPr lang="en-US" sz="900" b="1" dirty="0" err="1">
                <a:latin typeface="Georgia"/>
                <a:cs typeface="Arial"/>
              </a:rPr>
              <a:t>Huszti</a:t>
            </a:r>
            <a:r>
              <a:rPr lang="en-US" sz="900" b="1" dirty="0">
                <a:latin typeface="Georgia"/>
                <a:cs typeface="Arial"/>
              </a:rPr>
              <a:t>​, </a:t>
            </a:r>
            <a:r>
              <a:rPr lang="en-US" sz="900" dirty="0">
                <a:latin typeface="Georgia"/>
                <a:cs typeface="Arial"/>
              </a:rPr>
              <a:t>Psychologist</a:t>
            </a:r>
            <a:endParaRPr lang="en-US" sz="900" b="1" dirty="0">
              <a:latin typeface="Georgia"/>
              <a:cs typeface="Arial"/>
            </a:endParaRPr>
          </a:p>
          <a:p>
            <a:pPr marL="213995" indent="-213995" fontAlgn="base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Olga </a:t>
            </a:r>
            <a:r>
              <a:rPr lang="en-US" sz="900" b="1" dirty="0" err="1">
                <a:latin typeface="Georgia"/>
                <a:cs typeface="Arial"/>
              </a:rPr>
              <a:t>Guijon</a:t>
            </a:r>
            <a:r>
              <a:rPr lang="en-US" sz="900" b="1" dirty="0">
                <a:latin typeface="Georgia"/>
                <a:cs typeface="Arial"/>
              </a:rPr>
              <a:t>, </a:t>
            </a:r>
            <a:r>
              <a:rPr lang="en-US" sz="900" dirty="0">
                <a:latin typeface="Georgia"/>
                <a:cs typeface="Arial"/>
              </a:rPr>
              <a:t>Pediatrician and Asthma specialist </a:t>
            </a:r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BA29B-50C8-6815-0EF3-B49B8283ABDD}"/>
              </a:ext>
            </a:extLst>
          </p:cNvPr>
          <p:cNvSpPr txBox="1"/>
          <p:nvPr/>
        </p:nvSpPr>
        <p:spPr>
          <a:xfrm>
            <a:off x="9255418" y="878202"/>
            <a:ext cx="20017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John Snow Labs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F788F-EC0C-C2A6-E133-064F2D8FF148}"/>
              </a:ext>
            </a:extLst>
          </p:cNvPr>
          <p:cNvSpPr txBox="1"/>
          <p:nvPr/>
        </p:nvSpPr>
        <p:spPr>
          <a:xfrm>
            <a:off x="9271948" y="4829776"/>
            <a:ext cx="20017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Kaiser Permanente Washington Health Research Institute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22A41A5-7C4A-F654-0DEB-C3EBEBE2A863}"/>
              </a:ext>
            </a:extLst>
          </p:cNvPr>
          <p:cNvSpPr txBox="1">
            <a:spLocks/>
          </p:cNvSpPr>
          <p:nvPr/>
        </p:nvSpPr>
        <p:spPr>
          <a:xfrm>
            <a:off x="9395171" y="5475052"/>
            <a:ext cx="2022150" cy="443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50044" indent="-14406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0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563166" indent="-15121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-"/>
              <a:tabLst/>
              <a:defRPr sz="9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776288" indent="-15835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9525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 b="1" dirty="0"/>
              <a:t>David Carrell, </a:t>
            </a:r>
            <a:r>
              <a:rPr lang="en-US" sz="1000" dirty="0"/>
              <a:t>NLP Expert Consultant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6B0F9E9-D842-372D-79DD-BEC11B0BB6FA}"/>
              </a:ext>
            </a:extLst>
          </p:cNvPr>
          <p:cNvSpPr txBox="1">
            <a:spLocks/>
          </p:cNvSpPr>
          <p:nvPr/>
        </p:nvSpPr>
        <p:spPr>
          <a:xfrm>
            <a:off x="763052" y="3571701"/>
            <a:ext cx="2310019" cy="1638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50044" indent="-14406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0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563166" indent="-15121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-"/>
              <a:tabLst/>
              <a:defRPr sz="9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776288" indent="-15835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9525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Meighan Driscoll</a:t>
            </a:r>
            <a:r>
              <a:rPr lang="en-US" sz="900" dirty="0">
                <a:latin typeface="Georgia"/>
                <a:cs typeface="Arial"/>
              </a:rPr>
              <a:t>, Program Manager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Kimberly Gegear</a:t>
            </a:r>
            <a:r>
              <a:rPr lang="en-US" sz="900" dirty="0">
                <a:latin typeface="Georgia"/>
                <a:cs typeface="Arial"/>
              </a:rPr>
              <a:t>, Project Manager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Sam McGown</a:t>
            </a:r>
            <a:r>
              <a:rPr lang="en-US" sz="900" dirty="0">
                <a:latin typeface="Georgia"/>
                <a:cs typeface="Arial"/>
              </a:rPr>
              <a:t>, Research Assistant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Darren Toh</a:t>
            </a:r>
            <a:r>
              <a:rPr lang="en-US" sz="900" dirty="0">
                <a:latin typeface="Georgia"/>
                <a:cs typeface="Arial"/>
              </a:rPr>
              <a:t>, Co-investigator, Pharmacoepidemiologist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900" b="1" dirty="0">
                <a:latin typeface="Georgia"/>
                <a:cs typeface="Arial"/>
              </a:rPr>
              <a:t>Jenna Wong</a:t>
            </a:r>
            <a:r>
              <a:rPr lang="en-US" sz="900" dirty="0">
                <a:latin typeface="Georgia"/>
                <a:cs typeface="Arial"/>
              </a:rPr>
              <a:t>, Pharmacoepidemiologist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55794-C000-A9C7-52F5-F738D6A99564}"/>
              </a:ext>
            </a:extLst>
          </p:cNvPr>
          <p:cNvSpPr txBox="1"/>
          <p:nvPr/>
        </p:nvSpPr>
        <p:spPr>
          <a:xfrm>
            <a:off x="3284230" y="873649"/>
            <a:ext cx="20017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Oracle Life Sciences/ Oracle Health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82EA0AA3-81AA-8DA7-139A-58F58D115B5B}"/>
              </a:ext>
            </a:extLst>
          </p:cNvPr>
          <p:cNvSpPr txBox="1">
            <a:spLocks/>
          </p:cNvSpPr>
          <p:nvPr/>
        </p:nvSpPr>
        <p:spPr>
          <a:xfrm>
            <a:off x="763052" y="5042800"/>
            <a:ext cx="2099124" cy="1026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50044" indent="-14406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0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563166" indent="-15121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-"/>
              <a:tabLst/>
              <a:defRPr sz="9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776288" indent="-15835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9525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75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Richard Wyss, </a:t>
            </a:r>
            <a:r>
              <a:rPr lang="en-US" sz="900" dirty="0"/>
              <a:t>Co-Investigator, Epidemiologist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Jie Yang</a:t>
            </a:r>
            <a:r>
              <a:rPr lang="en-US" sz="900" dirty="0"/>
              <a:t>, Principal Investigator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Rishi Desai</a:t>
            </a:r>
            <a:r>
              <a:rPr lang="en-US" sz="900" dirty="0"/>
              <a:t>, Operations Chief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/>
              <a:t>Josh Lin</a:t>
            </a:r>
            <a:r>
              <a:rPr lang="en-US" sz="900" dirty="0"/>
              <a:t>, Epidemiologist</a:t>
            </a:r>
          </a:p>
        </p:txBody>
      </p:sp>
    </p:spTree>
    <p:extLst>
      <p:ext uri="{BB962C8B-B14F-4D97-AF65-F5344CB8AC3E}">
        <p14:creationId xmlns:p14="http://schemas.microsoft.com/office/powerpoint/2010/main" val="294608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52A2-97DD-0C88-5C32-614D148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79475"/>
            <a:ext cx="11495313" cy="498203"/>
          </a:xfrm>
        </p:spPr>
        <p:txBody>
          <a:bodyPr/>
          <a:lstStyle/>
          <a:p>
            <a:r>
              <a:rPr lang="en-US" sz="3000" b="1" dirty="0">
                <a:latin typeface="Montserrat" panose="00000500000000000000" pitchFamily="2" charset="0"/>
                <a:cs typeface="Arial" panose="020B0604020202020204" pitchFamily="34" charset="0"/>
              </a:rPr>
              <a:t>MOSAIC-NLP</a:t>
            </a:r>
            <a:br>
              <a:rPr lang="en-US" sz="3000" dirty="0">
                <a:latin typeface="Montserrat" panose="00000500000000000000" pitchFamily="2" charset="0"/>
                <a:cs typeface="Arial" panose="020B0604020202020204" pitchFamily="34" charset="0"/>
              </a:rPr>
            </a:b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ulti-source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bservational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afety study for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dvanced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nformation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n-GB" sz="3000" dirty="0">
                <a:latin typeface="Montserrat" panose="00000500000000000000" pitchFamily="2" charset="0"/>
                <a:cs typeface="Arial" panose="020B0604020202020204" pitchFamily="34" charset="0"/>
              </a:rPr>
              <a:t>lassification using </a:t>
            </a:r>
            <a:r>
              <a:rPr lang="en-GB" sz="30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NLP</a:t>
            </a:r>
            <a:br>
              <a:rPr lang="en-IL" sz="2400" b="1" dirty="0">
                <a:solidFill>
                  <a:schemeClr val="accent2"/>
                </a:solidFill>
                <a:latin typeface="Montserrat" panose="00000500000000000000" pitchFamily="2" charset="0"/>
              </a:rPr>
            </a:br>
            <a:endParaRPr lang="en-US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CE183A-CE28-0B60-124E-74A000EB4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73131"/>
              </p:ext>
            </p:extLst>
          </p:nvPr>
        </p:nvGraphicFramePr>
        <p:xfrm>
          <a:off x="546269" y="2259978"/>
          <a:ext cx="6398185" cy="28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9337D85-8D89-DBC4-17E6-12BA3BBA26F0}"/>
              </a:ext>
            </a:extLst>
          </p:cNvPr>
          <p:cNvSpPr/>
          <p:nvPr/>
        </p:nvSpPr>
        <p:spPr>
          <a:xfrm>
            <a:off x="546269" y="3126083"/>
            <a:ext cx="4258161" cy="1760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D6A362-2406-66EE-88B8-6BB7FB7EC097}"/>
              </a:ext>
            </a:extLst>
          </p:cNvPr>
          <p:cNvSpPr txBox="1">
            <a:spLocks/>
          </p:cNvSpPr>
          <p:nvPr/>
        </p:nvSpPr>
        <p:spPr>
          <a:xfrm>
            <a:off x="7332350" y="2259978"/>
            <a:ext cx="4437206" cy="2626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accent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of Natural Language Processing in a Pharmacoepidemiology Study: The Examination of Neuropsychiatric Events and Incident Use of Montelukast Among Patients with Asthma</a:t>
            </a:r>
            <a:endParaRPr lang="en-US" sz="20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E842-FD89-5A9B-3207-C8E988C8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711921"/>
            <a:ext cx="11495313" cy="498203"/>
          </a:xfrm>
        </p:spPr>
        <p:txBody>
          <a:bodyPr/>
          <a:lstStyle/>
          <a:p>
            <a:r>
              <a:rPr lang="en-US" sz="2400" b="1" dirty="0">
                <a:latin typeface="Montserrat" panose="00000500000000000000" pitchFamily="2" charset="0"/>
              </a:rPr>
              <a:t>MOSAIC-NLP: </a:t>
            </a:r>
            <a:r>
              <a:rPr lang="en-US" sz="24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Use of Natural Language Processing in a Pharmacoepidemiology Study: The Examination of Neuropsychiatric Events and Incident Use of Montelukast Among Patients with Asthma</a:t>
            </a:r>
            <a:endParaRPr lang="en-US" sz="24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B5A884E-F7F2-1CC8-0EC5-EC907A19028B}"/>
              </a:ext>
            </a:extLst>
          </p:cNvPr>
          <p:cNvSpPr txBox="1">
            <a:spLocks/>
          </p:cNvSpPr>
          <p:nvPr/>
        </p:nvSpPr>
        <p:spPr>
          <a:xfrm>
            <a:off x="638175" y="1773984"/>
            <a:ext cx="11355115" cy="1775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466725" indent="-1920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750888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-"/>
              <a:tabLst/>
              <a:defRPr sz="12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1035050" indent="-2111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127000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00" b="0" i="0" kern="4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Study Design</a:t>
            </a:r>
            <a:r>
              <a:rPr lang="en-US" i="1" dirty="0"/>
              <a:t>: </a:t>
            </a:r>
            <a:r>
              <a:rPr lang="en-US" dirty="0"/>
              <a:t>Retrospective cohort study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Study Data</a:t>
            </a:r>
            <a:r>
              <a:rPr lang="en-US" i="1" dirty="0"/>
              <a:t>: </a:t>
            </a:r>
            <a:r>
              <a:rPr lang="en-US" dirty="0"/>
              <a:t>Linked claims-EHR structured and unstructured data (2015-2022)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Study Cohort</a:t>
            </a:r>
            <a:r>
              <a:rPr lang="en-US" i="1" dirty="0"/>
              <a:t>: </a:t>
            </a:r>
            <a:r>
              <a:rPr lang="en-US" dirty="0"/>
              <a:t>Patients with asthma newly initiating monotherapy with montelukast (exposure) or inhaled corticosteroids (comparator)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Study Outcomes</a:t>
            </a:r>
            <a:r>
              <a:rPr lang="en-US" i="1" dirty="0"/>
              <a:t>: </a:t>
            </a:r>
            <a:r>
              <a:rPr lang="en-US" dirty="0"/>
              <a:t>Neuropsychiatric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C587C-CE04-8FF1-4C5D-EFF2797B345B}"/>
              </a:ext>
            </a:extLst>
          </p:cNvPr>
          <p:cNvSpPr txBox="1"/>
          <p:nvPr/>
        </p:nvSpPr>
        <p:spPr>
          <a:xfrm>
            <a:off x="7029450" y="4052498"/>
            <a:ext cx="5059320" cy="1844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Georgia" panose="02040502050405020303" pitchFamily="18" charset="0"/>
              </a:rPr>
              <a:t>Study cohort</a:t>
            </a:r>
            <a:r>
              <a:rPr lang="en-US" sz="2000" i="1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109,076 patients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Georgia" panose="02040502050405020303" pitchFamily="18" charset="0"/>
              </a:rPr>
              <a:t>Healthcare systems</a:t>
            </a:r>
            <a:r>
              <a:rPr lang="en-US" sz="2000" i="1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119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Georgia" panose="02040502050405020303" pitchFamily="18" charset="0"/>
              </a:rPr>
              <a:t>Clinical notes</a:t>
            </a:r>
            <a:r>
              <a:rPr lang="en-US" sz="2000" i="1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17+ million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E2539-E2A4-703B-5B15-4F5C68E3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66" y="3920244"/>
            <a:ext cx="4564301" cy="25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D06D-145E-2B0C-0F9B-E88FFE0C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3" y="297961"/>
            <a:ext cx="11495313" cy="498203"/>
          </a:xfrm>
        </p:spPr>
        <p:txBody>
          <a:bodyPr/>
          <a:lstStyle/>
          <a:p>
            <a:r>
              <a:rPr lang="en-US" sz="3600" dirty="0">
                <a:latin typeface="Montserrat" panose="00000500000000000000" pitchFamily="2" charset="0"/>
              </a:rPr>
              <a:t>Outcomes: Neuropsychiatric Events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C6E22A3-E40C-AC5C-A1B1-163CAACB9F18}"/>
              </a:ext>
            </a:extLst>
          </p:cNvPr>
          <p:cNvSpPr txBox="1">
            <a:spLocks/>
          </p:cNvSpPr>
          <p:nvPr/>
        </p:nvSpPr>
        <p:spPr>
          <a:xfrm>
            <a:off x="631774" y="895521"/>
            <a:ext cx="2460488" cy="5226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.Lucida Grande UI Regular"/>
              <a:buChar char="►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FDA’s Boxed Warning</a:t>
            </a:r>
          </a:p>
          <a:p>
            <a:pPr marL="257175" indent="-129779">
              <a:spcAft>
                <a:spcPts val="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Agitation, including aggressive </a:t>
            </a:r>
            <a:r>
              <a:rPr lang="en-GB" sz="900" dirty="0" err="1">
                <a:ea typeface="Verdana" panose="020B0604030504040204" pitchFamily="34" charset="0"/>
                <a:cs typeface="Verdana" panose="020B0604030504040204" pitchFamily="34" charset="0"/>
              </a:rPr>
              <a:t>behavior</a:t>
            </a: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 or hostility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Attention problems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Bad or vivid dreams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Depression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Disorientation or confusion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Feeling anxious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Hallucinations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Irritability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Memory problems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Obsessive-compulsive symptoms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Restlessness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Sleepwalking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Stuttering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Suicidal thoughts and actions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Tremor or shakiness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Trouble sleeping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129779"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GB" sz="900" dirty="0">
                <a:ea typeface="Verdana" panose="020B0604030504040204" pitchFamily="34" charset="0"/>
                <a:cs typeface="Verdana" panose="020B0604030504040204" pitchFamily="34" charset="0"/>
              </a:rPr>
              <a:t>Uncontrolled muscle movements </a:t>
            </a: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660CC9-0FAF-9FD7-3899-A4A7A0C69791}"/>
              </a:ext>
            </a:extLst>
          </p:cNvPr>
          <p:cNvSpPr/>
          <p:nvPr/>
        </p:nvSpPr>
        <p:spPr>
          <a:xfrm>
            <a:off x="3212342" y="3247263"/>
            <a:ext cx="882278" cy="363474"/>
          </a:xfrm>
          <a:prstGeom prst="rightArrow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432DB4-DE9E-747C-F653-DDC1E0AAB79F}"/>
              </a:ext>
            </a:extLst>
          </p:cNvPr>
          <p:cNvGrpSpPr/>
          <p:nvPr/>
        </p:nvGrpSpPr>
        <p:grpSpPr>
          <a:xfrm>
            <a:off x="4190115" y="895521"/>
            <a:ext cx="7303698" cy="5226838"/>
            <a:chOff x="5048330" y="1752468"/>
            <a:chExt cx="6304381" cy="56763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5152F5-4372-79C9-F87B-1D49DA7D93E0}"/>
                </a:ext>
              </a:extLst>
            </p:cNvPr>
            <p:cNvGrpSpPr/>
            <p:nvPr/>
          </p:nvGrpSpPr>
          <p:grpSpPr>
            <a:xfrm>
              <a:off x="5191199" y="1860976"/>
              <a:ext cx="3127639" cy="5209924"/>
              <a:chOff x="4925385" y="1379097"/>
              <a:chExt cx="3127639" cy="5209924"/>
            </a:xfrm>
          </p:grpSpPr>
          <p:sp>
            <p:nvSpPr>
              <p:cNvPr id="18" name="Text Placeholder 7">
                <a:extLst>
                  <a:ext uri="{FF2B5EF4-FFF2-40B4-BE49-F238E27FC236}">
                    <a16:creationId xmlns:a16="http://schemas.microsoft.com/office/drawing/2014/main" id="{DE4657F3-EF60-CB2F-BA1D-4C21969131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25385" y="1673521"/>
                <a:ext cx="3032224" cy="304641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78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tabLst/>
                  <a:defRPr sz="12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1pPr>
                <a:lvl2pPr marL="350035" indent="-144063" algn="l" defTabSz="68578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051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2pPr>
                <a:lvl3pPr marL="563153" indent="-151207" algn="l" defTabSz="68578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>
                    <a:schemeClr val="tx1"/>
                  </a:buClr>
                  <a:buFont typeface="System Font Regular"/>
                  <a:buChar char="-"/>
                  <a:tabLst/>
                  <a:defRPr sz="9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3pPr>
                <a:lvl4pPr marL="776269" indent="-158351" algn="l" defTabSz="68578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751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4pPr>
                <a:lvl5pPr marL="952476" indent="-128585" algn="l" defTabSz="68578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  <a:tabLst/>
                  <a:defRPr sz="751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5pPr>
                <a:lvl6pPr marL="1885904" indent="-171446" algn="l" defTabSz="68578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222C67"/>
                  </a:buClr>
                </a:pPr>
                <a:r>
                  <a:rPr lang="en-US" sz="1050" b="1" dirty="0">
                    <a:solidFill>
                      <a:srgbClr val="282828"/>
                    </a:solidFill>
                  </a:rPr>
                  <a:t>Hospitalization/ER </a:t>
                </a:r>
              </a:p>
              <a:p>
                <a:pPr>
                  <a:buClr>
                    <a:srgbClr val="222C67"/>
                  </a:buClr>
                </a:pPr>
                <a:r>
                  <a:rPr lang="en-US" sz="1000" i="1" dirty="0">
                    <a:solidFill>
                      <a:srgbClr val="282828"/>
                    </a:solidFill>
                  </a:rPr>
                  <a:t>OR</a:t>
                </a:r>
                <a:r>
                  <a:rPr lang="en-US" sz="1050" dirty="0">
                    <a:solidFill>
                      <a:srgbClr val="282828"/>
                    </a:solidFill>
                  </a:rPr>
                  <a:t> </a:t>
                </a:r>
              </a:p>
              <a:p>
                <a:pPr>
                  <a:buClr>
                    <a:srgbClr val="222C67"/>
                  </a:buClr>
                </a:pPr>
                <a:r>
                  <a:rPr lang="en-US" sz="1050" b="1" dirty="0">
                    <a:solidFill>
                      <a:srgbClr val="282828"/>
                    </a:solidFill>
                  </a:rPr>
                  <a:t>Diagnosis </a:t>
                </a:r>
                <a:r>
                  <a:rPr lang="en-US" sz="1000" b="1" i="1" dirty="0">
                    <a:solidFill>
                      <a:srgbClr val="282828"/>
                    </a:solidFill>
                  </a:rPr>
                  <a:t>AND/OR</a:t>
                </a:r>
                <a:r>
                  <a:rPr lang="en-US" sz="1050" b="1" dirty="0">
                    <a:solidFill>
                      <a:srgbClr val="282828"/>
                    </a:solidFill>
                  </a:rPr>
                  <a:t> Treatment of</a:t>
                </a:r>
                <a:endParaRPr lang="en-US" sz="1050" dirty="0">
                  <a:solidFill>
                    <a:srgbClr val="282828"/>
                  </a:solidFill>
                </a:endParaRP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Depression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Self harm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Psychotic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Mood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Anxiety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OCD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Manic or bipolar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Personality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 dirty="0">
                    <a:solidFill>
                      <a:srgbClr val="282828"/>
                    </a:solidFill>
                  </a:rPr>
                  <a:t>Hyperactivity or aggressive behavior or harm</a:t>
                </a:r>
              </a:p>
            </p:txBody>
          </p:sp>
          <p:sp>
            <p:nvSpPr>
              <p:cNvPr id="19" name="Text Placeholder 7">
                <a:extLst>
                  <a:ext uri="{FF2B5EF4-FFF2-40B4-BE49-F238E27FC236}">
                    <a16:creationId xmlns:a16="http://schemas.microsoft.com/office/drawing/2014/main" id="{0F4C7CBF-2603-3B34-9263-E6E79E4224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0800" y="4951354"/>
                <a:ext cx="3032224" cy="163766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tabLst/>
                  <a:defRPr sz="12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1pPr>
                <a:lvl2pPr marL="350044" indent="-144066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0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2pPr>
                <a:lvl3pPr marL="563166" indent="-15121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tx1"/>
                  </a:buClr>
                  <a:buFont typeface="System Font Regular"/>
                  <a:buChar char="-"/>
                  <a:tabLst/>
                  <a:defRPr sz="9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3pPr>
                <a:lvl4pPr marL="776288" indent="-158354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7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4pPr>
                <a:lvl5pPr marL="952500" indent="-128588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  <a:tabLst/>
                  <a:defRPr sz="7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222C67"/>
                  </a:buClr>
                </a:pPr>
                <a:r>
                  <a:rPr lang="en-US" sz="1050" b="1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Diagnosis OR Treatment of Sleep Disorder</a:t>
                </a:r>
                <a:endParaRPr lang="en-US" sz="1050" b="1">
                  <a:solidFill>
                    <a:srgbClr val="282828"/>
                  </a:solidFill>
                </a:endParaRP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82828"/>
                    </a:solidFill>
                  </a:rPr>
                  <a:t>Insomnia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82828"/>
                    </a:solidFill>
                  </a:rPr>
                  <a:t>Hypersomnia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31F2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Circadian rhythm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Parasomnia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Movement disorder</a:t>
                </a:r>
              </a:p>
              <a:p>
                <a:pPr marL="269875" lvl="1" indent="-22383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r>
                  <a:rPr lang="en-US" sz="100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Other undefined sleep disorder</a:t>
                </a:r>
              </a:p>
              <a:p>
                <a:pPr marL="391121" lvl="1" indent="-128588">
                  <a:buClr>
                    <a:srgbClr val="282828"/>
                  </a:buClr>
                  <a:buFont typeface="Wingdings" panose="05000000000000000000" pitchFamily="2" charset="2"/>
                  <a:buChar char="q"/>
                </a:pPr>
                <a:endParaRPr lang="en-US" sz="900">
                  <a:solidFill>
                    <a:srgbClr val="231F2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1CC7A8-A224-5FDC-64EF-B3EB40997E79}"/>
                  </a:ext>
                </a:extLst>
              </p:cNvPr>
              <p:cNvSpPr txBox="1"/>
              <p:nvPr/>
            </p:nvSpPr>
            <p:spPr>
              <a:xfrm>
                <a:off x="5020800" y="1379097"/>
                <a:ext cx="2700933" cy="26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>
                    <a:solidFill>
                      <a:schemeClr val="accent3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Claims/EHR Structured Data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BA5A41-B4B0-EC56-D915-B18D50ACE220}"/>
                </a:ext>
              </a:extLst>
            </p:cNvPr>
            <p:cNvGrpSpPr/>
            <p:nvPr/>
          </p:nvGrpSpPr>
          <p:grpSpPr>
            <a:xfrm>
              <a:off x="8651031" y="1864255"/>
              <a:ext cx="2701680" cy="5186170"/>
              <a:chOff x="8204464" y="1364064"/>
              <a:chExt cx="2701680" cy="5186170"/>
            </a:xfrm>
          </p:grpSpPr>
          <p:sp>
            <p:nvSpPr>
              <p:cNvPr id="16" name="Text Placeholder 7">
                <a:extLst>
                  <a:ext uri="{FF2B5EF4-FFF2-40B4-BE49-F238E27FC236}">
                    <a16:creationId xmlns:a16="http://schemas.microsoft.com/office/drawing/2014/main" id="{0ACDD3FB-E727-79B3-1D00-174A959DC1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4464" y="1672042"/>
                <a:ext cx="2701680" cy="487819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tabLst/>
                  <a:defRPr sz="12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1pPr>
                <a:lvl2pPr marL="350044" indent="-144066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0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2pPr>
                <a:lvl3pPr marL="563166" indent="-15121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tx1"/>
                  </a:buClr>
                  <a:buFont typeface="System Font Regular"/>
                  <a:buChar char="-"/>
                  <a:tabLst/>
                  <a:defRPr sz="90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3pPr>
                <a:lvl4pPr marL="776288" indent="-158354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7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4pPr>
                <a:lvl5pPr marL="952500" indent="-128588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  <a:tabLst/>
                  <a:defRPr sz="750" b="0" i="0" kern="4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Aggressive behavior or hostility</a:t>
                </a: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Agitation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Attention problems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Bad or vivid dreams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Depression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Disorientation or confusion</a:t>
                </a: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Dream abnormalities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Feeling anxious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Hallucinations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Irritability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Memory problems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Obsessive-compulsive symptoms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Restlessness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Sleepwalking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Stuttering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Suicidal thoughts and actions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Tremor or shakiness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Trouble sleeping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spcAft>
                    <a:spcPts val="0"/>
                  </a:spcAft>
                  <a:buClr>
                    <a:srgbClr val="222C67"/>
                  </a:buClr>
                  <a:buFont typeface="Wingdings" panose="05000000000000000000" pitchFamily="2" charset="2"/>
                  <a:buChar char="q"/>
                </a:pPr>
                <a:r>
                  <a:rPr lang="en-GB" sz="1100" dirty="0">
                    <a:solidFill>
                      <a:srgbClr val="282828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Uncontrolled muscle movements </a:t>
                </a:r>
                <a:endParaRPr lang="en-US" sz="1100" dirty="0">
                  <a:solidFill>
                    <a:srgbClr val="282828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FF5E49-A821-3015-91AE-70B42A0B1475}"/>
                  </a:ext>
                </a:extLst>
              </p:cNvPr>
              <p:cNvSpPr txBox="1"/>
              <p:nvPr/>
            </p:nvSpPr>
            <p:spPr>
              <a:xfrm>
                <a:off x="8220229" y="1364064"/>
                <a:ext cx="1761417" cy="26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>
                    <a:solidFill>
                      <a:schemeClr val="accent3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Unstructured Data </a:t>
                </a:r>
              </a:p>
            </p:txBody>
          </p:sp>
        </p:grp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BEA703C0-2793-B971-BE9C-79D4C5EADA1F}"/>
                </a:ext>
              </a:extLst>
            </p:cNvPr>
            <p:cNvSpPr/>
            <p:nvPr/>
          </p:nvSpPr>
          <p:spPr>
            <a:xfrm>
              <a:off x="5048330" y="1752469"/>
              <a:ext cx="196017" cy="5676385"/>
            </a:xfrm>
            <a:prstGeom prst="leftBracket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282828"/>
                </a:solidFill>
                <a:latin typeface="Calibri" panose="020F0502020204030204"/>
              </a:endParaRP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3E62FBDA-DC95-B263-978F-89FD62467539}"/>
                </a:ext>
              </a:extLst>
            </p:cNvPr>
            <p:cNvSpPr/>
            <p:nvPr/>
          </p:nvSpPr>
          <p:spPr>
            <a:xfrm>
              <a:off x="10773578" y="1752468"/>
              <a:ext cx="196017" cy="5676385"/>
            </a:xfrm>
            <a:prstGeom prst="rightBracket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282828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79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A939-D428-1E98-0542-99CDF60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84" y="209161"/>
            <a:ext cx="11495313" cy="49820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Overview of NLP Process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8A052-DD5B-66A6-7558-8ADE2D3DA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375264"/>
              </p:ext>
            </p:extLst>
          </p:nvPr>
        </p:nvGraphicFramePr>
        <p:xfrm>
          <a:off x="2098936" y="1804667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B6444-4632-7D22-4D96-B4D7E01829A1}"/>
              </a:ext>
            </a:extLst>
          </p:cNvPr>
          <p:cNvCxnSpPr/>
          <p:nvPr/>
        </p:nvCxnSpPr>
        <p:spPr>
          <a:xfrm flipV="1">
            <a:off x="2453894" y="1859958"/>
            <a:ext cx="0" cy="84495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92992DC-943B-CF98-1FA0-B95BB9AF875D}"/>
              </a:ext>
            </a:extLst>
          </p:cNvPr>
          <p:cNvSpPr/>
          <p:nvPr/>
        </p:nvSpPr>
        <p:spPr>
          <a:xfrm>
            <a:off x="2127151" y="1379718"/>
            <a:ext cx="1186402" cy="55971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Georgia" panose="02040502050405020303" pitchFamily="18" charset="0"/>
              </a:rPr>
              <a:t>Develop annotation guidelines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644C06-3616-37D4-0114-E4DC65648461}"/>
              </a:ext>
            </a:extLst>
          </p:cNvPr>
          <p:cNvCxnSpPr>
            <a:cxnSpLocks/>
          </p:cNvCxnSpPr>
          <p:nvPr/>
        </p:nvCxnSpPr>
        <p:spPr>
          <a:xfrm flipV="1">
            <a:off x="2445888" y="4012469"/>
            <a:ext cx="0" cy="109376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3C259243-89C7-EA43-57F3-31AB20E150AF}"/>
              </a:ext>
            </a:extLst>
          </p:cNvPr>
          <p:cNvSpPr/>
          <p:nvPr/>
        </p:nvSpPr>
        <p:spPr>
          <a:xfrm rot="16200000">
            <a:off x="4241156" y="1262825"/>
            <a:ext cx="422476" cy="2461693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K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309E2-1D3E-925E-F27B-B0902B765E38}"/>
              </a:ext>
            </a:extLst>
          </p:cNvPr>
          <p:cNvSpPr txBox="1"/>
          <p:nvPr/>
        </p:nvSpPr>
        <p:spPr>
          <a:xfrm>
            <a:off x="3650315" y="2097767"/>
            <a:ext cx="14855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Annotate</a:t>
            </a:r>
            <a:r>
              <a:rPr lang="en-PK" sz="1200" dirty="0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Review, Fix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D65A186-4A56-F102-0DA6-F55C18613D09}"/>
              </a:ext>
            </a:extLst>
          </p:cNvPr>
          <p:cNvSpPr/>
          <p:nvPr/>
        </p:nvSpPr>
        <p:spPr>
          <a:xfrm rot="16200000">
            <a:off x="6888027" y="1278238"/>
            <a:ext cx="422476" cy="2461691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K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2E5F1-41CA-D875-DBA1-B3833DDF38A1}"/>
              </a:ext>
            </a:extLst>
          </p:cNvPr>
          <p:cNvSpPr txBox="1"/>
          <p:nvPr/>
        </p:nvSpPr>
        <p:spPr>
          <a:xfrm>
            <a:off x="6532353" y="2097767"/>
            <a:ext cx="11338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Train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models</a:t>
            </a:r>
            <a:endParaRPr lang="en-PK" sz="1200" dirty="0">
              <a:solidFill>
                <a:schemeClr val="bg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C5A6B5E-9B58-9C67-6D73-3E183997CE6D}"/>
              </a:ext>
            </a:extLst>
          </p:cNvPr>
          <p:cNvSpPr/>
          <p:nvPr/>
        </p:nvSpPr>
        <p:spPr>
          <a:xfrm rot="16200000">
            <a:off x="9115430" y="2021646"/>
            <a:ext cx="422476" cy="1133823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K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FC724-439C-9C0C-B211-54584F22C49F}"/>
              </a:ext>
            </a:extLst>
          </p:cNvPr>
          <p:cNvSpPr txBox="1"/>
          <p:nvPr/>
        </p:nvSpPr>
        <p:spPr>
          <a:xfrm>
            <a:off x="8759757" y="1804667"/>
            <a:ext cx="11338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Update models and training data</a:t>
            </a:r>
            <a:endParaRPr lang="en-PK" sz="1200" dirty="0">
              <a:solidFill>
                <a:schemeClr val="accent6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F3B447-A98B-6CE3-A352-CDB73F9D272B}"/>
              </a:ext>
            </a:extLst>
          </p:cNvPr>
          <p:cNvSpPr/>
          <p:nvPr/>
        </p:nvSpPr>
        <p:spPr>
          <a:xfrm>
            <a:off x="6000992" y="724019"/>
            <a:ext cx="2196544" cy="87555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NLP Tasks: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Named Entity Recognition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Assertion Status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Relation Extraction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F41E6-54A6-2DE9-9702-571D1E3ACE0C}"/>
              </a:ext>
            </a:extLst>
          </p:cNvPr>
          <p:cNvCxnSpPr>
            <a:cxnSpLocks/>
          </p:cNvCxnSpPr>
          <p:nvPr/>
        </p:nvCxnSpPr>
        <p:spPr>
          <a:xfrm flipV="1">
            <a:off x="7099264" y="1599575"/>
            <a:ext cx="0" cy="402616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E8B89041-DCCD-20B8-2860-F6F77914E003}"/>
              </a:ext>
            </a:extLst>
          </p:cNvPr>
          <p:cNvSpPr/>
          <p:nvPr/>
        </p:nvSpPr>
        <p:spPr>
          <a:xfrm flipH="1">
            <a:off x="2815854" y="4222059"/>
            <a:ext cx="6568110" cy="833529"/>
          </a:xfrm>
          <a:prstGeom prst="curvedUpArrow">
            <a:avLst/>
          </a:prstGeom>
          <a:solidFill>
            <a:srgbClr val="00206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CAE67E2F-649D-A159-48B8-C43FA0B891BF}"/>
              </a:ext>
            </a:extLst>
          </p:cNvPr>
          <p:cNvSpPr/>
          <p:nvPr/>
        </p:nvSpPr>
        <p:spPr>
          <a:xfrm>
            <a:off x="2254241" y="5183292"/>
            <a:ext cx="6858000" cy="10484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Georgia" panose="02040502050405020303" pitchFamily="18" charset="0"/>
              </a:rPr>
              <a:t>Agree 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54 Entities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7 Modifiers (intermittent, mild, moderate, severe, alleviated, worsened, other modifier)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8 Assertions (present, absent, past, possible, planned, hypothetical, family history, someone else)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Relations between </a:t>
            </a:r>
            <a:r>
              <a:rPr lang="en-US" sz="1100" dirty="0">
                <a:latin typeface="Georgia" panose="02040502050405020303" pitchFamily="18" charset="0"/>
              </a:rPr>
              <a:t>entities and assertions/modifiers</a:t>
            </a:r>
          </a:p>
        </p:txBody>
      </p:sp>
    </p:spTree>
    <p:extLst>
      <p:ext uri="{BB962C8B-B14F-4D97-AF65-F5344CB8AC3E}">
        <p14:creationId xmlns:p14="http://schemas.microsoft.com/office/powerpoint/2010/main" val="343785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81B5-371D-C67C-5E6C-21DB3BF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NLP Model Results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53CE65-1663-09E6-3A99-2FDB274910C3}"/>
              </a:ext>
            </a:extLst>
          </p:cNvPr>
          <p:cNvSpPr/>
          <p:nvPr/>
        </p:nvSpPr>
        <p:spPr>
          <a:xfrm rot="10800000">
            <a:off x="8778740" y="5026644"/>
            <a:ext cx="889462" cy="362712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AA59B-CD99-B282-C63E-41E27BF02D29}"/>
              </a:ext>
            </a:extLst>
          </p:cNvPr>
          <p:cNvSpPr txBox="1"/>
          <p:nvPr/>
        </p:nvSpPr>
        <p:spPr>
          <a:xfrm>
            <a:off x="9784009" y="5098307"/>
            <a:ext cx="2256901" cy="1012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80"/>
              </a:lnSpc>
              <a:spcAft>
                <a:spcPts val="600"/>
              </a:spcAft>
            </a:pPr>
            <a:r>
              <a:rPr lang="en-US" sz="1400" b="1" dirty="0">
                <a:latin typeface="Georgia" panose="02040502050405020303" pitchFamily="18" charset="0"/>
                <a:cs typeface="Arial" panose="020B0604020202020204" pitchFamily="34" charset="0"/>
              </a:rPr>
              <a:t>Decision to remove</a:t>
            </a:r>
          </a:p>
          <a:p>
            <a:pPr marL="285750" indent="-285750">
              <a:lnSpc>
                <a:spcPts val="16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Rare event/difficult to identify in model</a:t>
            </a:r>
          </a:p>
          <a:p>
            <a:pPr marL="285750" indent="-285750">
              <a:lnSpc>
                <a:spcPts val="16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High cost time/effort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2F425F-6420-2F6F-8860-674A2ACB1871}"/>
              </a:ext>
            </a:extLst>
          </p:cNvPr>
          <p:cNvSpPr/>
          <p:nvPr/>
        </p:nvSpPr>
        <p:spPr>
          <a:xfrm rot="8653197">
            <a:off x="8757304" y="4416300"/>
            <a:ext cx="978408" cy="362712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E9E6D-D6AC-9BC1-7D8E-E67EF42EAA0E}"/>
              </a:ext>
            </a:extLst>
          </p:cNvPr>
          <p:cNvSpPr txBox="1"/>
          <p:nvPr/>
        </p:nvSpPr>
        <p:spPr>
          <a:xfrm>
            <a:off x="9784009" y="2923632"/>
            <a:ext cx="2256901" cy="2103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80"/>
              </a:lnSpc>
              <a:spcAft>
                <a:spcPts val="600"/>
              </a:spcAft>
            </a:pPr>
            <a:r>
              <a:rPr lang="en-US" sz="1400" b="1" dirty="0">
                <a:latin typeface="Georgia" panose="02040502050405020303" pitchFamily="18" charset="0"/>
                <a:cs typeface="Arial" panose="020B0604020202020204" pitchFamily="34" charset="0"/>
              </a:rPr>
              <a:t>Decision to remove</a:t>
            </a:r>
          </a:p>
          <a:p>
            <a:pPr marL="285750" indent="-285750">
              <a:lnSpc>
                <a:spcPts val="16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Rare event/difficult to identify in model</a:t>
            </a:r>
          </a:p>
          <a:p>
            <a:pPr marL="285750" indent="-285750">
              <a:lnSpc>
                <a:spcPts val="16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Since for HIPAA conformance this cannot be used for patient, the added value is low for family history or ‘someone else’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1D624-3FC8-A0B9-F785-0052936957AD}"/>
              </a:ext>
            </a:extLst>
          </p:cNvPr>
          <p:cNvSpPr txBox="1"/>
          <p:nvPr/>
        </p:nvSpPr>
        <p:spPr>
          <a:xfrm>
            <a:off x="514350" y="5604792"/>
            <a:ext cx="71292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*F1 is the harmonic mean of precision (PPV) and recall (sensitivity), with possible scores from 0 to 1; higher scores indicate a better balance between precision and recall </a:t>
            </a:r>
            <a:endParaRPr lang="en-IL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64622F-1BBA-4FF5-9CAA-A7C8B6B9E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99992"/>
              </p:ext>
            </p:extLst>
          </p:nvPr>
        </p:nvGraphicFramePr>
        <p:xfrm>
          <a:off x="514350" y="1266242"/>
          <a:ext cx="8549437" cy="4078380"/>
        </p:xfrm>
        <a:graphic>
          <a:graphicData uri="http://schemas.openxmlformats.org/drawingml/2006/table">
            <a:tbl>
              <a:tblPr/>
              <a:tblGrid>
                <a:gridCol w="2116555">
                  <a:extLst>
                    <a:ext uri="{9D8B030D-6E8A-4147-A177-3AD203B41FA5}">
                      <a16:colId xmlns:a16="http://schemas.microsoft.com/office/drawing/2014/main" val="4085087359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1136473184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235258843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3645848966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3466795448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1632250122"/>
                    </a:ext>
                  </a:extLst>
                </a:gridCol>
                <a:gridCol w="1072147">
                  <a:extLst>
                    <a:ext uri="{9D8B030D-6E8A-4147-A177-3AD203B41FA5}">
                      <a16:colId xmlns:a16="http://schemas.microsoft.com/office/drawing/2014/main" val="805982187"/>
                    </a:ext>
                  </a:extLst>
                </a:gridCol>
              </a:tblGrid>
              <a:tr h="100461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Entity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True Positives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False Positives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False Negatives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Precision</a:t>
                      </a:r>
                    </a:p>
                    <a:p>
                      <a:pPr 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(Positive Predictive Value)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Recall (Sensitivity)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F1*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367275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Self-harm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0.965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0.96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248663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ADHD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0.957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0.95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276191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Suicide Attempt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0.908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0.89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488537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Aggressive / Hostility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0.874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0.84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752430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Agitation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0.82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0.84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260364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Suicidal Ideation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0.938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0.709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618325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Attention Problems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0.91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0.70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0.79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  <a:endParaRPr lang="en-IL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173569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Completed Suicide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816954"/>
                  </a:ext>
                </a:extLst>
              </a:tr>
              <a:tr h="3415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Stuttering</a:t>
                      </a:r>
                    </a:p>
                  </a:txBody>
                  <a:tcPr marL="6431" marR="6431" marT="64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78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0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DIA">
      <a:dk1>
        <a:srgbClr val="4B4F55"/>
      </a:dk1>
      <a:lt1>
        <a:srgbClr val="FFFFFF"/>
      </a:lt1>
      <a:dk2>
        <a:srgbClr val="4B4F55"/>
      </a:dk2>
      <a:lt2>
        <a:srgbClr val="FFFFFF"/>
      </a:lt2>
      <a:accent1>
        <a:srgbClr val="799C4B"/>
      </a:accent1>
      <a:accent2>
        <a:srgbClr val="008CA1"/>
      </a:accent2>
      <a:accent3>
        <a:srgbClr val="A62C60"/>
      </a:accent3>
      <a:accent4>
        <a:srgbClr val="CB7E25"/>
      </a:accent4>
      <a:accent5>
        <a:srgbClr val="007665"/>
      </a:accent5>
      <a:accent6>
        <a:srgbClr val="691D32"/>
      </a:accent6>
      <a:hlink>
        <a:srgbClr val="779B4A"/>
      </a:hlink>
      <a:folHlink>
        <a:srgbClr val="779B4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1800"/>
          </a:spcAft>
          <a:defRPr b="0" i="0" u="none" strike="noStrike" dirty="0" smtClean="0">
            <a:solidFill>
              <a:schemeClr val="tx2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1843</Words>
  <Application>Microsoft Office PowerPoint</Application>
  <PresentationFormat>Widescreen</PresentationFormat>
  <Paragraphs>425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.Lucida Grande UI Regular</vt:lpstr>
      <vt:lpstr>Arial</vt:lpstr>
      <vt:lpstr>Avenir Book</vt:lpstr>
      <vt:lpstr>Calibri</vt:lpstr>
      <vt:lpstr>Courier New</vt:lpstr>
      <vt:lpstr>Georgia</vt:lpstr>
      <vt:lpstr>Montserrat</vt:lpstr>
      <vt:lpstr>Montserrat Light</vt:lpstr>
      <vt:lpstr>Symbol</vt:lpstr>
      <vt:lpstr>Wingdings</vt:lpstr>
      <vt:lpstr>Office Theme</vt:lpstr>
      <vt:lpstr>Real-World Evidence Conference</vt:lpstr>
      <vt:lpstr>Natural Language Processing in Pharmacoepidemiology:  Lessons from the Multi-source Observational Safety study for Advanced Information Classification using NLP  (MOSAIC-NLP)</vt:lpstr>
      <vt:lpstr>Disclaimer</vt:lpstr>
      <vt:lpstr>Project Team </vt:lpstr>
      <vt:lpstr>MOSAIC-NLP Multi-source Observational Safety study for Advanced Information Classification using NLP </vt:lpstr>
      <vt:lpstr>MOSAIC-NLP: Use of Natural Language Processing in a Pharmacoepidemiology Study: The Examination of Neuropsychiatric Events and Incident Use of Montelukast Among Patients with Asthma</vt:lpstr>
      <vt:lpstr>Outcomes: Neuropsychiatric Events</vt:lpstr>
      <vt:lpstr>Overview of NLP Process</vt:lpstr>
      <vt:lpstr>NLP Model Results</vt:lpstr>
      <vt:lpstr>Extracted Data to a Full Study-Ready Dataset </vt:lpstr>
      <vt:lpstr>PowerPoint Presentation</vt:lpstr>
      <vt:lpstr>Confidence Score Cutoffs </vt:lpstr>
      <vt:lpstr>Confidence Score Cutoffs </vt:lpstr>
      <vt:lpstr>Current Variables: What is going to be added and how</vt:lpstr>
      <vt:lpstr>Example: Anxiety </vt:lpstr>
      <vt:lpstr>PowerPoint Presentation</vt:lpstr>
      <vt:lpstr>Example: Anxiety Measured From Different Data Sources</vt:lpstr>
      <vt:lpstr>Covariates: Added Value of Structured and Unstructured EHR  (6m prior to index) </vt:lpstr>
      <vt:lpstr>Final Study Results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Tony Lannutti</dc:creator>
  <cp:keywords/>
  <dc:description/>
  <cp:lastModifiedBy>Wong, Jenna</cp:lastModifiedBy>
  <cp:revision>55</cp:revision>
  <dcterms:created xsi:type="dcterms:W3CDTF">2023-04-27T16:32:44Z</dcterms:created>
  <dcterms:modified xsi:type="dcterms:W3CDTF">2024-10-11T21:35:23Z</dcterms:modified>
  <cp:category/>
</cp:coreProperties>
</file>