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2"/>
  </p:notesMasterIdLst>
  <p:handoutMasterIdLst>
    <p:handoutMasterId r:id="rId63"/>
  </p:handoutMasterIdLst>
  <p:sldIdLst>
    <p:sldId id="329" r:id="rId5"/>
    <p:sldId id="643" r:id="rId6"/>
    <p:sldId id="634" r:id="rId7"/>
    <p:sldId id="340" r:id="rId8"/>
    <p:sldId id="635" r:id="rId9"/>
    <p:sldId id="644" r:id="rId10"/>
    <p:sldId id="645" r:id="rId11"/>
    <p:sldId id="638" r:id="rId12"/>
    <p:sldId id="649" r:id="rId13"/>
    <p:sldId id="539" r:id="rId14"/>
    <p:sldId id="650" r:id="rId15"/>
    <p:sldId id="652" r:id="rId16"/>
    <p:sldId id="651" r:id="rId17"/>
    <p:sldId id="435" r:id="rId18"/>
    <p:sldId id="436" r:id="rId19"/>
    <p:sldId id="414" r:id="rId20"/>
    <p:sldId id="648" r:id="rId21"/>
    <p:sldId id="656" r:id="rId22"/>
    <p:sldId id="437" r:id="rId23"/>
    <p:sldId id="558" r:id="rId24"/>
    <p:sldId id="657" r:id="rId25"/>
    <p:sldId id="636" r:id="rId26"/>
    <p:sldId id="604" r:id="rId27"/>
    <p:sldId id="623" r:id="rId28"/>
    <p:sldId id="624" r:id="rId29"/>
    <p:sldId id="430" r:id="rId30"/>
    <p:sldId id="434" r:id="rId31"/>
    <p:sldId id="432" r:id="rId32"/>
    <p:sldId id="568" r:id="rId33"/>
    <p:sldId id="661" r:id="rId34"/>
    <p:sldId id="666" r:id="rId35"/>
    <p:sldId id="662" r:id="rId36"/>
    <p:sldId id="663" r:id="rId37"/>
    <p:sldId id="664" r:id="rId38"/>
    <p:sldId id="667" r:id="rId39"/>
    <p:sldId id="668" r:id="rId40"/>
    <p:sldId id="610" r:id="rId41"/>
    <p:sldId id="616" r:id="rId42"/>
    <p:sldId id="615" r:id="rId43"/>
    <p:sldId id="642" r:id="rId44"/>
    <p:sldId id="672" r:id="rId45"/>
    <p:sldId id="540" r:id="rId46"/>
    <p:sldId id="541" r:id="rId47"/>
    <p:sldId id="562" r:id="rId48"/>
    <p:sldId id="585" r:id="rId49"/>
    <p:sldId id="669" r:id="rId50"/>
    <p:sldId id="670" r:id="rId51"/>
    <p:sldId id="673" r:id="rId52"/>
    <p:sldId id="660" r:id="rId53"/>
    <p:sldId id="347" r:id="rId54"/>
    <p:sldId id="654" r:id="rId55"/>
    <p:sldId id="377" r:id="rId56"/>
    <p:sldId id="379" r:id="rId57"/>
    <p:sldId id="378" r:id="rId58"/>
    <p:sldId id="401" r:id="rId59"/>
    <p:sldId id="671" r:id="rId60"/>
    <p:sldId id="25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834D10E3-689C-4AEA-9EDA-7B744AD8192A}">
          <p14:sldIdLst>
            <p14:sldId id="329"/>
            <p14:sldId id="643"/>
            <p14:sldId id="634"/>
            <p14:sldId id="340"/>
            <p14:sldId id="635"/>
            <p14:sldId id="644"/>
            <p14:sldId id="645"/>
            <p14:sldId id="638"/>
            <p14:sldId id="649"/>
            <p14:sldId id="539"/>
            <p14:sldId id="650"/>
            <p14:sldId id="652"/>
            <p14:sldId id="651"/>
            <p14:sldId id="435"/>
            <p14:sldId id="436"/>
            <p14:sldId id="414"/>
            <p14:sldId id="648"/>
            <p14:sldId id="656"/>
            <p14:sldId id="437"/>
            <p14:sldId id="558"/>
            <p14:sldId id="657"/>
            <p14:sldId id="636"/>
            <p14:sldId id="604"/>
            <p14:sldId id="623"/>
            <p14:sldId id="624"/>
            <p14:sldId id="430"/>
            <p14:sldId id="434"/>
            <p14:sldId id="432"/>
            <p14:sldId id="568"/>
            <p14:sldId id="661"/>
            <p14:sldId id="666"/>
            <p14:sldId id="662"/>
            <p14:sldId id="663"/>
            <p14:sldId id="664"/>
            <p14:sldId id="667"/>
            <p14:sldId id="668"/>
            <p14:sldId id="610"/>
            <p14:sldId id="616"/>
            <p14:sldId id="615"/>
            <p14:sldId id="642"/>
            <p14:sldId id="672"/>
            <p14:sldId id="540"/>
            <p14:sldId id="541"/>
            <p14:sldId id="562"/>
            <p14:sldId id="585"/>
            <p14:sldId id="669"/>
            <p14:sldId id="670"/>
            <p14:sldId id="673"/>
            <p14:sldId id="660"/>
            <p14:sldId id="347"/>
            <p14:sldId id="654"/>
            <p14:sldId id="377"/>
            <p14:sldId id="379"/>
            <p14:sldId id="378"/>
            <p14:sldId id="401"/>
            <p14:sldId id="671"/>
            <p14:sldId id="258"/>
          </p14:sldIdLst>
        </p14:section>
        <p14:section name="Standard Fonts and Sizes" id="{4A044F4B-9776-4711-91DE-9D17DA3AB713}">
          <p14:sldIdLst/>
        </p14:section>
        <p14:section name="Graphics and Maps" id="{174AE7D6-37EC-4E6E-84E6-DA9A119223A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7BD20F-87E9-0E4C-5E61-81409F08195B}" name="Hernandez, Jose" initials="HJ" userId="S::Jose.Hernandez1@fda.gov::8bcfb8f3-e810-490d-88ab-2fbd132c3294" providerId="AD"/>
  <p188:author id="{D8CF4539-BB69-ECCB-861D-98EB0D2F605D}" name="Apata, Jummai" initials="AJ" userId="S::Jummai.Apata@fda.gov::0520bbb8-0b86-4741-a5f5-c9bf5355e699" providerId="AD"/>
  <p188:author id="{E923BC39-8B00-DA3D-97EC-82AA61E6F2EA}" name="Pillai, Haritha" initials="PH" userId="S::HPILLAI2@bwh.harvard.edu::1fc4cac0-20ec-43a9-80d4-c3bfc165e119" providerId="AD"/>
  <p188:author id="{5794204E-D4A0-0C7D-3B55-BA63977B8B30}" name="Oates, Sierra" initials="OS" userId="S::sioates@deloitte.com::69c4ae35-710b-4cb5-9ae1-a31be0217bd6" providerId="AD"/>
  <p188:author id="{C9106E6B-EEE5-D994-CA02-DF626EEB2EA6}" name="Mwidau, Jamila" initials="MJ" userId="S::MWIDAUJ@fda.gov::b50a5b8c-0fe4-4204-9935-ae25903b526e" providerId="AD"/>
  <p188:author id="{E6A6F66D-B4FD-5C00-1795-F2A90B9823EE}" name="Pamela A Shaw" initials="PS" userId="S::Pamela.A.Shaw@kp.org::3bea308c-9841-4e87-a0a4-19f21bb73bfe" providerId="AD"/>
  <p188:author id="{16B1A88C-1B14-9537-9F0D-11580DE6FE89}" name="Kanani, Xhulia" initials="KX" userId="Kanani, Xhulia" providerId="None"/>
  <p188:author id="{D27436A5-914F-4121-3034-E158EE29F4CD}" name="Menegussi, Lucia" initials="ML" userId="S::Lucia.Menegussi@fda.gov::a3072b54-116f-4f15-934b-c5eac608a44a" providerId="AD"/>
  <p188:author id="{C23B38BB-DEB8-4832-0253-7524227DBE8F}" name="Chlon, Whitney" initials="CW" userId="S::Whitney_Chlon@hphci.harvard.edu::133e544b-b064-44e1-9537-3127db67f479" providerId="AD"/>
  <p188:author id="{805117F7-FB06-17FA-184C-8C0C19AD732E}" name="Spahiu, Viola" initials="SV" userId="S::Viola_Spahiu@hphci.harvard.edu::a72ee3cc-8869-4101-a8bc-cac23adc9d3b" providerId="AD"/>
  <p188:author id="{AF29EFF9-E1A2-427A-F1FC-E56CA47A1427}" name="Maguire, Joelle" initials="MJ" userId="S::Joelle_Maguire@hphci.harvard.edu::7b9c154b-96ce-4dff-bf4c-805f8bcd822b" providerId="AD"/>
  <p188:author id="{8CEE52FC-4443-8F20-F5D4-E59A4FAC8CB8}" name="Ferrer, Anita" initials="FA" userId="S::anaferrer@deloitte.com::a069ae39-a235-4893-b545-61d5b61c3e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ian, Li" initials="TL" lastIdx="1" clrIdx="0">
    <p:extLst>
      <p:ext uri="{19B8F6BF-5375-455C-9EA6-DF929625EA0E}">
        <p15:presenceInfo xmlns:p15="http://schemas.microsoft.com/office/powerpoint/2012/main" userId="S::Lina_Tian@harvardpilgrim.org::cb214fe1-7407-49b3-8bd3-5efdee57dee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67D"/>
    <a:srgbClr val="4757A0"/>
    <a:srgbClr val="0C69A4"/>
    <a:srgbClr val="145690"/>
    <a:srgbClr val="1C427B"/>
    <a:srgbClr val="DADEF4"/>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5ACA0F-32C6-F449-A0C8-8AC2C72BBCCD}" v="3" dt="2024-09-10T16:08:31.2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7"/>
    <p:restoredTop sz="92313" autoAdjust="0"/>
  </p:normalViewPr>
  <p:slideViewPr>
    <p:cSldViewPr snapToGrid="0">
      <p:cViewPr varScale="1">
        <p:scale>
          <a:sx n="100" d="100"/>
          <a:sy n="100" d="100"/>
        </p:scale>
        <p:origin x="184" y="5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8FE93-5098-0E4E-BCCE-92624B06DD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118A21-9BD0-EE4A-B644-6561B61317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229562-7849-BC40-A9D0-379C99E5F4F8}" type="datetimeFigureOut">
              <a:rPr lang="en-US" smtClean="0"/>
              <a:t>9/10/24</a:t>
            </a:fld>
            <a:endParaRPr lang="en-US"/>
          </a:p>
        </p:txBody>
      </p:sp>
      <p:sp>
        <p:nvSpPr>
          <p:cNvPr id="4" name="Footer Placeholder 3">
            <a:extLst>
              <a:ext uri="{FF2B5EF4-FFF2-40B4-BE49-F238E27FC236}">
                <a16:creationId xmlns:a16="http://schemas.microsoft.com/office/drawing/2014/main" id="{9C389CBD-7033-C446-8DAD-A8A72CEF4B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F435CFB-887D-C04A-A18C-1CD6972143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8C58B9-3D31-254B-81D8-B44229DED1BE}" type="slidenum">
              <a:rPr lang="en-US" smtClean="0"/>
              <a:t>‹#›</a:t>
            </a:fld>
            <a:endParaRPr lang="en-US"/>
          </a:p>
        </p:txBody>
      </p:sp>
    </p:spTree>
    <p:extLst>
      <p:ext uri="{BB962C8B-B14F-4D97-AF65-F5344CB8AC3E}">
        <p14:creationId xmlns:p14="http://schemas.microsoft.com/office/powerpoint/2010/main" val="2150786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E78696-75AD-4A2C-B493-97F69827EE63}" type="datetimeFigureOut">
              <a:rPr lang="en-US" smtClean="0"/>
              <a:t>9/10/24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6B5AA1-B988-45DD-88BF-F9FC26EA8FE4}" type="slidenum">
              <a:rPr lang="en-US" smtClean="0"/>
              <a:t>1</a:t>
            </a:fld>
            <a:endParaRPr lang="en-US"/>
          </a:p>
        </p:txBody>
      </p:sp>
    </p:spTree>
    <p:extLst>
      <p:ext uri="{BB962C8B-B14F-4D97-AF65-F5344CB8AC3E}">
        <p14:creationId xmlns:p14="http://schemas.microsoft.com/office/powerpoint/2010/main" val="3261903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175087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FEB5068-D5BE-0441-BCFF-915C096E15C4}" type="slidenum">
              <a:rPr lang="en-US" smtClean="0"/>
              <a:t>15</a:t>
            </a:fld>
            <a:endParaRPr lang="en-US"/>
          </a:p>
        </p:txBody>
      </p:sp>
    </p:spTree>
    <p:extLst>
      <p:ext uri="{BB962C8B-B14F-4D97-AF65-F5344CB8AC3E}">
        <p14:creationId xmlns:p14="http://schemas.microsoft.com/office/powerpoint/2010/main" val="102674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Consider modification: for TMLE and a marginal structural model if you decided that you were interested </a:t>
            </a:r>
          </a:p>
        </p:txBody>
      </p:sp>
      <p:sp>
        <p:nvSpPr>
          <p:cNvPr id="4" name="Slide Number Placeholder 3"/>
          <p:cNvSpPr>
            <a:spLocks noGrp="1"/>
          </p:cNvSpPr>
          <p:nvPr>
            <p:ph type="sldNum" sz="quarter" idx="5"/>
          </p:nvPr>
        </p:nvSpPr>
        <p:spPr/>
        <p:txBody>
          <a:bodyPr/>
          <a:lstStyle/>
          <a:p>
            <a:fld id="{CFEB5068-D5BE-0441-BCFF-915C096E15C4}" type="slidenum">
              <a:rPr lang="en-US" smtClean="0"/>
              <a:t>23</a:t>
            </a:fld>
            <a:endParaRPr lang="en-US"/>
          </a:p>
        </p:txBody>
      </p:sp>
    </p:spTree>
    <p:extLst>
      <p:ext uri="{BB962C8B-B14F-4D97-AF65-F5344CB8AC3E}">
        <p14:creationId xmlns:p14="http://schemas.microsoft.com/office/powerpoint/2010/main" val="19596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45</a:t>
            </a:fld>
            <a:endParaRPr lang="en-US"/>
          </a:p>
        </p:txBody>
      </p:sp>
    </p:spTree>
    <p:extLst>
      <p:ext uri="{BB962C8B-B14F-4D97-AF65-F5344CB8AC3E}">
        <p14:creationId xmlns:p14="http://schemas.microsoft.com/office/powerpoint/2010/main" val="2732732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49</a:t>
            </a:fld>
            <a:endParaRPr lang="en-US"/>
          </a:p>
        </p:txBody>
      </p:sp>
    </p:spTree>
    <p:extLst>
      <p:ext uri="{BB962C8B-B14F-4D97-AF65-F5344CB8AC3E}">
        <p14:creationId xmlns:p14="http://schemas.microsoft.com/office/powerpoint/2010/main" val="35844148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C51395-26D4-7F4F-ABC5-24D463957B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36" y="-64957"/>
            <a:ext cx="12399818" cy="6974056"/>
          </a:xfrm>
          <a:prstGeom prst="rect">
            <a:avLst/>
          </a:prstGeom>
        </p:spPr>
      </p:pic>
      <p:sp>
        <p:nvSpPr>
          <p:cNvPr id="8" name="Rectangle 7">
            <a:extLst>
              <a:ext uri="{FF2B5EF4-FFF2-40B4-BE49-F238E27FC236}">
                <a16:creationId xmlns:a16="http://schemas.microsoft.com/office/drawing/2014/main" id="{2FCA5B77-B867-0542-8E34-E6D18D59E60C}"/>
              </a:ext>
            </a:extLst>
          </p:cNvPr>
          <p:cNvSpPr/>
          <p:nvPr userDrawn="1"/>
        </p:nvSpPr>
        <p:spPr>
          <a:xfrm>
            <a:off x="-110836" y="-62346"/>
            <a:ext cx="12399818" cy="6982691"/>
          </a:xfrm>
          <a:prstGeom prst="rect">
            <a:avLst/>
          </a:prstGeom>
          <a:gradFill flip="none" rotWithShape="1">
            <a:gsLst>
              <a:gs pos="2000">
                <a:schemeClr val="accent1">
                  <a:alpha val="80000"/>
                </a:schemeClr>
              </a:gs>
              <a:gs pos="96000">
                <a:srgbClr val="4757A0">
                  <a:alpha val="5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EAB3DA49-3E9D-C045-84A1-E93D6F6DF53B}"/>
              </a:ext>
            </a:extLst>
          </p:cNvPr>
          <p:cNvSpPr>
            <a:spLocks noGrp="1"/>
          </p:cNvSpPr>
          <p:nvPr>
            <p:ph type="title" hasCustomPrompt="1"/>
          </p:nvPr>
        </p:nvSpPr>
        <p:spPr>
          <a:xfrm>
            <a:off x="381000" y="1767840"/>
            <a:ext cx="11391900" cy="1793240"/>
          </a:xfrm>
        </p:spPr>
        <p:txBody>
          <a:bodyPr anchor="b"/>
          <a:lstStyle>
            <a:lvl1pPr algn="ctr">
              <a:defRPr sz="5400">
                <a:solidFill>
                  <a:schemeClr val="bg1"/>
                </a:solidFill>
              </a:defRPr>
            </a:lvl1pPr>
          </a:lstStyle>
          <a:p>
            <a:r>
              <a:rPr lang="en-US"/>
              <a:t>Click to enter document header</a:t>
            </a:r>
          </a:p>
        </p:txBody>
      </p:sp>
      <p:sp>
        <p:nvSpPr>
          <p:cNvPr id="10" name="Text Placeholder 9">
            <a:extLst>
              <a:ext uri="{FF2B5EF4-FFF2-40B4-BE49-F238E27FC236}">
                <a16:creationId xmlns:a16="http://schemas.microsoft.com/office/drawing/2014/main" id="{E7F6EDBF-C49F-564E-9912-8246C2FF0B82}"/>
              </a:ext>
            </a:extLst>
          </p:cNvPr>
          <p:cNvSpPr>
            <a:spLocks noGrp="1"/>
          </p:cNvSpPr>
          <p:nvPr>
            <p:ph type="body" sz="quarter" idx="10" hasCustomPrompt="1"/>
          </p:nvPr>
        </p:nvSpPr>
        <p:spPr>
          <a:xfrm>
            <a:off x="381000" y="3640138"/>
            <a:ext cx="11391900" cy="586422"/>
          </a:xfrm>
        </p:spPr>
        <p:txBody>
          <a:bodyPr/>
          <a:lstStyle>
            <a:lvl1pPr marL="0" indent="0" algn="ctr">
              <a:buNone/>
              <a:tabLst/>
              <a:defRPr b="0" i="0">
                <a:solidFill>
                  <a:schemeClr val="bg1"/>
                </a:solidFill>
                <a:latin typeface="Avenir Medium" panose="02000503020000020003" pitchFamily="2" charset="0"/>
              </a:defRPr>
            </a:lvl1pPr>
          </a:lstStyle>
          <a:p>
            <a:r>
              <a:rPr lang="en-US" sz="1800" b="0"/>
              <a:t>Click to enter document subhead</a:t>
            </a:r>
          </a:p>
        </p:txBody>
      </p:sp>
      <p:sp>
        <p:nvSpPr>
          <p:cNvPr id="11" name="Text Placeholder 3">
            <a:extLst>
              <a:ext uri="{FF2B5EF4-FFF2-40B4-BE49-F238E27FC236}">
                <a16:creationId xmlns:a16="http://schemas.microsoft.com/office/drawing/2014/main" id="{66EB2136-08A9-0242-9B2D-33C37C676BEE}"/>
              </a:ext>
            </a:extLst>
          </p:cNvPr>
          <p:cNvSpPr>
            <a:spLocks noGrp="1"/>
          </p:cNvSpPr>
          <p:nvPr>
            <p:ph type="body" sz="quarter" idx="11" hasCustomPrompt="1"/>
          </p:nvPr>
        </p:nvSpPr>
        <p:spPr>
          <a:xfrm>
            <a:off x="381000" y="4974277"/>
            <a:ext cx="11391900" cy="457200"/>
          </a:xfrm>
        </p:spPr>
        <p:txBody>
          <a:bodyPr/>
          <a:lstStyle>
            <a:lvl1pPr algn="ctr">
              <a:defRPr sz="1400">
                <a:solidFill>
                  <a:schemeClr val="bg1"/>
                </a:solidFill>
              </a:defRPr>
            </a:lvl1pPr>
          </a:lstStyle>
          <a:p>
            <a:pPr lvl="0"/>
            <a:r>
              <a:rPr lang="en-US"/>
              <a:t>Insert Author Affiliation</a:t>
            </a:r>
          </a:p>
        </p:txBody>
      </p:sp>
      <p:sp>
        <p:nvSpPr>
          <p:cNvPr id="12" name="Text Placeholder 3">
            <a:extLst>
              <a:ext uri="{FF2B5EF4-FFF2-40B4-BE49-F238E27FC236}">
                <a16:creationId xmlns:a16="http://schemas.microsoft.com/office/drawing/2014/main" id="{562D3AC4-FDD4-FA40-A617-D754D1BA57F0}"/>
              </a:ext>
            </a:extLst>
          </p:cNvPr>
          <p:cNvSpPr>
            <a:spLocks noGrp="1"/>
          </p:cNvSpPr>
          <p:nvPr>
            <p:ph type="body" sz="quarter" idx="12" hasCustomPrompt="1"/>
          </p:nvPr>
        </p:nvSpPr>
        <p:spPr>
          <a:xfrm>
            <a:off x="9987280" y="6461759"/>
            <a:ext cx="1785620" cy="197791"/>
          </a:xfrm>
        </p:spPr>
        <p:txBody>
          <a:bodyPr/>
          <a:lstStyle>
            <a:lvl1pPr algn="r">
              <a:defRPr sz="1200" b="0" i="0">
                <a:solidFill>
                  <a:schemeClr val="bg1"/>
                </a:solidFill>
                <a:latin typeface="Avenir Book" panose="02000503020000020003" pitchFamily="2" charset="0"/>
              </a:defRPr>
            </a:lvl1pPr>
          </a:lstStyle>
          <a:p>
            <a:pPr lvl="0"/>
            <a:r>
              <a:rPr lang="en-US"/>
              <a:t>Insert Date 00/00/00</a:t>
            </a:r>
          </a:p>
        </p:txBody>
      </p:sp>
      <p:pic>
        <p:nvPicPr>
          <p:cNvPr id="9" name="Picture 8">
            <a:extLst>
              <a:ext uri="{FF2B5EF4-FFF2-40B4-BE49-F238E27FC236}">
                <a16:creationId xmlns:a16="http://schemas.microsoft.com/office/drawing/2014/main" id="{75202555-4C33-0E40-98CE-59C51EDDBA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290219"/>
            <a:ext cx="2119498" cy="814682"/>
          </a:xfrm>
          <a:prstGeom prst="rect">
            <a:avLst/>
          </a:prstGeom>
        </p:spPr>
      </p:pic>
    </p:spTree>
    <p:extLst>
      <p:ext uri="{BB962C8B-B14F-4D97-AF65-F5344CB8AC3E}">
        <p14:creationId xmlns:p14="http://schemas.microsoft.com/office/powerpoint/2010/main" val="2361769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with 4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09600" y="1524000"/>
            <a:ext cx="2562087"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A0D5308A-DAF6-6347-9A10-430DC22CDBCA}"/>
              </a:ext>
            </a:extLst>
          </p:cNvPr>
          <p:cNvSpPr>
            <a:spLocks noGrp="1"/>
          </p:cNvSpPr>
          <p:nvPr>
            <p:ph type="title"/>
          </p:nvPr>
        </p:nvSpPr>
        <p:spPr>
          <a:xfrm>
            <a:off x="609600" y="609599"/>
            <a:ext cx="11163300" cy="638433"/>
          </a:xfrm>
          <a:prstGeom prst="rect">
            <a:avLst/>
          </a:prstGeom>
        </p:spPr>
        <p:txBody>
          <a:bodyPr vert="horz" lIns="0" tIns="0" rIns="0" bIns="0" rtlCol="0" anchor="b" anchorCtr="0">
            <a:noAutofit/>
          </a:bodyPr>
          <a:lstStyle/>
          <a:p>
            <a:r>
              <a:rPr lang="en-US"/>
              <a:t>Click to edit master title slide</a:t>
            </a:r>
          </a:p>
        </p:txBody>
      </p:sp>
      <p:sp>
        <p:nvSpPr>
          <p:cNvPr id="10" name="Text Placeholder 7">
            <a:extLst>
              <a:ext uri="{FF2B5EF4-FFF2-40B4-BE49-F238E27FC236}">
                <a16:creationId xmlns:a16="http://schemas.microsoft.com/office/drawing/2014/main" id="{9A558B4F-3351-BB41-8491-F28532B84B60}"/>
              </a:ext>
            </a:extLst>
          </p:cNvPr>
          <p:cNvSpPr>
            <a:spLocks noGrp="1"/>
          </p:cNvSpPr>
          <p:nvPr>
            <p:ph type="body" sz="quarter" idx="14"/>
          </p:nvPr>
        </p:nvSpPr>
        <p:spPr>
          <a:xfrm>
            <a:off x="3476670" y="1524000"/>
            <a:ext cx="2562087"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7A4B5EEB-A1D7-C54F-81BB-EE7AB4564349}"/>
              </a:ext>
            </a:extLst>
          </p:cNvPr>
          <p:cNvSpPr>
            <a:spLocks noGrp="1"/>
          </p:cNvSpPr>
          <p:nvPr>
            <p:ph type="body" sz="quarter" idx="15"/>
          </p:nvPr>
        </p:nvSpPr>
        <p:spPr>
          <a:xfrm>
            <a:off x="9210812" y="1524000"/>
            <a:ext cx="2562088"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9F375D02-1604-7A45-86CE-18F28CCC5684}"/>
              </a:ext>
            </a:extLst>
          </p:cNvPr>
          <p:cNvSpPr>
            <a:spLocks noGrp="1"/>
          </p:cNvSpPr>
          <p:nvPr>
            <p:ph type="body" sz="quarter" idx="16"/>
          </p:nvPr>
        </p:nvSpPr>
        <p:spPr>
          <a:xfrm>
            <a:off x="6343740" y="1524000"/>
            <a:ext cx="2562088"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a:extLst>
              <a:ext uri="{FF2B5EF4-FFF2-40B4-BE49-F238E27FC236}">
                <a16:creationId xmlns:a16="http://schemas.microsoft.com/office/drawing/2014/main" id="{3B32FCFD-0E5E-084D-98A4-63E20B5323B5}"/>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4" name="Text Placeholder 4">
            <a:extLst>
              <a:ext uri="{FF2B5EF4-FFF2-40B4-BE49-F238E27FC236}">
                <a16:creationId xmlns:a16="http://schemas.microsoft.com/office/drawing/2014/main" id="{1941263F-8537-7243-9EF1-274F80D3B120}"/>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257640455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no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52B7411-5F91-2847-A50B-5C524F535956}"/>
              </a:ext>
            </a:extLst>
          </p:cNvPr>
          <p:cNvSpPr>
            <a:spLocks noGrp="1"/>
          </p:cNvSpPr>
          <p:nvPr>
            <p:ph type="title"/>
          </p:nvPr>
        </p:nvSpPr>
        <p:spPr>
          <a:xfrm>
            <a:off x="609598" y="609599"/>
            <a:ext cx="11163301" cy="638433"/>
          </a:xfrm>
          <a:prstGeom prst="rect">
            <a:avLst/>
          </a:prstGeom>
        </p:spPr>
        <p:txBody>
          <a:bodyPr vert="horz" lIns="0" tIns="0" rIns="0" bIns="0" rtlCol="0" anchor="b" anchorCtr="0">
            <a:noAutofit/>
          </a:bodyPr>
          <a:lstStyle/>
          <a:p>
            <a:r>
              <a:rPr lang="en-US"/>
              <a:t>Click to edit master title slide</a:t>
            </a:r>
          </a:p>
        </p:txBody>
      </p:sp>
      <p:sp>
        <p:nvSpPr>
          <p:cNvPr id="5" name="Text Placeholder 2">
            <a:extLst>
              <a:ext uri="{FF2B5EF4-FFF2-40B4-BE49-F238E27FC236}">
                <a16:creationId xmlns:a16="http://schemas.microsoft.com/office/drawing/2014/main" id="{86FD1A4A-07F7-104D-9DF8-31A564C2457C}"/>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8" name="Text Placeholder 4">
            <a:extLst>
              <a:ext uri="{FF2B5EF4-FFF2-40B4-BE49-F238E27FC236}">
                <a16:creationId xmlns:a16="http://schemas.microsoft.com/office/drawing/2014/main" id="{3960C6F1-65A2-CB4E-B664-5F528F7F9B91}"/>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62340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n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DF01B64-870C-3E48-BEE1-403BB73F0161}"/>
              </a:ext>
            </a:extLst>
          </p:cNvPr>
          <p:cNvSpPr/>
          <p:nvPr userDrawn="1"/>
        </p:nvSpPr>
        <p:spPr>
          <a:xfrm>
            <a:off x="8699485" y="2265527"/>
            <a:ext cx="3584075" cy="3982872"/>
          </a:xfrm>
          <a:prstGeom prst="rect">
            <a:avLst/>
          </a:prstGeom>
          <a:gradFill flip="none" rotWithShape="1">
            <a:gsLst>
              <a:gs pos="3000">
                <a:schemeClr val="accent1"/>
              </a:gs>
              <a:gs pos="96000">
                <a:srgbClr val="4757A0"/>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7" name="Title Placeholder 1">
            <a:extLst>
              <a:ext uri="{FF2B5EF4-FFF2-40B4-BE49-F238E27FC236}">
                <a16:creationId xmlns:a16="http://schemas.microsoft.com/office/drawing/2014/main" id="{252B7411-5F91-2847-A50B-5C524F535956}"/>
              </a:ext>
            </a:extLst>
          </p:cNvPr>
          <p:cNvSpPr>
            <a:spLocks noGrp="1"/>
          </p:cNvSpPr>
          <p:nvPr>
            <p:ph type="title" hasCustomPrompt="1"/>
          </p:nvPr>
        </p:nvSpPr>
        <p:spPr>
          <a:xfrm>
            <a:off x="609598" y="609599"/>
            <a:ext cx="11163302" cy="638433"/>
          </a:xfrm>
          <a:prstGeom prst="rect">
            <a:avLst/>
          </a:prstGeom>
        </p:spPr>
        <p:txBody>
          <a:bodyPr vert="horz" lIns="0" tIns="0" rIns="0" bIns="0" rtlCol="0" anchor="b" anchorCtr="0">
            <a:noAutofit/>
          </a:bodyPr>
          <a:lstStyle/>
          <a:p>
            <a:r>
              <a:rPr lang="en-US"/>
              <a:t>Click to edit master title slide</a:t>
            </a:r>
          </a:p>
        </p:txBody>
      </p:sp>
      <p:sp>
        <p:nvSpPr>
          <p:cNvPr id="3" name="Picture Placeholder 2">
            <a:extLst>
              <a:ext uri="{FF2B5EF4-FFF2-40B4-BE49-F238E27FC236}">
                <a16:creationId xmlns:a16="http://schemas.microsoft.com/office/drawing/2014/main" id="{21FB4E52-471E-7A4E-98C4-4779C4580BA5}"/>
              </a:ext>
            </a:extLst>
          </p:cNvPr>
          <p:cNvSpPr>
            <a:spLocks noGrp="1"/>
          </p:cNvSpPr>
          <p:nvPr>
            <p:ph type="pic" sz="quarter" idx="13"/>
          </p:nvPr>
        </p:nvSpPr>
        <p:spPr>
          <a:xfrm>
            <a:off x="-34668" y="2265528"/>
            <a:ext cx="2920621" cy="3982871"/>
          </a:xfrm>
        </p:spPr>
        <p:txBody>
          <a:bodyPr/>
          <a:lstStyle/>
          <a:p>
            <a:endParaRPr lang="en-US"/>
          </a:p>
        </p:txBody>
      </p:sp>
      <p:sp>
        <p:nvSpPr>
          <p:cNvPr id="12" name="Picture Placeholder 2">
            <a:extLst>
              <a:ext uri="{FF2B5EF4-FFF2-40B4-BE49-F238E27FC236}">
                <a16:creationId xmlns:a16="http://schemas.microsoft.com/office/drawing/2014/main" id="{0FBACBA1-A250-BC4A-B1F7-D51D45F3D4A6}"/>
              </a:ext>
            </a:extLst>
          </p:cNvPr>
          <p:cNvSpPr>
            <a:spLocks noGrp="1"/>
          </p:cNvSpPr>
          <p:nvPr>
            <p:ph type="pic" sz="quarter" idx="14"/>
          </p:nvPr>
        </p:nvSpPr>
        <p:spPr>
          <a:xfrm>
            <a:off x="2885953" y="2265528"/>
            <a:ext cx="2920621" cy="3982871"/>
          </a:xfrm>
        </p:spPr>
        <p:txBody>
          <a:bodyPr/>
          <a:lstStyle/>
          <a:p>
            <a:endParaRPr lang="en-US"/>
          </a:p>
        </p:txBody>
      </p:sp>
      <p:sp>
        <p:nvSpPr>
          <p:cNvPr id="13" name="Picture Placeholder 2">
            <a:extLst>
              <a:ext uri="{FF2B5EF4-FFF2-40B4-BE49-F238E27FC236}">
                <a16:creationId xmlns:a16="http://schemas.microsoft.com/office/drawing/2014/main" id="{4A1CC0F7-2671-9642-9C08-0F8D61A10888}"/>
              </a:ext>
            </a:extLst>
          </p:cNvPr>
          <p:cNvSpPr>
            <a:spLocks noGrp="1"/>
          </p:cNvSpPr>
          <p:nvPr>
            <p:ph type="pic" sz="quarter" idx="15"/>
          </p:nvPr>
        </p:nvSpPr>
        <p:spPr>
          <a:xfrm>
            <a:off x="5809650" y="2265528"/>
            <a:ext cx="2920621" cy="3982871"/>
          </a:xfrm>
        </p:spPr>
        <p:txBody>
          <a:bodyPr/>
          <a:lstStyle/>
          <a:p>
            <a:endParaRPr lang="en-US"/>
          </a:p>
        </p:txBody>
      </p:sp>
      <p:sp>
        <p:nvSpPr>
          <p:cNvPr id="15" name="Text Placeholder 7">
            <a:extLst>
              <a:ext uri="{FF2B5EF4-FFF2-40B4-BE49-F238E27FC236}">
                <a16:creationId xmlns:a16="http://schemas.microsoft.com/office/drawing/2014/main" id="{DECF5B3C-1C9C-D143-95B3-323413032727}"/>
              </a:ext>
            </a:extLst>
          </p:cNvPr>
          <p:cNvSpPr>
            <a:spLocks noGrp="1"/>
          </p:cNvSpPr>
          <p:nvPr>
            <p:ph type="body" sz="quarter" idx="11"/>
          </p:nvPr>
        </p:nvSpPr>
        <p:spPr>
          <a:xfrm>
            <a:off x="609598" y="1524000"/>
            <a:ext cx="11163301" cy="576771"/>
          </a:xfrm>
        </p:spPr>
        <p:txBody>
          <a:bodyPr/>
          <a:lstStyle/>
          <a:p>
            <a:pPr lvl="0"/>
            <a:r>
              <a:rPr lang="en-US"/>
              <a:t>Click to edit Master text styles</a:t>
            </a:r>
          </a:p>
        </p:txBody>
      </p:sp>
      <p:sp>
        <p:nvSpPr>
          <p:cNvPr id="16" name="Text Placeholder 15">
            <a:extLst>
              <a:ext uri="{FF2B5EF4-FFF2-40B4-BE49-F238E27FC236}">
                <a16:creationId xmlns:a16="http://schemas.microsoft.com/office/drawing/2014/main" id="{E15CE62E-DF3C-3E47-9F93-62226A757DCE}"/>
              </a:ext>
            </a:extLst>
          </p:cNvPr>
          <p:cNvSpPr>
            <a:spLocks noGrp="1"/>
          </p:cNvSpPr>
          <p:nvPr>
            <p:ph type="body" sz="quarter" idx="16"/>
          </p:nvPr>
        </p:nvSpPr>
        <p:spPr>
          <a:xfrm>
            <a:off x="9067801" y="4763069"/>
            <a:ext cx="2705100" cy="1241946"/>
          </a:xfrm>
        </p:spPr>
        <p:txBody>
          <a:bodyPr/>
          <a:lstStyle>
            <a:lvl1pPr>
              <a:defRPr sz="1200">
                <a:solidFill>
                  <a:schemeClr val="bg1"/>
                </a:solidFill>
              </a:defRPr>
            </a:lvl1pPr>
          </a:lstStyle>
          <a:p>
            <a:pPr lvl="0"/>
            <a:r>
              <a:rPr lang="en-US"/>
              <a:t>Click to edit Master text styles</a:t>
            </a:r>
          </a:p>
        </p:txBody>
      </p:sp>
      <p:sp>
        <p:nvSpPr>
          <p:cNvPr id="14" name="Text Placeholder 2">
            <a:extLst>
              <a:ext uri="{FF2B5EF4-FFF2-40B4-BE49-F238E27FC236}">
                <a16:creationId xmlns:a16="http://schemas.microsoft.com/office/drawing/2014/main" id="{E92C89FE-9FBE-B34C-9487-8EE32BB23F9B}"/>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8" name="Text Placeholder 4">
            <a:extLst>
              <a:ext uri="{FF2B5EF4-FFF2-40B4-BE49-F238E27FC236}">
                <a16:creationId xmlns:a16="http://schemas.microsoft.com/office/drawing/2014/main" id="{5AE41BC5-4CC6-5A42-A2FD-EECC11871810}"/>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334408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able or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3BFF9-AA85-2240-97DA-CD2474470241}"/>
              </a:ext>
            </a:extLst>
          </p:cNvPr>
          <p:cNvSpPr>
            <a:spLocks noGrp="1"/>
          </p:cNvSpPr>
          <p:nvPr>
            <p:ph sz="quarter" idx="28"/>
          </p:nvPr>
        </p:nvSpPr>
        <p:spPr>
          <a:xfrm>
            <a:off x="3124200" y="1868557"/>
            <a:ext cx="8648701" cy="323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1">
            <a:extLst>
              <a:ext uri="{FF2B5EF4-FFF2-40B4-BE49-F238E27FC236}">
                <a16:creationId xmlns:a16="http://schemas.microsoft.com/office/drawing/2014/main" id="{C9146EDD-5BB3-1D40-8FBC-B42997B5F297}"/>
              </a:ext>
            </a:extLst>
          </p:cNvPr>
          <p:cNvSpPr>
            <a:spLocks noGrp="1"/>
          </p:cNvSpPr>
          <p:nvPr>
            <p:ph type="title" hasCustomPrompt="1"/>
          </p:nvPr>
        </p:nvSpPr>
        <p:spPr>
          <a:xfrm>
            <a:off x="3124200" y="609599"/>
            <a:ext cx="8648700" cy="638433"/>
          </a:xfrm>
          <a:prstGeom prst="rect">
            <a:avLst/>
          </a:prstGeom>
        </p:spPr>
        <p:txBody>
          <a:bodyPr vert="horz" lIns="0" tIns="0" rIns="0" bIns="0" rtlCol="0" anchor="b" anchorCtr="0">
            <a:noAutofit/>
          </a:bodyPr>
          <a:lstStyle/>
          <a:p>
            <a:r>
              <a:rPr lang="en-US"/>
              <a:t>Click to edit master title slide</a:t>
            </a:r>
          </a:p>
        </p:txBody>
      </p:sp>
      <p:sp>
        <p:nvSpPr>
          <p:cNvPr id="22" name="Text Placeholder 2">
            <a:extLst>
              <a:ext uri="{FF2B5EF4-FFF2-40B4-BE49-F238E27FC236}">
                <a16:creationId xmlns:a16="http://schemas.microsoft.com/office/drawing/2014/main" id="{E964C66C-7635-314A-B9C4-7719FE1E471B}"/>
              </a:ext>
            </a:extLst>
          </p:cNvPr>
          <p:cNvSpPr>
            <a:spLocks noGrp="1"/>
          </p:cNvSpPr>
          <p:nvPr>
            <p:ph type="body" sz="quarter" idx="27" hasCustomPrompt="1"/>
          </p:nvPr>
        </p:nvSpPr>
        <p:spPr>
          <a:xfrm>
            <a:off x="3124199" y="1524000"/>
            <a:ext cx="8648699" cy="227013"/>
          </a:xfrm>
        </p:spPr>
        <p:txBody>
          <a:bodyPr/>
          <a:lstStyle>
            <a:lvl1pPr>
              <a:lnSpc>
                <a:spcPct val="100000"/>
              </a:lnSpc>
              <a:defRPr b="1" i="0">
                <a:solidFill>
                  <a:schemeClr val="accent1"/>
                </a:solidFill>
                <a:latin typeface="Avenir Medium" panose="02000503020000020003" pitchFamily="2"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Subhead</a:t>
            </a:r>
          </a:p>
        </p:txBody>
      </p:sp>
      <p:sp>
        <p:nvSpPr>
          <p:cNvPr id="29" name="Text Placeholder 10">
            <a:extLst>
              <a:ext uri="{FF2B5EF4-FFF2-40B4-BE49-F238E27FC236}">
                <a16:creationId xmlns:a16="http://schemas.microsoft.com/office/drawing/2014/main" id="{01EDF5C7-B100-8F41-8770-B363EF17BA69}"/>
              </a:ext>
            </a:extLst>
          </p:cNvPr>
          <p:cNvSpPr>
            <a:spLocks noGrp="1"/>
          </p:cNvSpPr>
          <p:nvPr>
            <p:ph type="body" sz="quarter" idx="21"/>
          </p:nvPr>
        </p:nvSpPr>
        <p:spPr>
          <a:xfrm>
            <a:off x="3150358" y="5334000"/>
            <a:ext cx="8622542" cy="914400"/>
          </a:xfrm>
        </p:spPr>
        <p:txBody>
          <a:bodyPr/>
          <a:lstStyle>
            <a:lvl1pPr>
              <a:defRPr sz="1400"/>
            </a:lvl1pPr>
          </a:lstStyle>
          <a:p>
            <a:pPr lvl="0"/>
            <a:r>
              <a:rPr lang="en-US"/>
              <a:t>Click to edit Master text styles</a:t>
            </a:r>
          </a:p>
        </p:txBody>
      </p:sp>
      <p:sp>
        <p:nvSpPr>
          <p:cNvPr id="32" name="Rectangle 31">
            <a:extLst>
              <a:ext uri="{FF2B5EF4-FFF2-40B4-BE49-F238E27FC236}">
                <a16:creationId xmlns:a16="http://schemas.microsoft.com/office/drawing/2014/main" id="{89F2DF0C-85DB-8640-8DA2-0DFDD5061B29}"/>
              </a:ext>
            </a:extLst>
          </p:cNvPr>
          <p:cNvSpPr/>
          <p:nvPr userDrawn="1"/>
        </p:nvSpPr>
        <p:spPr>
          <a:xfrm>
            <a:off x="0" y="1"/>
            <a:ext cx="2676939" cy="3538330"/>
          </a:xfrm>
          <a:prstGeom prst="rect">
            <a:avLst/>
          </a:prstGeom>
          <a:gradFill flip="none" rotWithShape="1">
            <a:gsLst>
              <a:gs pos="0">
                <a:srgbClr val="22567D"/>
              </a:gs>
              <a:gs pos="100000">
                <a:schemeClr val="accent2"/>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7" name="Picture Placeholder 6">
            <a:extLst>
              <a:ext uri="{FF2B5EF4-FFF2-40B4-BE49-F238E27FC236}">
                <a16:creationId xmlns:a16="http://schemas.microsoft.com/office/drawing/2014/main" id="{D67B19E5-DB8B-254C-8DEC-188EEABA88AA}"/>
              </a:ext>
            </a:extLst>
          </p:cNvPr>
          <p:cNvSpPr>
            <a:spLocks noGrp="1"/>
          </p:cNvSpPr>
          <p:nvPr>
            <p:ph type="pic" sz="quarter" idx="29"/>
          </p:nvPr>
        </p:nvSpPr>
        <p:spPr>
          <a:xfrm>
            <a:off x="0" y="1104900"/>
            <a:ext cx="2200275" cy="5143500"/>
          </a:xfrm>
        </p:spPr>
        <p:txBody>
          <a:bodyPr/>
          <a:lstStyle/>
          <a:p>
            <a:endParaRPr lang="en-US"/>
          </a:p>
        </p:txBody>
      </p:sp>
      <p:sp>
        <p:nvSpPr>
          <p:cNvPr id="11" name="Text Placeholder 2">
            <a:extLst>
              <a:ext uri="{FF2B5EF4-FFF2-40B4-BE49-F238E27FC236}">
                <a16:creationId xmlns:a16="http://schemas.microsoft.com/office/drawing/2014/main" id="{02601862-AC1D-5C43-89EC-43581C8260E8}"/>
              </a:ext>
            </a:extLst>
          </p:cNvPr>
          <p:cNvSpPr>
            <a:spLocks noGrp="1"/>
          </p:cNvSpPr>
          <p:nvPr>
            <p:ph type="body" sz="quarter" idx="12" hasCustomPrompt="1"/>
          </p:nvPr>
        </p:nvSpPr>
        <p:spPr>
          <a:xfrm>
            <a:off x="3124199"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2" name="Text Placeholder 4">
            <a:extLst>
              <a:ext uri="{FF2B5EF4-FFF2-40B4-BE49-F238E27FC236}">
                <a16:creationId xmlns:a16="http://schemas.microsoft.com/office/drawing/2014/main" id="{F05094AE-779F-4A4B-9C9C-372A684D245B}"/>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3556744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r chart">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9F2DF0C-85DB-8640-8DA2-0DFDD5061B29}"/>
              </a:ext>
            </a:extLst>
          </p:cNvPr>
          <p:cNvSpPr/>
          <p:nvPr userDrawn="1"/>
        </p:nvSpPr>
        <p:spPr>
          <a:xfrm>
            <a:off x="9365455" y="3319669"/>
            <a:ext cx="2826545" cy="3538331"/>
          </a:xfrm>
          <a:prstGeom prst="rect">
            <a:avLst/>
          </a:prstGeom>
          <a:gradFill flip="none" rotWithShape="1">
            <a:gsLst>
              <a:gs pos="0">
                <a:srgbClr val="22567D"/>
              </a:gs>
              <a:gs pos="100000">
                <a:schemeClr val="accent2"/>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0B3BFF9-AA85-2240-97DA-CD2474470241}"/>
              </a:ext>
            </a:extLst>
          </p:cNvPr>
          <p:cNvSpPr>
            <a:spLocks noGrp="1"/>
          </p:cNvSpPr>
          <p:nvPr>
            <p:ph sz="quarter" idx="28"/>
          </p:nvPr>
        </p:nvSpPr>
        <p:spPr>
          <a:xfrm>
            <a:off x="609599" y="1868557"/>
            <a:ext cx="8420104" cy="32384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Placeholder 1">
            <a:extLst>
              <a:ext uri="{FF2B5EF4-FFF2-40B4-BE49-F238E27FC236}">
                <a16:creationId xmlns:a16="http://schemas.microsoft.com/office/drawing/2014/main" id="{C9146EDD-5BB3-1D40-8FBC-B42997B5F297}"/>
              </a:ext>
            </a:extLst>
          </p:cNvPr>
          <p:cNvSpPr>
            <a:spLocks noGrp="1"/>
          </p:cNvSpPr>
          <p:nvPr>
            <p:ph type="title" hasCustomPrompt="1"/>
          </p:nvPr>
        </p:nvSpPr>
        <p:spPr>
          <a:xfrm>
            <a:off x="609600" y="609599"/>
            <a:ext cx="8420102" cy="638433"/>
          </a:xfrm>
          <a:prstGeom prst="rect">
            <a:avLst/>
          </a:prstGeom>
        </p:spPr>
        <p:txBody>
          <a:bodyPr vert="horz" lIns="0" tIns="0" rIns="0" bIns="0" rtlCol="0" anchor="b" anchorCtr="0">
            <a:noAutofit/>
          </a:bodyPr>
          <a:lstStyle/>
          <a:p>
            <a:r>
              <a:rPr lang="en-US"/>
              <a:t>Click to edit master title slide</a:t>
            </a:r>
          </a:p>
        </p:txBody>
      </p:sp>
      <p:sp>
        <p:nvSpPr>
          <p:cNvPr id="22" name="Text Placeholder 2">
            <a:extLst>
              <a:ext uri="{FF2B5EF4-FFF2-40B4-BE49-F238E27FC236}">
                <a16:creationId xmlns:a16="http://schemas.microsoft.com/office/drawing/2014/main" id="{E964C66C-7635-314A-B9C4-7719FE1E471B}"/>
              </a:ext>
            </a:extLst>
          </p:cNvPr>
          <p:cNvSpPr>
            <a:spLocks noGrp="1"/>
          </p:cNvSpPr>
          <p:nvPr>
            <p:ph type="body" sz="quarter" idx="27" hasCustomPrompt="1"/>
          </p:nvPr>
        </p:nvSpPr>
        <p:spPr>
          <a:xfrm>
            <a:off x="609600" y="1524000"/>
            <a:ext cx="8420100" cy="230905"/>
          </a:xfrm>
        </p:spPr>
        <p:txBody>
          <a:bodyPr/>
          <a:lstStyle>
            <a:lvl1pPr>
              <a:lnSpc>
                <a:spcPct val="100000"/>
              </a:lnSpc>
              <a:defRPr b="1" i="0">
                <a:solidFill>
                  <a:schemeClr val="accent1"/>
                </a:solidFill>
                <a:latin typeface="Avenir Medium" panose="02000503020000020003" pitchFamily="2"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Subhead</a:t>
            </a:r>
          </a:p>
        </p:txBody>
      </p:sp>
      <p:sp>
        <p:nvSpPr>
          <p:cNvPr id="29" name="Text Placeholder 10">
            <a:extLst>
              <a:ext uri="{FF2B5EF4-FFF2-40B4-BE49-F238E27FC236}">
                <a16:creationId xmlns:a16="http://schemas.microsoft.com/office/drawing/2014/main" id="{01EDF5C7-B100-8F41-8770-B363EF17BA69}"/>
              </a:ext>
            </a:extLst>
          </p:cNvPr>
          <p:cNvSpPr>
            <a:spLocks noGrp="1"/>
          </p:cNvSpPr>
          <p:nvPr>
            <p:ph type="body" sz="quarter" idx="21"/>
          </p:nvPr>
        </p:nvSpPr>
        <p:spPr>
          <a:xfrm>
            <a:off x="609600" y="5334000"/>
            <a:ext cx="8420102" cy="914400"/>
          </a:xfrm>
        </p:spPr>
        <p:txBody>
          <a:bodyPr/>
          <a:lstStyle>
            <a:lvl1pPr>
              <a:defRPr sz="1400"/>
            </a:lvl1pPr>
          </a:lstStyle>
          <a:p>
            <a:pPr lvl="0"/>
            <a:r>
              <a:rPr lang="en-US"/>
              <a:t>Click to edit Master text styles</a:t>
            </a:r>
          </a:p>
        </p:txBody>
      </p:sp>
      <p:sp>
        <p:nvSpPr>
          <p:cNvPr id="7" name="Picture Placeholder 6">
            <a:extLst>
              <a:ext uri="{FF2B5EF4-FFF2-40B4-BE49-F238E27FC236}">
                <a16:creationId xmlns:a16="http://schemas.microsoft.com/office/drawing/2014/main" id="{D67B19E5-DB8B-254C-8DEC-188EEABA88AA}"/>
              </a:ext>
            </a:extLst>
          </p:cNvPr>
          <p:cNvSpPr>
            <a:spLocks noGrp="1"/>
          </p:cNvSpPr>
          <p:nvPr>
            <p:ph type="pic" sz="quarter" idx="29"/>
          </p:nvPr>
        </p:nvSpPr>
        <p:spPr>
          <a:xfrm>
            <a:off x="9365455" y="0"/>
            <a:ext cx="2826545" cy="3604591"/>
          </a:xfrm>
        </p:spPr>
        <p:txBody>
          <a:bodyPr/>
          <a:lstStyle/>
          <a:p>
            <a:endParaRPr lang="en-US"/>
          </a:p>
        </p:txBody>
      </p:sp>
      <p:sp>
        <p:nvSpPr>
          <p:cNvPr id="33" name="TextBox 32">
            <a:extLst>
              <a:ext uri="{FF2B5EF4-FFF2-40B4-BE49-F238E27FC236}">
                <a16:creationId xmlns:a16="http://schemas.microsoft.com/office/drawing/2014/main" id="{EA60E9C2-A9F4-9548-A2D3-195785370209}"/>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solidFill>
                  <a:schemeClr val="bg1"/>
                </a:solidFill>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34" name="TextBox 33">
            <a:extLst>
              <a:ext uri="{FF2B5EF4-FFF2-40B4-BE49-F238E27FC236}">
                <a16:creationId xmlns:a16="http://schemas.microsoft.com/office/drawing/2014/main" id="{E2233AE1-547B-9E40-96D5-3B6AB39EA696}"/>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
        <p:nvSpPr>
          <p:cNvPr id="13" name="Text Placeholder 2">
            <a:extLst>
              <a:ext uri="{FF2B5EF4-FFF2-40B4-BE49-F238E27FC236}">
                <a16:creationId xmlns:a16="http://schemas.microsoft.com/office/drawing/2014/main" id="{476C8873-698F-8E45-B668-FBCD38B9139E}"/>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4" name="Text Placeholder 4">
            <a:extLst>
              <a:ext uri="{FF2B5EF4-FFF2-40B4-BE49-F238E27FC236}">
                <a16:creationId xmlns:a16="http://schemas.microsoft.com/office/drawing/2014/main" id="{AA499B35-B22E-E94B-BC2E-9C8DB45BCA64}"/>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357197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on lef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A41AAD6-71B9-3F4C-B51F-61A260DD8A3E}"/>
              </a:ext>
            </a:extLst>
          </p:cNvPr>
          <p:cNvSpPr/>
          <p:nvPr userDrawn="1"/>
        </p:nvSpPr>
        <p:spPr>
          <a:xfrm>
            <a:off x="0" y="-62346"/>
            <a:ext cx="5259547" cy="6982691"/>
          </a:xfrm>
          <a:prstGeom prst="rect">
            <a:avLst/>
          </a:prstGeom>
          <a:gradFill flip="none" rotWithShape="1">
            <a:gsLst>
              <a:gs pos="3000">
                <a:schemeClr val="accent1"/>
              </a:gs>
              <a:gs pos="96000">
                <a:srgbClr val="4757A0"/>
              </a:gs>
            </a:gsLst>
            <a:lin ang="189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A89D25D7-AD6E-41C6-A9C9-E0373D27267B}"/>
              </a:ext>
            </a:extLst>
          </p:cNvPr>
          <p:cNvSpPr>
            <a:spLocks noGrp="1"/>
          </p:cNvSpPr>
          <p:nvPr>
            <p:ph type="body" sz="quarter" idx="10" hasCustomPrompt="1"/>
          </p:nvPr>
        </p:nvSpPr>
        <p:spPr>
          <a:xfrm>
            <a:off x="609600" y="6405794"/>
            <a:ext cx="4239491" cy="337905"/>
          </a:xfrm>
        </p:spPr>
        <p:txBody>
          <a:bodyPr anchor="ctr"/>
          <a:lstStyle>
            <a:lvl1pPr marL="0" indent="0">
              <a:lnSpc>
                <a:spcPct val="100000"/>
              </a:lnSpc>
              <a:spcAft>
                <a:spcPts val="0"/>
              </a:spcAft>
              <a:buNone/>
              <a:defRPr sz="1000">
                <a:solidFill>
                  <a:schemeClr val="bg1"/>
                </a:solidFill>
                <a:latin typeface="Avenir Book" panose="02000503020000020003" pitchFamily="2" charset="0"/>
              </a:defRPr>
            </a:lvl1pPr>
          </a:lstStyle>
          <a:p>
            <a:pPr lvl="0"/>
            <a:r>
              <a:rPr lang="en-US"/>
              <a:t>Reference(s)</a:t>
            </a:r>
          </a:p>
        </p:txBody>
      </p:sp>
      <p:sp>
        <p:nvSpPr>
          <p:cNvPr id="17" name="Title Placeholder 1">
            <a:extLst>
              <a:ext uri="{FF2B5EF4-FFF2-40B4-BE49-F238E27FC236}">
                <a16:creationId xmlns:a16="http://schemas.microsoft.com/office/drawing/2014/main" id="{0699C541-032D-EF41-B00B-FBEF6B446E8C}"/>
              </a:ext>
            </a:extLst>
          </p:cNvPr>
          <p:cNvSpPr>
            <a:spLocks noGrp="1"/>
          </p:cNvSpPr>
          <p:nvPr>
            <p:ph type="title" hasCustomPrompt="1"/>
          </p:nvPr>
        </p:nvSpPr>
        <p:spPr>
          <a:xfrm>
            <a:off x="609600" y="1522808"/>
            <a:ext cx="3775316" cy="1042971"/>
          </a:xfrm>
          <a:prstGeom prst="rect">
            <a:avLst/>
          </a:prstGeom>
        </p:spPr>
        <p:txBody>
          <a:bodyPr vert="horz" lIns="0" tIns="0" rIns="0" bIns="0" rtlCol="0" anchor="t" anchorCtr="0">
            <a:noAutofit/>
          </a:bodyPr>
          <a:lstStyle>
            <a:lvl1pPr>
              <a:defRPr>
                <a:solidFill>
                  <a:schemeClr val="bg1"/>
                </a:solidFill>
              </a:defRPr>
            </a:lvl1pPr>
          </a:lstStyle>
          <a:p>
            <a:r>
              <a:rPr lang="en-US"/>
              <a:t>Click to edit master title slide</a:t>
            </a:r>
          </a:p>
        </p:txBody>
      </p:sp>
      <p:sp>
        <p:nvSpPr>
          <p:cNvPr id="30" name="Text Placeholder 2">
            <a:extLst>
              <a:ext uri="{FF2B5EF4-FFF2-40B4-BE49-F238E27FC236}">
                <a16:creationId xmlns:a16="http://schemas.microsoft.com/office/drawing/2014/main" id="{FF0B4F1C-B5DE-AD4E-8886-348120E18F1C}"/>
              </a:ext>
            </a:extLst>
          </p:cNvPr>
          <p:cNvSpPr>
            <a:spLocks noGrp="1"/>
          </p:cNvSpPr>
          <p:nvPr>
            <p:ph type="body" sz="quarter" idx="11"/>
          </p:nvPr>
        </p:nvSpPr>
        <p:spPr>
          <a:xfrm>
            <a:off x="609600" y="4221458"/>
            <a:ext cx="3761984" cy="2029217"/>
          </a:xfrm>
        </p:spPr>
        <p:txBody>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vl5pPr>
              <a:lnSpc>
                <a:spcPct val="100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2A73223C-5CF1-6E46-BAA8-5A809ED8215A}"/>
              </a:ext>
            </a:extLst>
          </p:cNvPr>
          <p:cNvSpPr>
            <a:spLocks noGrp="1"/>
          </p:cNvSpPr>
          <p:nvPr>
            <p:ph type="body" sz="quarter" idx="27" hasCustomPrompt="1"/>
          </p:nvPr>
        </p:nvSpPr>
        <p:spPr>
          <a:xfrm>
            <a:off x="609600" y="3756451"/>
            <a:ext cx="3761984" cy="300251"/>
          </a:xfrm>
        </p:spPr>
        <p:txBody>
          <a:bodyPr/>
          <a:lstStyle>
            <a:lvl1pPr>
              <a:lnSpc>
                <a:spcPct val="100000"/>
              </a:lnSpc>
              <a:defRPr b="1" i="0">
                <a:solidFill>
                  <a:schemeClr val="accent3"/>
                </a:solidFill>
                <a:latin typeface="Avenir Medium" panose="02000503020000020003" pitchFamily="2"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Subhead</a:t>
            </a:r>
          </a:p>
        </p:txBody>
      </p:sp>
      <p:sp>
        <p:nvSpPr>
          <p:cNvPr id="32" name="TextBox 31">
            <a:extLst>
              <a:ext uri="{FF2B5EF4-FFF2-40B4-BE49-F238E27FC236}">
                <a16:creationId xmlns:a16="http://schemas.microsoft.com/office/drawing/2014/main" id="{404E4D5E-0E88-AC40-A303-B4EAFE6763EC}"/>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2"/>
                </a:solidFill>
                <a:latin typeface="Avenir Book" panose="02000503020000020003" pitchFamily="2" charset="0"/>
              </a:rPr>
              <a:t>|</a:t>
            </a:r>
            <a:r>
              <a:rPr lang="en-US" sz="1000" b="0" i="0">
                <a:latin typeface="Avenir Book" panose="02000503020000020003" pitchFamily="2" charset="0"/>
              </a:rPr>
              <a:t>   </a:t>
            </a:r>
            <a:fld id="{FC30D1A9-19FB-C741-91B2-601A0BCF3E3C}" type="slidenum">
              <a:rPr lang="en-US" sz="1000" b="0" i="0" smtClean="0">
                <a:solidFill>
                  <a:schemeClr val="bg2">
                    <a:lumMod val="50000"/>
                  </a:schemeClr>
                </a:solidFill>
                <a:latin typeface="Avenir Book" panose="02000503020000020003" pitchFamily="2" charset="0"/>
              </a:rPr>
              <a:pPr algn="r"/>
              <a:t>‹#›</a:t>
            </a:fld>
            <a:endParaRPr lang="en-US" sz="1000" b="0" i="0">
              <a:solidFill>
                <a:schemeClr val="bg2">
                  <a:lumMod val="50000"/>
                </a:schemeClr>
              </a:solidFill>
              <a:latin typeface="Avenir Book" panose="02000503020000020003" pitchFamily="2" charset="0"/>
            </a:endParaRPr>
          </a:p>
        </p:txBody>
      </p:sp>
      <p:sp>
        <p:nvSpPr>
          <p:cNvPr id="3" name="Content Placeholder 2">
            <a:extLst>
              <a:ext uri="{FF2B5EF4-FFF2-40B4-BE49-F238E27FC236}">
                <a16:creationId xmlns:a16="http://schemas.microsoft.com/office/drawing/2014/main" id="{6873AE28-5960-BD4E-B2DA-8E6FA3C169F7}"/>
              </a:ext>
            </a:extLst>
          </p:cNvPr>
          <p:cNvSpPr>
            <a:spLocks noGrp="1"/>
          </p:cNvSpPr>
          <p:nvPr>
            <p:ph sz="quarter" idx="28"/>
          </p:nvPr>
        </p:nvSpPr>
        <p:spPr>
          <a:xfrm>
            <a:off x="5640546" y="1104900"/>
            <a:ext cx="6132354" cy="5145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5189CA96-2E05-874C-A1B5-31BC115CBC27}"/>
              </a:ext>
            </a:extLst>
          </p:cNvPr>
          <p:cNvSpPr>
            <a:spLocks noGrp="1"/>
          </p:cNvSpPr>
          <p:nvPr>
            <p:ph type="body" sz="quarter" idx="12" hasCustomPrompt="1"/>
          </p:nvPr>
        </p:nvSpPr>
        <p:spPr>
          <a:xfrm>
            <a:off x="609600" y="1099109"/>
            <a:ext cx="3576638" cy="227012"/>
          </a:xfrm>
        </p:spPr>
        <p:txBody>
          <a:bodyPr/>
          <a:lstStyle>
            <a:lvl1pPr>
              <a:defRPr sz="1050" spc="150" baseline="0">
                <a:solidFill>
                  <a:schemeClr val="bg1"/>
                </a:solidFill>
                <a:latin typeface="Avenir Book" panose="02000503020000020003" pitchFamily="2" charset="0"/>
              </a:defRPr>
            </a:lvl1pPr>
          </a:lstStyle>
          <a:p>
            <a:pPr lvl="0"/>
            <a:r>
              <a:rPr lang="en-US"/>
              <a:t>BREADCRUMBS</a:t>
            </a:r>
          </a:p>
        </p:txBody>
      </p:sp>
    </p:spTree>
    <p:extLst>
      <p:ext uri="{BB962C8B-B14F-4D97-AF65-F5344CB8AC3E}">
        <p14:creationId xmlns:p14="http://schemas.microsoft.com/office/powerpoint/2010/main" val="434575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no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CF715D5-A43F-E040-9B9E-135E8E90C607}"/>
              </a:ext>
            </a:extLst>
          </p:cNvPr>
          <p:cNvSpPr/>
          <p:nvPr userDrawn="1"/>
        </p:nvSpPr>
        <p:spPr>
          <a:xfrm>
            <a:off x="6053847" y="-62346"/>
            <a:ext cx="6138153" cy="6982691"/>
          </a:xfrm>
          <a:prstGeom prst="rect">
            <a:avLst/>
          </a:prstGeom>
          <a:gradFill flip="none" rotWithShape="1">
            <a:gsLst>
              <a:gs pos="3000">
                <a:schemeClr val="accent1"/>
              </a:gs>
              <a:gs pos="96000">
                <a:srgbClr val="4757A0"/>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681A0DD4-CF75-DE4B-9924-614478112FCA}"/>
              </a:ext>
            </a:extLst>
          </p:cNvPr>
          <p:cNvSpPr>
            <a:spLocks noGrp="1"/>
          </p:cNvSpPr>
          <p:nvPr>
            <p:ph type="pic" sz="quarter" idx="12"/>
          </p:nvPr>
        </p:nvSpPr>
        <p:spPr>
          <a:xfrm>
            <a:off x="4597807" y="1108786"/>
            <a:ext cx="2920185" cy="5139614"/>
          </a:xfrm>
        </p:spPr>
        <p:txBody>
          <a:bodyPr/>
          <a:lstStyle/>
          <a:p>
            <a:endParaRPr lang="en-US"/>
          </a:p>
        </p:txBody>
      </p:sp>
      <p:sp>
        <p:nvSpPr>
          <p:cNvPr id="11" name="Text Placeholder 10">
            <a:extLst>
              <a:ext uri="{FF2B5EF4-FFF2-40B4-BE49-F238E27FC236}">
                <a16:creationId xmlns:a16="http://schemas.microsoft.com/office/drawing/2014/main" id="{1A33A7D9-29FC-264D-99F4-09D65374C72D}"/>
              </a:ext>
            </a:extLst>
          </p:cNvPr>
          <p:cNvSpPr>
            <a:spLocks noGrp="1"/>
          </p:cNvSpPr>
          <p:nvPr>
            <p:ph type="body" sz="quarter" idx="13"/>
          </p:nvPr>
        </p:nvSpPr>
        <p:spPr>
          <a:xfrm>
            <a:off x="8789158" y="1869742"/>
            <a:ext cx="2983742" cy="943308"/>
          </a:xfrm>
        </p:spPr>
        <p:txBody>
          <a:bodyPr/>
          <a:lstStyle>
            <a:lvl1pPr>
              <a:defRPr sz="1400">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3F17C399-E864-0A41-B3B5-65EBE127F17A}"/>
              </a:ext>
            </a:extLst>
          </p:cNvPr>
          <p:cNvSpPr>
            <a:spLocks noGrp="1"/>
          </p:cNvSpPr>
          <p:nvPr>
            <p:ph type="body" sz="quarter" idx="16" hasCustomPrompt="1"/>
          </p:nvPr>
        </p:nvSpPr>
        <p:spPr>
          <a:xfrm>
            <a:off x="7710062" y="1382663"/>
            <a:ext cx="887025" cy="1268173"/>
          </a:xfrm>
        </p:spPr>
        <p:txBody>
          <a:bodyPr/>
          <a:lstStyle>
            <a:lvl1pPr algn="r">
              <a:lnSpc>
                <a:spcPct val="100000"/>
              </a:lnSpc>
              <a:spcAft>
                <a:spcPts val="600"/>
              </a:spcAft>
              <a:defRPr sz="2800">
                <a:solidFill>
                  <a:schemeClr val="bg1"/>
                </a:solidFill>
              </a:defRPr>
            </a:lvl1pPr>
          </a:lstStyle>
          <a:p>
            <a:pPr lvl="0"/>
            <a:r>
              <a:rPr lang="en-US"/>
              <a:t># or icon</a:t>
            </a:r>
          </a:p>
        </p:txBody>
      </p:sp>
      <p:sp>
        <p:nvSpPr>
          <p:cNvPr id="17" name="Title Placeholder 1">
            <a:extLst>
              <a:ext uri="{FF2B5EF4-FFF2-40B4-BE49-F238E27FC236}">
                <a16:creationId xmlns:a16="http://schemas.microsoft.com/office/drawing/2014/main" id="{0699C541-032D-EF41-B00B-FBEF6B446E8C}"/>
              </a:ext>
            </a:extLst>
          </p:cNvPr>
          <p:cNvSpPr>
            <a:spLocks noGrp="1"/>
          </p:cNvSpPr>
          <p:nvPr>
            <p:ph type="title" hasCustomPrompt="1"/>
          </p:nvPr>
        </p:nvSpPr>
        <p:spPr>
          <a:xfrm>
            <a:off x="622931" y="1522808"/>
            <a:ext cx="3761985" cy="1042971"/>
          </a:xfrm>
          <a:prstGeom prst="rect">
            <a:avLst/>
          </a:prstGeom>
        </p:spPr>
        <p:txBody>
          <a:bodyPr vert="horz" lIns="0" tIns="0" rIns="0" bIns="0" rtlCol="0" anchor="t" anchorCtr="0">
            <a:noAutofit/>
          </a:bodyPr>
          <a:lstStyle/>
          <a:p>
            <a:r>
              <a:rPr lang="en-US"/>
              <a:t>Click to edit master title slide</a:t>
            </a:r>
          </a:p>
        </p:txBody>
      </p:sp>
      <p:sp>
        <p:nvSpPr>
          <p:cNvPr id="18" name="Text Placeholder 2">
            <a:extLst>
              <a:ext uri="{FF2B5EF4-FFF2-40B4-BE49-F238E27FC236}">
                <a16:creationId xmlns:a16="http://schemas.microsoft.com/office/drawing/2014/main" id="{0A5CEAF7-99AC-E841-ADD2-2CE161D90BB4}"/>
              </a:ext>
            </a:extLst>
          </p:cNvPr>
          <p:cNvSpPr>
            <a:spLocks noGrp="1"/>
          </p:cNvSpPr>
          <p:nvPr>
            <p:ph type="body" sz="quarter" idx="19" hasCustomPrompt="1"/>
          </p:nvPr>
        </p:nvSpPr>
        <p:spPr>
          <a:xfrm>
            <a:off x="609598" y="1132232"/>
            <a:ext cx="3775317" cy="225820"/>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9" name="Text Placeholder 10">
            <a:extLst>
              <a:ext uri="{FF2B5EF4-FFF2-40B4-BE49-F238E27FC236}">
                <a16:creationId xmlns:a16="http://schemas.microsoft.com/office/drawing/2014/main" id="{2245ADBF-9266-8C41-88C0-FBE8232A5776}"/>
              </a:ext>
            </a:extLst>
          </p:cNvPr>
          <p:cNvSpPr>
            <a:spLocks noGrp="1"/>
          </p:cNvSpPr>
          <p:nvPr>
            <p:ph type="body" sz="quarter" idx="20" hasCustomPrompt="1"/>
          </p:nvPr>
        </p:nvSpPr>
        <p:spPr>
          <a:xfrm>
            <a:off x="8789158" y="1528549"/>
            <a:ext cx="2983742" cy="286603"/>
          </a:xfrm>
        </p:spPr>
        <p:txBody>
          <a:bodyPr/>
          <a:lstStyle>
            <a:lvl1pPr>
              <a:defRPr sz="1400" b="1" i="0">
                <a:solidFill>
                  <a:schemeClr val="accent3"/>
                </a:solidFill>
                <a:latin typeface="Avenir Medium" panose="02000503020000020003" pitchFamily="2" charset="0"/>
              </a:defRPr>
            </a:lvl1pPr>
          </a:lstStyle>
          <a:p>
            <a:pPr lvl="0"/>
            <a:r>
              <a:rPr lang="en-US"/>
              <a:t>Header</a:t>
            </a:r>
          </a:p>
        </p:txBody>
      </p:sp>
      <p:sp>
        <p:nvSpPr>
          <p:cNvPr id="23" name="Text Placeholder 10">
            <a:extLst>
              <a:ext uri="{FF2B5EF4-FFF2-40B4-BE49-F238E27FC236}">
                <a16:creationId xmlns:a16="http://schemas.microsoft.com/office/drawing/2014/main" id="{190049B1-CDCA-A94D-AFCD-57B7BBAFFED3}"/>
              </a:ext>
            </a:extLst>
          </p:cNvPr>
          <p:cNvSpPr>
            <a:spLocks noGrp="1"/>
          </p:cNvSpPr>
          <p:nvPr>
            <p:ph type="body" sz="quarter" idx="21"/>
          </p:nvPr>
        </p:nvSpPr>
        <p:spPr>
          <a:xfrm>
            <a:off x="8789158" y="3507473"/>
            <a:ext cx="2983742" cy="943308"/>
          </a:xfrm>
        </p:spPr>
        <p:txBody>
          <a:bodyPr/>
          <a:lstStyle>
            <a:lvl1pPr>
              <a:defRPr sz="1400">
                <a:solidFill>
                  <a:schemeClr val="bg1"/>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808B5566-A142-224E-88A0-A601A85A0775}"/>
              </a:ext>
            </a:extLst>
          </p:cNvPr>
          <p:cNvSpPr>
            <a:spLocks noGrp="1"/>
          </p:cNvSpPr>
          <p:nvPr>
            <p:ph type="body" sz="quarter" idx="22" hasCustomPrompt="1"/>
          </p:nvPr>
        </p:nvSpPr>
        <p:spPr>
          <a:xfrm>
            <a:off x="7710062" y="3020394"/>
            <a:ext cx="887025" cy="1268173"/>
          </a:xfrm>
        </p:spPr>
        <p:txBody>
          <a:bodyPr/>
          <a:lstStyle>
            <a:lvl1pPr algn="r">
              <a:lnSpc>
                <a:spcPct val="100000"/>
              </a:lnSpc>
              <a:spcAft>
                <a:spcPts val="600"/>
              </a:spcAft>
              <a:defRPr sz="2800">
                <a:solidFill>
                  <a:schemeClr val="bg1"/>
                </a:solidFill>
              </a:defRPr>
            </a:lvl1pPr>
          </a:lstStyle>
          <a:p>
            <a:pPr lvl="0"/>
            <a:r>
              <a:rPr lang="en-US"/>
              <a:t># or icon</a:t>
            </a:r>
          </a:p>
        </p:txBody>
      </p:sp>
      <p:sp>
        <p:nvSpPr>
          <p:cNvPr id="25" name="Text Placeholder 10">
            <a:extLst>
              <a:ext uri="{FF2B5EF4-FFF2-40B4-BE49-F238E27FC236}">
                <a16:creationId xmlns:a16="http://schemas.microsoft.com/office/drawing/2014/main" id="{F83A1680-0F9B-AB49-93BC-6765ABC3BF6F}"/>
              </a:ext>
            </a:extLst>
          </p:cNvPr>
          <p:cNvSpPr>
            <a:spLocks noGrp="1"/>
          </p:cNvSpPr>
          <p:nvPr>
            <p:ph type="body" sz="quarter" idx="23" hasCustomPrompt="1"/>
          </p:nvPr>
        </p:nvSpPr>
        <p:spPr>
          <a:xfrm>
            <a:off x="8789158" y="3166280"/>
            <a:ext cx="2983742" cy="286603"/>
          </a:xfrm>
        </p:spPr>
        <p:txBody>
          <a:bodyPr/>
          <a:lstStyle>
            <a:lvl1pPr>
              <a:defRPr sz="1400" b="1" i="0">
                <a:solidFill>
                  <a:schemeClr val="accent3"/>
                </a:solidFill>
                <a:latin typeface="Avenir Medium" panose="02000503020000020003" pitchFamily="2" charset="0"/>
              </a:defRPr>
            </a:lvl1pPr>
          </a:lstStyle>
          <a:p>
            <a:pPr lvl="0"/>
            <a:r>
              <a:rPr lang="en-US"/>
              <a:t>Header</a:t>
            </a:r>
          </a:p>
        </p:txBody>
      </p:sp>
      <p:sp>
        <p:nvSpPr>
          <p:cNvPr id="26" name="Text Placeholder 10">
            <a:extLst>
              <a:ext uri="{FF2B5EF4-FFF2-40B4-BE49-F238E27FC236}">
                <a16:creationId xmlns:a16="http://schemas.microsoft.com/office/drawing/2014/main" id="{99A1D665-7C7B-7F49-9D86-B2A277677667}"/>
              </a:ext>
            </a:extLst>
          </p:cNvPr>
          <p:cNvSpPr>
            <a:spLocks noGrp="1"/>
          </p:cNvSpPr>
          <p:nvPr>
            <p:ph type="body" sz="quarter" idx="24"/>
          </p:nvPr>
        </p:nvSpPr>
        <p:spPr>
          <a:xfrm>
            <a:off x="8789158" y="5131557"/>
            <a:ext cx="2983742" cy="943308"/>
          </a:xfrm>
        </p:spPr>
        <p:txBody>
          <a:bodyPr/>
          <a:lstStyle>
            <a:lvl1pPr>
              <a:defRPr sz="1400">
                <a:solidFill>
                  <a:schemeClr val="bg1"/>
                </a:solidFill>
              </a:defRPr>
            </a:lvl1pPr>
          </a:lstStyle>
          <a:p>
            <a:pPr lvl="0"/>
            <a:r>
              <a:rPr lang="en-US"/>
              <a:t>Click to edit Master text styles</a:t>
            </a:r>
          </a:p>
        </p:txBody>
      </p:sp>
      <p:sp>
        <p:nvSpPr>
          <p:cNvPr id="27" name="Text Placeholder 10">
            <a:extLst>
              <a:ext uri="{FF2B5EF4-FFF2-40B4-BE49-F238E27FC236}">
                <a16:creationId xmlns:a16="http://schemas.microsoft.com/office/drawing/2014/main" id="{C44C8C3D-60AC-D145-B04C-CF05E308D4D8}"/>
              </a:ext>
            </a:extLst>
          </p:cNvPr>
          <p:cNvSpPr>
            <a:spLocks noGrp="1"/>
          </p:cNvSpPr>
          <p:nvPr>
            <p:ph type="body" sz="quarter" idx="25" hasCustomPrompt="1"/>
          </p:nvPr>
        </p:nvSpPr>
        <p:spPr>
          <a:xfrm>
            <a:off x="7710062" y="4644478"/>
            <a:ext cx="887025" cy="1268173"/>
          </a:xfrm>
        </p:spPr>
        <p:txBody>
          <a:bodyPr/>
          <a:lstStyle>
            <a:lvl1pPr algn="r">
              <a:lnSpc>
                <a:spcPct val="100000"/>
              </a:lnSpc>
              <a:spcAft>
                <a:spcPts val="600"/>
              </a:spcAft>
              <a:defRPr sz="2800">
                <a:solidFill>
                  <a:schemeClr val="bg1"/>
                </a:solidFill>
              </a:defRPr>
            </a:lvl1pPr>
          </a:lstStyle>
          <a:p>
            <a:pPr lvl="0"/>
            <a:r>
              <a:rPr lang="en-US"/>
              <a:t># or icon</a:t>
            </a:r>
          </a:p>
        </p:txBody>
      </p:sp>
      <p:sp>
        <p:nvSpPr>
          <p:cNvPr id="28" name="Text Placeholder 10">
            <a:extLst>
              <a:ext uri="{FF2B5EF4-FFF2-40B4-BE49-F238E27FC236}">
                <a16:creationId xmlns:a16="http://schemas.microsoft.com/office/drawing/2014/main" id="{416B8549-12D8-D74D-A6EF-91B2506855EC}"/>
              </a:ext>
            </a:extLst>
          </p:cNvPr>
          <p:cNvSpPr>
            <a:spLocks noGrp="1"/>
          </p:cNvSpPr>
          <p:nvPr>
            <p:ph type="body" sz="quarter" idx="26" hasCustomPrompt="1"/>
          </p:nvPr>
        </p:nvSpPr>
        <p:spPr>
          <a:xfrm>
            <a:off x="8789158" y="4790364"/>
            <a:ext cx="2983742" cy="286603"/>
          </a:xfrm>
        </p:spPr>
        <p:txBody>
          <a:bodyPr/>
          <a:lstStyle>
            <a:lvl1pPr>
              <a:defRPr sz="1400" b="1" i="0">
                <a:solidFill>
                  <a:schemeClr val="accent3"/>
                </a:solidFill>
                <a:latin typeface="Avenir Medium" panose="02000503020000020003" pitchFamily="2" charset="0"/>
              </a:defRPr>
            </a:lvl1pPr>
          </a:lstStyle>
          <a:p>
            <a:pPr lvl="0"/>
            <a:r>
              <a:rPr lang="en-US"/>
              <a:t>Header</a:t>
            </a:r>
          </a:p>
        </p:txBody>
      </p:sp>
      <p:sp>
        <p:nvSpPr>
          <p:cNvPr id="30" name="Text Placeholder 2">
            <a:extLst>
              <a:ext uri="{FF2B5EF4-FFF2-40B4-BE49-F238E27FC236}">
                <a16:creationId xmlns:a16="http://schemas.microsoft.com/office/drawing/2014/main" id="{FF0B4F1C-B5DE-AD4E-8886-348120E18F1C}"/>
              </a:ext>
            </a:extLst>
          </p:cNvPr>
          <p:cNvSpPr>
            <a:spLocks noGrp="1"/>
          </p:cNvSpPr>
          <p:nvPr>
            <p:ph type="body" sz="quarter" idx="11"/>
          </p:nvPr>
        </p:nvSpPr>
        <p:spPr>
          <a:xfrm>
            <a:off x="609599" y="4221458"/>
            <a:ext cx="3761985" cy="202921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a:extLst>
              <a:ext uri="{FF2B5EF4-FFF2-40B4-BE49-F238E27FC236}">
                <a16:creationId xmlns:a16="http://schemas.microsoft.com/office/drawing/2014/main" id="{2A73223C-5CF1-6E46-BAA8-5A809ED8215A}"/>
              </a:ext>
            </a:extLst>
          </p:cNvPr>
          <p:cNvSpPr>
            <a:spLocks noGrp="1"/>
          </p:cNvSpPr>
          <p:nvPr>
            <p:ph type="body" sz="quarter" idx="27" hasCustomPrompt="1"/>
          </p:nvPr>
        </p:nvSpPr>
        <p:spPr>
          <a:xfrm>
            <a:off x="609599" y="3756451"/>
            <a:ext cx="3761985" cy="300251"/>
          </a:xfrm>
        </p:spPr>
        <p:txBody>
          <a:bodyPr/>
          <a:lstStyle>
            <a:lvl1pPr>
              <a:lnSpc>
                <a:spcPct val="100000"/>
              </a:lnSpc>
              <a:defRPr b="1" i="0">
                <a:solidFill>
                  <a:schemeClr val="accent1"/>
                </a:solidFill>
                <a:latin typeface="Avenir Medium" panose="02000503020000020003" pitchFamily="2"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Subhead</a:t>
            </a:r>
          </a:p>
        </p:txBody>
      </p:sp>
      <p:sp>
        <p:nvSpPr>
          <p:cNvPr id="21" name="TextBox 20">
            <a:extLst>
              <a:ext uri="{FF2B5EF4-FFF2-40B4-BE49-F238E27FC236}">
                <a16:creationId xmlns:a16="http://schemas.microsoft.com/office/drawing/2014/main" id="{EF751167-26C0-8848-96A5-9C4C0FF1DDD9}"/>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solidFill>
                  <a:schemeClr val="bg1"/>
                </a:solidFill>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22" name="TextBox 21">
            <a:extLst>
              <a:ext uri="{FF2B5EF4-FFF2-40B4-BE49-F238E27FC236}">
                <a16:creationId xmlns:a16="http://schemas.microsoft.com/office/drawing/2014/main" id="{905565EE-23EA-CA46-B096-EA3E25E75E6B}"/>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
        <p:nvSpPr>
          <p:cNvPr id="32" name="Text Placeholder 4">
            <a:extLst>
              <a:ext uri="{FF2B5EF4-FFF2-40B4-BE49-F238E27FC236}">
                <a16:creationId xmlns:a16="http://schemas.microsoft.com/office/drawing/2014/main" id="{5415B727-65F5-DB49-A18B-335893A3456F}"/>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2835890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no conten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6F3295D3-CF68-E849-A239-050ECEC28C3F}"/>
              </a:ext>
            </a:extLst>
          </p:cNvPr>
          <p:cNvSpPr/>
          <p:nvPr userDrawn="1"/>
        </p:nvSpPr>
        <p:spPr>
          <a:xfrm>
            <a:off x="6053847" y="-62346"/>
            <a:ext cx="6138153" cy="6982691"/>
          </a:xfrm>
          <a:prstGeom prst="rect">
            <a:avLst/>
          </a:prstGeom>
          <a:gradFill flip="none" rotWithShape="1">
            <a:gsLst>
              <a:gs pos="3000">
                <a:schemeClr val="accent1"/>
              </a:gs>
              <a:gs pos="96000">
                <a:srgbClr val="4757A0"/>
              </a:gs>
            </a:gsLst>
            <a:lin ang="135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9" name="Picture Placeholder 8">
            <a:extLst>
              <a:ext uri="{FF2B5EF4-FFF2-40B4-BE49-F238E27FC236}">
                <a16:creationId xmlns:a16="http://schemas.microsoft.com/office/drawing/2014/main" id="{681A0DD4-CF75-DE4B-9924-614478112FCA}"/>
              </a:ext>
            </a:extLst>
          </p:cNvPr>
          <p:cNvSpPr>
            <a:spLocks noGrp="1"/>
          </p:cNvSpPr>
          <p:nvPr>
            <p:ph type="pic" sz="quarter" idx="12"/>
          </p:nvPr>
        </p:nvSpPr>
        <p:spPr>
          <a:xfrm>
            <a:off x="4597807" y="1108786"/>
            <a:ext cx="2920185" cy="2494224"/>
          </a:xfrm>
        </p:spPr>
        <p:txBody>
          <a:bodyPr/>
          <a:lstStyle/>
          <a:p>
            <a:endParaRPr lang="en-US"/>
          </a:p>
        </p:txBody>
      </p:sp>
      <p:sp>
        <p:nvSpPr>
          <p:cNvPr id="23" name="Text Placeholder 10">
            <a:extLst>
              <a:ext uri="{FF2B5EF4-FFF2-40B4-BE49-F238E27FC236}">
                <a16:creationId xmlns:a16="http://schemas.microsoft.com/office/drawing/2014/main" id="{190049B1-CDCA-A94D-AFCD-57B7BBAFFED3}"/>
              </a:ext>
            </a:extLst>
          </p:cNvPr>
          <p:cNvSpPr>
            <a:spLocks noGrp="1"/>
          </p:cNvSpPr>
          <p:nvPr>
            <p:ph type="body" sz="quarter" idx="21"/>
          </p:nvPr>
        </p:nvSpPr>
        <p:spPr>
          <a:xfrm>
            <a:off x="7730883" y="4097643"/>
            <a:ext cx="1904436" cy="1702655"/>
          </a:xfrm>
        </p:spPr>
        <p:txBody>
          <a:bodyPr/>
          <a:lstStyle>
            <a:lvl1pPr>
              <a:defRPr sz="1400">
                <a:solidFill>
                  <a:schemeClr val="bg1"/>
                </a:solidFill>
              </a:defRPr>
            </a:lvl1pPr>
          </a:lstStyle>
          <a:p>
            <a:pPr lvl="0"/>
            <a:r>
              <a:rPr lang="en-US"/>
              <a:t>Click to edit Master text styles</a:t>
            </a:r>
          </a:p>
        </p:txBody>
      </p:sp>
      <p:sp>
        <p:nvSpPr>
          <p:cNvPr id="24" name="Text Placeholder 10">
            <a:extLst>
              <a:ext uri="{FF2B5EF4-FFF2-40B4-BE49-F238E27FC236}">
                <a16:creationId xmlns:a16="http://schemas.microsoft.com/office/drawing/2014/main" id="{808B5566-A142-224E-88A0-A601A85A0775}"/>
              </a:ext>
            </a:extLst>
          </p:cNvPr>
          <p:cNvSpPr>
            <a:spLocks noGrp="1"/>
          </p:cNvSpPr>
          <p:nvPr>
            <p:ph type="body" sz="quarter" idx="22" hasCustomPrompt="1"/>
          </p:nvPr>
        </p:nvSpPr>
        <p:spPr>
          <a:xfrm>
            <a:off x="7730883" y="2504254"/>
            <a:ext cx="887025" cy="943308"/>
          </a:xfrm>
        </p:spPr>
        <p:txBody>
          <a:bodyPr anchor="b"/>
          <a:lstStyle>
            <a:lvl1pPr algn="l">
              <a:lnSpc>
                <a:spcPct val="100000"/>
              </a:lnSpc>
              <a:spcAft>
                <a:spcPts val="600"/>
              </a:spcAft>
              <a:defRPr sz="2800">
                <a:solidFill>
                  <a:schemeClr val="bg1"/>
                </a:solidFill>
              </a:defRPr>
            </a:lvl1pPr>
          </a:lstStyle>
          <a:p>
            <a:pPr lvl="0"/>
            <a:r>
              <a:rPr lang="en-US"/>
              <a:t># or icon</a:t>
            </a:r>
          </a:p>
        </p:txBody>
      </p:sp>
      <p:sp>
        <p:nvSpPr>
          <p:cNvPr id="25" name="Text Placeholder 10">
            <a:extLst>
              <a:ext uri="{FF2B5EF4-FFF2-40B4-BE49-F238E27FC236}">
                <a16:creationId xmlns:a16="http://schemas.microsoft.com/office/drawing/2014/main" id="{F83A1680-0F9B-AB49-93BC-6765ABC3BF6F}"/>
              </a:ext>
            </a:extLst>
          </p:cNvPr>
          <p:cNvSpPr>
            <a:spLocks noGrp="1"/>
          </p:cNvSpPr>
          <p:nvPr>
            <p:ph type="body" sz="quarter" idx="23" hasCustomPrompt="1"/>
          </p:nvPr>
        </p:nvSpPr>
        <p:spPr>
          <a:xfrm>
            <a:off x="7730883" y="3756451"/>
            <a:ext cx="1904436" cy="286603"/>
          </a:xfrm>
        </p:spPr>
        <p:txBody>
          <a:bodyPr/>
          <a:lstStyle>
            <a:lvl1pPr>
              <a:defRPr sz="1400" b="1" i="0">
                <a:solidFill>
                  <a:schemeClr val="accent3"/>
                </a:solidFill>
                <a:latin typeface="Avenir Medium" panose="02000503020000020003" pitchFamily="2" charset="0"/>
              </a:defRPr>
            </a:lvl1pPr>
          </a:lstStyle>
          <a:p>
            <a:pPr lvl="0"/>
            <a:r>
              <a:rPr lang="en-US"/>
              <a:t>Header</a:t>
            </a:r>
          </a:p>
        </p:txBody>
      </p:sp>
      <p:sp>
        <p:nvSpPr>
          <p:cNvPr id="22" name="Picture Placeholder 8">
            <a:extLst>
              <a:ext uri="{FF2B5EF4-FFF2-40B4-BE49-F238E27FC236}">
                <a16:creationId xmlns:a16="http://schemas.microsoft.com/office/drawing/2014/main" id="{39F6596F-7F67-F848-8539-A680F90C983D}"/>
              </a:ext>
            </a:extLst>
          </p:cNvPr>
          <p:cNvSpPr>
            <a:spLocks noGrp="1"/>
          </p:cNvSpPr>
          <p:nvPr>
            <p:ph type="pic" sz="quarter" idx="28"/>
          </p:nvPr>
        </p:nvSpPr>
        <p:spPr>
          <a:xfrm>
            <a:off x="4597807" y="3756451"/>
            <a:ext cx="2920185" cy="2494224"/>
          </a:xfrm>
        </p:spPr>
        <p:txBody>
          <a:bodyPr/>
          <a:lstStyle/>
          <a:p>
            <a:endParaRPr lang="en-US"/>
          </a:p>
        </p:txBody>
      </p:sp>
      <p:sp>
        <p:nvSpPr>
          <p:cNvPr id="30" name="Text Placeholder 10">
            <a:extLst>
              <a:ext uri="{FF2B5EF4-FFF2-40B4-BE49-F238E27FC236}">
                <a16:creationId xmlns:a16="http://schemas.microsoft.com/office/drawing/2014/main" id="{E99278BF-88AA-7446-99A4-B84F91ABAA0D}"/>
              </a:ext>
            </a:extLst>
          </p:cNvPr>
          <p:cNvSpPr>
            <a:spLocks noGrp="1"/>
          </p:cNvSpPr>
          <p:nvPr>
            <p:ph type="body" sz="quarter" idx="29"/>
          </p:nvPr>
        </p:nvSpPr>
        <p:spPr>
          <a:xfrm>
            <a:off x="9873582" y="4097643"/>
            <a:ext cx="1904436" cy="1702655"/>
          </a:xfrm>
        </p:spPr>
        <p:txBody>
          <a:bodyPr/>
          <a:lstStyle>
            <a:lvl1pPr>
              <a:defRPr sz="1400">
                <a:solidFill>
                  <a:schemeClr val="bg1"/>
                </a:solidFill>
              </a:defRPr>
            </a:lvl1pPr>
          </a:lstStyle>
          <a:p>
            <a:pPr lvl="0"/>
            <a:r>
              <a:rPr lang="en-US"/>
              <a:t>Click to edit Master text styles</a:t>
            </a:r>
          </a:p>
        </p:txBody>
      </p:sp>
      <p:sp>
        <p:nvSpPr>
          <p:cNvPr id="31" name="Text Placeholder 10">
            <a:extLst>
              <a:ext uri="{FF2B5EF4-FFF2-40B4-BE49-F238E27FC236}">
                <a16:creationId xmlns:a16="http://schemas.microsoft.com/office/drawing/2014/main" id="{F78CBFAF-9D7E-FB4F-A54B-0F05CB4C7A59}"/>
              </a:ext>
            </a:extLst>
          </p:cNvPr>
          <p:cNvSpPr>
            <a:spLocks noGrp="1"/>
          </p:cNvSpPr>
          <p:nvPr>
            <p:ph type="body" sz="quarter" idx="30" hasCustomPrompt="1"/>
          </p:nvPr>
        </p:nvSpPr>
        <p:spPr>
          <a:xfrm>
            <a:off x="9873582" y="3756451"/>
            <a:ext cx="1904436" cy="286603"/>
          </a:xfrm>
        </p:spPr>
        <p:txBody>
          <a:bodyPr/>
          <a:lstStyle>
            <a:lvl1pPr>
              <a:defRPr sz="1400" b="1" i="0">
                <a:solidFill>
                  <a:schemeClr val="accent3"/>
                </a:solidFill>
                <a:latin typeface="Avenir Medium" panose="02000503020000020003" pitchFamily="2" charset="0"/>
              </a:defRPr>
            </a:lvl1pPr>
          </a:lstStyle>
          <a:p>
            <a:pPr lvl="0"/>
            <a:r>
              <a:rPr lang="en-US"/>
              <a:t>Header</a:t>
            </a:r>
          </a:p>
        </p:txBody>
      </p:sp>
      <p:cxnSp>
        <p:nvCxnSpPr>
          <p:cNvPr id="6" name="Straight Connector 5">
            <a:extLst>
              <a:ext uri="{FF2B5EF4-FFF2-40B4-BE49-F238E27FC236}">
                <a16:creationId xmlns:a16="http://schemas.microsoft.com/office/drawing/2014/main" id="{BD61DA80-9B86-2342-8706-D8545A030C5F}"/>
              </a:ext>
            </a:extLst>
          </p:cNvPr>
          <p:cNvCxnSpPr/>
          <p:nvPr userDrawn="1"/>
        </p:nvCxnSpPr>
        <p:spPr>
          <a:xfrm>
            <a:off x="7730883" y="3603010"/>
            <a:ext cx="190443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AE6A759-0502-6240-94D6-BADB38D0D8AC}"/>
              </a:ext>
            </a:extLst>
          </p:cNvPr>
          <p:cNvCxnSpPr/>
          <p:nvPr userDrawn="1"/>
        </p:nvCxnSpPr>
        <p:spPr>
          <a:xfrm>
            <a:off x="9873582" y="3603010"/>
            <a:ext cx="190443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3" name="Text Placeholder 10">
            <a:extLst>
              <a:ext uri="{FF2B5EF4-FFF2-40B4-BE49-F238E27FC236}">
                <a16:creationId xmlns:a16="http://schemas.microsoft.com/office/drawing/2014/main" id="{7785C735-C384-8149-A5D8-53005EB1E028}"/>
              </a:ext>
            </a:extLst>
          </p:cNvPr>
          <p:cNvSpPr>
            <a:spLocks noGrp="1"/>
          </p:cNvSpPr>
          <p:nvPr>
            <p:ph type="body" sz="quarter" idx="31" hasCustomPrompt="1"/>
          </p:nvPr>
        </p:nvSpPr>
        <p:spPr>
          <a:xfrm>
            <a:off x="9859934" y="2504254"/>
            <a:ext cx="887025" cy="943308"/>
          </a:xfrm>
        </p:spPr>
        <p:txBody>
          <a:bodyPr anchor="b"/>
          <a:lstStyle>
            <a:lvl1pPr algn="l">
              <a:lnSpc>
                <a:spcPct val="100000"/>
              </a:lnSpc>
              <a:spcAft>
                <a:spcPts val="600"/>
              </a:spcAft>
              <a:defRPr sz="2800">
                <a:solidFill>
                  <a:schemeClr val="bg1"/>
                </a:solidFill>
              </a:defRPr>
            </a:lvl1pPr>
          </a:lstStyle>
          <a:p>
            <a:pPr lvl="0"/>
            <a:r>
              <a:rPr lang="en-US"/>
              <a:t># or icon</a:t>
            </a:r>
          </a:p>
        </p:txBody>
      </p:sp>
      <p:sp>
        <p:nvSpPr>
          <p:cNvPr id="21" name="Title Placeholder 1">
            <a:extLst>
              <a:ext uri="{FF2B5EF4-FFF2-40B4-BE49-F238E27FC236}">
                <a16:creationId xmlns:a16="http://schemas.microsoft.com/office/drawing/2014/main" id="{6303EE92-3EEA-D545-9F6D-E1507807AFF8}"/>
              </a:ext>
            </a:extLst>
          </p:cNvPr>
          <p:cNvSpPr>
            <a:spLocks noGrp="1"/>
          </p:cNvSpPr>
          <p:nvPr>
            <p:ph type="title" hasCustomPrompt="1"/>
          </p:nvPr>
        </p:nvSpPr>
        <p:spPr>
          <a:xfrm>
            <a:off x="622931" y="1522808"/>
            <a:ext cx="3761985" cy="1042971"/>
          </a:xfrm>
          <a:prstGeom prst="rect">
            <a:avLst/>
          </a:prstGeom>
        </p:spPr>
        <p:txBody>
          <a:bodyPr vert="horz" lIns="0" tIns="0" rIns="0" bIns="0" rtlCol="0" anchor="t" anchorCtr="0">
            <a:noAutofit/>
          </a:bodyPr>
          <a:lstStyle/>
          <a:p>
            <a:r>
              <a:rPr lang="en-US"/>
              <a:t>Click to edit master title slide</a:t>
            </a:r>
          </a:p>
        </p:txBody>
      </p:sp>
      <p:sp>
        <p:nvSpPr>
          <p:cNvPr id="27" name="Text Placeholder 2">
            <a:extLst>
              <a:ext uri="{FF2B5EF4-FFF2-40B4-BE49-F238E27FC236}">
                <a16:creationId xmlns:a16="http://schemas.microsoft.com/office/drawing/2014/main" id="{3DE40C10-2F19-344C-A3D6-ED7FC3845AA2}"/>
              </a:ext>
            </a:extLst>
          </p:cNvPr>
          <p:cNvSpPr>
            <a:spLocks noGrp="1"/>
          </p:cNvSpPr>
          <p:nvPr>
            <p:ph type="body" sz="quarter" idx="11"/>
          </p:nvPr>
        </p:nvSpPr>
        <p:spPr>
          <a:xfrm>
            <a:off x="609599" y="4221458"/>
            <a:ext cx="3761985" cy="202921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
            <a:extLst>
              <a:ext uri="{FF2B5EF4-FFF2-40B4-BE49-F238E27FC236}">
                <a16:creationId xmlns:a16="http://schemas.microsoft.com/office/drawing/2014/main" id="{4B6EAB9C-48D4-6E4C-B06E-756D09685F61}"/>
              </a:ext>
            </a:extLst>
          </p:cNvPr>
          <p:cNvSpPr>
            <a:spLocks noGrp="1"/>
          </p:cNvSpPr>
          <p:nvPr>
            <p:ph type="body" sz="quarter" idx="27" hasCustomPrompt="1"/>
          </p:nvPr>
        </p:nvSpPr>
        <p:spPr>
          <a:xfrm>
            <a:off x="609599" y="3756451"/>
            <a:ext cx="3761985" cy="300251"/>
          </a:xfrm>
        </p:spPr>
        <p:txBody>
          <a:bodyPr/>
          <a:lstStyle>
            <a:lvl1pPr>
              <a:lnSpc>
                <a:spcPct val="100000"/>
              </a:lnSpc>
              <a:defRPr b="1" i="0">
                <a:solidFill>
                  <a:schemeClr val="accent1"/>
                </a:solidFill>
                <a:latin typeface="Avenir Medium" panose="02000503020000020003" pitchFamily="2" charset="0"/>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Subhead</a:t>
            </a:r>
          </a:p>
        </p:txBody>
      </p:sp>
      <p:sp>
        <p:nvSpPr>
          <p:cNvPr id="37" name="TextBox 36">
            <a:extLst>
              <a:ext uri="{FF2B5EF4-FFF2-40B4-BE49-F238E27FC236}">
                <a16:creationId xmlns:a16="http://schemas.microsoft.com/office/drawing/2014/main" id="{7829CDFA-A968-6D46-A853-5DCB20EB2100}"/>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solidFill>
                  <a:schemeClr val="bg1"/>
                </a:solidFill>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38" name="TextBox 37">
            <a:extLst>
              <a:ext uri="{FF2B5EF4-FFF2-40B4-BE49-F238E27FC236}">
                <a16:creationId xmlns:a16="http://schemas.microsoft.com/office/drawing/2014/main" id="{DCDE9319-C971-0444-907F-F81E78053B27}"/>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
        <p:nvSpPr>
          <p:cNvPr id="20" name="Text Placeholder 2">
            <a:extLst>
              <a:ext uri="{FF2B5EF4-FFF2-40B4-BE49-F238E27FC236}">
                <a16:creationId xmlns:a16="http://schemas.microsoft.com/office/drawing/2014/main" id="{B578D08C-1297-1D43-87D3-9EC174DD1196}"/>
              </a:ext>
            </a:extLst>
          </p:cNvPr>
          <p:cNvSpPr>
            <a:spLocks noGrp="1"/>
          </p:cNvSpPr>
          <p:nvPr>
            <p:ph type="body" sz="quarter" idx="19" hasCustomPrompt="1"/>
          </p:nvPr>
        </p:nvSpPr>
        <p:spPr>
          <a:xfrm>
            <a:off x="609598" y="1132232"/>
            <a:ext cx="3775317" cy="225820"/>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26" name="Text Placeholder 4">
            <a:extLst>
              <a:ext uri="{FF2B5EF4-FFF2-40B4-BE49-F238E27FC236}">
                <a16:creationId xmlns:a16="http://schemas.microsoft.com/office/drawing/2014/main" id="{20908A3A-04A4-544E-B1AC-5DCDC1737F2E}"/>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66301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6E1854-F4EF-4241-876F-44BC9D6308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36" y="-65881"/>
            <a:ext cx="12399818" cy="6975904"/>
          </a:xfrm>
          <a:prstGeom prst="rect">
            <a:avLst/>
          </a:prstGeom>
        </p:spPr>
      </p:pic>
      <p:sp>
        <p:nvSpPr>
          <p:cNvPr id="13" name="Rectangle 12">
            <a:extLst>
              <a:ext uri="{FF2B5EF4-FFF2-40B4-BE49-F238E27FC236}">
                <a16:creationId xmlns:a16="http://schemas.microsoft.com/office/drawing/2014/main" id="{CD372116-658A-074D-8D31-C4A2B09F1706}"/>
              </a:ext>
            </a:extLst>
          </p:cNvPr>
          <p:cNvSpPr/>
          <p:nvPr userDrawn="1"/>
        </p:nvSpPr>
        <p:spPr>
          <a:xfrm>
            <a:off x="-110836" y="-65880"/>
            <a:ext cx="12399818" cy="6975903"/>
          </a:xfrm>
          <a:prstGeom prst="rect">
            <a:avLst/>
          </a:prstGeom>
          <a:gradFill flip="none" rotWithShape="1">
            <a:gsLst>
              <a:gs pos="3000">
                <a:schemeClr val="accent1"/>
              </a:gs>
              <a:gs pos="97000">
                <a:srgbClr val="4757A0">
                  <a:alpha val="5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5" name="Text Placeholder 10">
            <a:extLst>
              <a:ext uri="{FF2B5EF4-FFF2-40B4-BE49-F238E27FC236}">
                <a16:creationId xmlns:a16="http://schemas.microsoft.com/office/drawing/2014/main" id="{949C1B03-3117-EE4B-96DD-E3A0B6A7E409}"/>
              </a:ext>
            </a:extLst>
          </p:cNvPr>
          <p:cNvSpPr>
            <a:spLocks noGrp="1"/>
          </p:cNvSpPr>
          <p:nvPr>
            <p:ph type="body" sz="quarter" idx="10" hasCustomPrompt="1"/>
          </p:nvPr>
        </p:nvSpPr>
        <p:spPr>
          <a:xfrm>
            <a:off x="576072" y="2468354"/>
            <a:ext cx="9583928" cy="1939521"/>
          </a:xfrm>
        </p:spPr>
        <p:txBody>
          <a:bodyPr anchor="t" anchorCtr="0"/>
          <a:lstStyle>
            <a:lvl1pPr marL="420624" indent="-420624">
              <a:lnSpc>
                <a:spcPts val="4500"/>
              </a:lnSpc>
              <a:spcAft>
                <a:spcPts val="0"/>
              </a:spcAft>
              <a:buNone/>
              <a:defRPr sz="4000" b="1" i="0" kern="400" baseline="0">
                <a:solidFill>
                  <a:schemeClr val="bg1"/>
                </a:solidFill>
                <a:latin typeface="Avenir Black" panose="02000503020000020003" pitchFamily="2" charset="0"/>
              </a:defRPr>
            </a:lvl1pPr>
            <a:lvl2pPr marL="274320" indent="0">
              <a:lnSpc>
                <a:spcPts val="3600"/>
              </a:lnSpc>
              <a:spcBef>
                <a:spcPts val="0"/>
              </a:spcBef>
              <a:spcAft>
                <a:spcPts val="0"/>
              </a:spcAft>
              <a:buNone/>
              <a:defRPr sz="3200">
                <a:solidFill>
                  <a:schemeClr val="bg1"/>
                </a:solidFill>
                <a:latin typeface="Arial Black" panose="020B0A04020102020204" pitchFamily="34" charset="0"/>
              </a:defRPr>
            </a:lvl2pPr>
            <a:lvl3pPr marL="548640" indent="0">
              <a:lnSpc>
                <a:spcPts val="3600"/>
              </a:lnSpc>
              <a:spcAft>
                <a:spcPts val="0"/>
              </a:spcAft>
              <a:buNone/>
              <a:defRPr sz="3200">
                <a:solidFill>
                  <a:schemeClr val="bg1"/>
                </a:solidFill>
                <a:latin typeface="Arial Black" panose="020B0A04020102020204" pitchFamily="34" charset="0"/>
              </a:defRPr>
            </a:lvl3pPr>
            <a:lvl4pPr marL="822960" indent="0">
              <a:buNone/>
              <a:defRPr/>
            </a:lvl4pPr>
            <a:lvl5pPr marL="1097280" indent="0">
              <a:buNone/>
              <a:defRPr/>
            </a:lvl5pPr>
          </a:lstStyle>
          <a:p>
            <a:pPr lvl="0"/>
            <a:r>
              <a:rPr lang="en-US"/>
              <a:t>“ Click here to enter quote text. Enter a space after the quote mark and the text will indent automatically.”</a:t>
            </a:r>
          </a:p>
        </p:txBody>
      </p:sp>
      <p:sp>
        <p:nvSpPr>
          <p:cNvPr id="6" name="Text Placeholder 12">
            <a:extLst>
              <a:ext uri="{FF2B5EF4-FFF2-40B4-BE49-F238E27FC236}">
                <a16:creationId xmlns:a16="http://schemas.microsoft.com/office/drawing/2014/main" id="{A988443B-D23B-7044-9BD2-ABACB8A1DF2C}"/>
              </a:ext>
            </a:extLst>
          </p:cNvPr>
          <p:cNvSpPr>
            <a:spLocks noGrp="1"/>
          </p:cNvSpPr>
          <p:nvPr>
            <p:ph type="body" sz="quarter" idx="11" hasCustomPrompt="1"/>
          </p:nvPr>
        </p:nvSpPr>
        <p:spPr>
          <a:xfrm>
            <a:off x="996696" y="4657386"/>
            <a:ext cx="9163304" cy="274320"/>
          </a:xfrm>
        </p:spPr>
        <p:txBody>
          <a:bodyPr/>
          <a:lstStyle>
            <a:lvl1pPr marL="0" indent="0">
              <a:lnSpc>
                <a:spcPct val="100000"/>
              </a:lnSpc>
              <a:spcAft>
                <a:spcPts val="0"/>
              </a:spcAft>
              <a:buNone/>
              <a:defRPr sz="1400" b="0" i="0" kern="400" spc="80" baseline="0">
                <a:solidFill>
                  <a:schemeClr val="bg1"/>
                </a:solidFill>
                <a:latin typeface="Avenir Book" panose="02000503020000020003" pitchFamily="2" charset="0"/>
              </a:defRPr>
            </a:lvl1pPr>
          </a:lstStyle>
          <a:p>
            <a:pPr lvl="0"/>
            <a:r>
              <a:rPr lang="en-US"/>
              <a:t>ENTER FIRSTNAME LASTNAME  |  COMPANY</a:t>
            </a:r>
          </a:p>
        </p:txBody>
      </p:sp>
      <p:cxnSp>
        <p:nvCxnSpPr>
          <p:cNvPr id="8" name="Straight Connector 7">
            <a:extLst>
              <a:ext uri="{FF2B5EF4-FFF2-40B4-BE49-F238E27FC236}">
                <a16:creationId xmlns:a16="http://schemas.microsoft.com/office/drawing/2014/main" id="{F6639C4A-2ECC-FB46-A903-53138221ABC4}"/>
              </a:ext>
            </a:extLst>
          </p:cNvPr>
          <p:cNvCxnSpPr>
            <a:cxnSpLocks/>
          </p:cNvCxnSpPr>
          <p:nvPr userDrawn="1"/>
        </p:nvCxnSpPr>
        <p:spPr>
          <a:xfrm>
            <a:off x="996696" y="2105699"/>
            <a:ext cx="2127504"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BAC759-E132-4E4A-B368-4D69BB9AE815}"/>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10" name="TextBox 9">
            <a:extLst>
              <a:ext uri="{FF2B5EF4-FFF2-40B4-BE49-F238E27FC236}">
                <a16:creationId xmlns:a16="http://schemas.microsoft.com/office/drawing/2014/main" id="{E5F90FB0-F5D1-6E44-ABC1-B7CF89149B08}"/>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Tree>
    <p:extLst>
      <p:ext uri="{BB962C8B-B14F-4D97-AF65-F5344CB8AC3E}">
        <p14:creationId xmlns:p14="http://schemas.microsoft.com/office/powerpoint/2010/main" val="3430423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66E1854-F4EF-4241-876F-44BC9D6308B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0836" y="-58383"/>
            <a:ext cx="12399818" cy="6960908"/>
          </a:xfrm>
          <a:prstGeom prst="rect">
            <a:avLst/>
          </a:prstGeom>
        </p:spPr>
      </p:pic>
      <p:sp>
        <p:nvSpPr>
          <p:cNvPr id="13" name="Rectangle 12">
            <a:extLst>
              <a:ext uri="{FF2B5EF4-FFF2-40B4-BE49-F238E27FC236}">
                <a16:creationId xmlns:a16="http://schemas.microsoft.com/office/drawing/2014/main" id="{CD372116-658A-074D-8D31-C4A2B09F1706}"/>
              </a:ext>
            </a:extLst>
          </p:cNvPr>
          <p:cNvSpPr/>
          <p:nvPr userDrawn="1"/>
        </p:nvSpPr>
        <p:spPr>
          <a:xfrm>
            <a:off x="-110836" y="-58909"/>
            <a:ext cx="12399818" cy="6961434"/>
          </a:xfrm>
          <a:prstGeom prst="rect">
            <a:avLst/>
          </a:prstGeom>
          <a:gradFill flip="none" rotWithShape="1">
            <a:gsLst>
              <a:gs pos="3000">
                <a:schemeClr val="accent1"/>
              </a:gs>
              <a:gs pos="97000">
                <a:srgbClr val="4757A0">
                  <a:alpha val="31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cxnSp>
        <p:nvCxnSpPr>
          <p:cNvPr id="8" name="Straight Connector 7">
            <a:extLst>
              <a:ext uri="{FF2B5EF4-FFF2-40B4-BE49-F238E27FC236}">
                <a16:creationId xmlns:a16="http://schemas.microsoft.com/office/drawing/2014/main" id="{F6639C4A-2ECC-FB46-A903-53138221ABC4}"/>
              </a:ext>
            </a:extLst>
          </p:cNvPr>
          <p:cNvCxnSpPr>
            <a:cxnSpLocks/>
          </p:cNvCxnSpPr>
          <p:nvPr userDrawn="1"/>
        </p:nvCxnSpPr>
        <p:spPr>
          <a:xfrm>
            <a:off x="609600" y="5214977"/>
            <a:ext cx="6807200"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1BAC759-E132-4E4A-B368-4D69BB9AE815}"/>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10" name="TextBox 9">
            <a:extLst>
              <a:ext uri="{FF2B5EF4-FFF2-40B4-BE49-F238E27FC236}">
                <a16:creationId xmlns:a16="http://schemas.microsoft.com/office/drawing/2014/main" id="{E5F90FB0-F5D1-6E44-ABC1-B7CF89149B08}"/>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
        <p:nvSpPr>
          <p:cNvPr id="3" name="Text Placeholder 2">
            <a:extLst>
              <a:ext uri="{FF2B5EF4-FFF2-40B4-BE49-F238E27FC236}">
                <a16:creationId xmlns:a16="http://schemas.microsoft.com/office/drawing/2014/main" id="{32884D6A-BDD6-BA4D-B618-0B3093B7A56D}"/>
              </a:ext>
            </a:extLst>
          </p:cNvPr>
          <p:cNvSpPr>
            <a:spLocks noGrp="1"/>
          </p:cNvSpPr>
          <p:nvPr>
            <p:ph type="body" sz="quarter" idx="10" hasCustomPrompt="1"/>
          </p:nvPr>
        </p:nvSpPr>
        <p:spPr>
          <a:xfrm>
            <a:off x="609600" y="2164082"/>
            <a:ext cx="6807200" cy="3050895"/>
          </a:xfrm>
        </p:spPr>
        <p:txBody>
          <a:bodyPr anchor="b"/>
          <a:lstStyle>
            <a:lvl1pPr>
              <a:defRPr sz="6000" b="1" i="0">
                <a:solidFill>
                  <a:schemeClr val="bg1"/>
                </a:solidFill>
                <a:latin typeface="Avenir Black" panose="02000503020000020003" pitchFamily="2" charset="0"/>
              </a:defRPr>
            </a:lvl1pPr>
          </a:lstStyle>
          <a:p>
            <a:pPr lvl="0"/>
            <a:r>
              <a:rPr lang="en-US"/>
              <a:t>Click to add text</a:t>
            </a:r>
          </a:p>
        </p:txBody>
      </p:sp>
      <p:sp>
        <p:nvSpPr>
          <p:cNvPr id="14" name="Text Placeholder 10">
            <a:extLst>
              <a:ext uri="{FF2B5EF4-FFF2-40B4-BE49-F238E27FC236}">
                <a16:creationId xmlns:a16="http://schemas.microsoft.com/office/drawing/2014/main" id="{B0603784-93EC-DE4E-B724-BFEDA5B58CF2}"/>
              </a:ext>
            </a:extLst>
          </p:cNvPr>
          <p:cNvSpPr>
            <a:spLocks noGrp="1"/>
          </p:cNvSpPr>
          <p:nvPr>
            <p:ph type="body" sz="quarter" idx="21"/>
          </p:nvPr>
        </p:nvSpPr>
        <p:spPr>
          <a:xfrm>
            <a:off x="609600" y="5406044"/>
            <a:ext cx="6807200" cy="831273"/>
          </a:xfrm>
        </p:spPr>
        <p:txBody>
          <a:bodyPr/>
          <a:lstStyle>
            <a:lvl1pPr>
              <a:defRPr sz="1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30849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3DA49-3E9D-C045-84A1-E93D6F6DF53B}"/>
              </a:ext>
            </a:extLst>
          </p:cNvPr>
          <p:cNvSpPr>
            <a:spLocks noGrp="1"/>
          </p:cNvSpPr>
          <p:nvPr>
            <p:ph type="title" hasCustomPrompt="1"/>
          </p:nvPr>
        </p:nvSpPr>
        <p:spPr>
          <a:xfrm>
            <a:off x="381000" y="1767840"/>
            <a:ext cx="11391900" cy="1793240"/>
          </a:xfrm>
        </p:spPr>
        <p:txBody>
          <a:bodyPr anchor="b"/>
          <a:lstStyle>
            <a:lvl1pPr algn="ctr">
              <a:defRPr sz="5400">
                <a:solidFill>
                  <a:schemeClr val="tx1"/>
                </a:solidFill>
              </a:defRPr>
            </a:lvl1pPr>
          </a:lstStyle>
          <a:p>
            <a:r>
              <a:rPr lang="en-US"/>
              <a:t>Click to enter document header</a:t>
            </a:r>
          </a:p>
        </p:txBody>
      </p:sp>
      <p:sp>
        <p:nvSpPr>
          <p:cNvPr id="10" name="Text Placeholder 9">
            <a:extLst>
              <a:ext uri="{FF2B5EF4-FFF2-40B4-BE49-F238E27FC236}">
                <a16:creationId xmlns:a16="http://schemas.microsoft.com/office/drawing/2014/main" id="{E7F6EDBF-C49F-564E-9912-8246C2FF0B82}"/>
              </a:ext>
            </a:extLst>
          </p:cNvPr>
          <p:cNvSpPr>
            <a:spLocks noGrp="1"/>
          </p:cNvSpPr>
          <p:nvPr>
            <p:ph type="body" sz="quarter" idx="10" hasCustomPrompt="1"/>
          </p:nvPr>
        </p:nvSpPr>
        <p:spPr>
          <a:xfrm>
            <a:off x="381000" y="3640138"/>
            <a:ext cx="11391900" cy="586422"/>
          </a:xfrm>
        </p:spPr>
        <p:txBody>
          <a:bodyPr/>
          <a:lstStyle>
            <a:lvl1pPr marL="0" indent="0" algn="ctr">
              <a:buNone/>
              <a:tabLst/>
              <a:defRPr b="0" i="0">
                <a:solidFill>
                  <a:schemeClr val="accent1"/>
                </a:solidFill>
                <a:latin typeface="Avenir Medium" panose="02000503020000020003" pitchFamily="2" charset="0"/>
              </a:defRPr>
            </a:lvl1pPr>
          </a:lstStyle>
          <a:p>
            <a:r>
              <a:rPr lang="en-US" sz="1800" b="0"/>
              <a:t>Click to enter document subhead</a:t>
            </a:r>
          </a:p>
        </p:txBody>
      </p:sp>
      <p:sp>
        <p:nvSpPr>
          <p:cNvPr id="16" name="Rectangle 15">
            <a:extLst>
              <a:ext uri="{FF2B5EF4-FFF2-40B4-BE49-F238E27FC236}">
                <a16:creationId xmlns:a16="http://schemas.microsoft.com/office/drawing/2014/main" id="{3699FC0C-8A8E-8C49-A157-94B6246B181D}"/>
              </a:ext>
            </a:extLst>
          </p:cNvPr>
          <p:cNvSpPr/>
          <p:nvPr userDrawn="1"/>
        </p:nvSpPr>
        <p:spPr>
          <a:xfrm>
            <a:off x="9855200" y="6400800"/>
            <a:ext cx="2336800" cy="4572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37BAB694-F89C-3946-9DCD-05D04DFCA2A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77216"/>
          <a:stretch/>
        </p:blipFill>
        <p:spPr>
          <a:xfrm>
            <a:off x="-110836" y="-64957"/>
            <a:ext cx="12399818" cy="1588957"/>
          </a:xfrm>
          <a:prstGeom prst="rect">
            <a:avLst/>
          </a:prstGeom>
        </p:spPr>
      </p:pic>
      <p:sp>
        <p:nvSpPr>
          <p:cNvPr id="14" name="Rectangle 13">
            <a:extLst>
              <a:ext uri="{FF2B5EF4-FFF2-40B4-BE49-F238E27FC236}">
                <a16:creationId xmlns:a16="http://schemas.microsoft.com/office/drawing/2014/main" id="{79A661B8-1F5B-E84C-8385-9429C4A19FF1}"/>
              </a:ext>
            </a:extLst>
          </p:cNvPr>
          <p:cNvSpPr/>
          <p:nvPr userDrawn="1"/>
        </p:nvSpPr>
        <p:spPr>
          <a:xfrm>
            <a:off x="-110836" y="-62346"/>
            <a:ext cx="12399818" cy="1586345"/>
          </a:xfrm>
          <a:prstGeom prst="rect">
            <a:avLst/>
          </a:prstGeom>
          <a:gradFill flip="none" rotWithShape="1">
            <a:gsLst>
              <a:gs pos="0">
                <a:schemeClr val="accent1">
                  <a:alpha val="80000"/>
                </a:schemeClr>
              </a:gs>
              <a:gs pos="96000">
                <a:srgbClr val="4757A0">
                  <a:alpha val="5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F8725040-457C-D64E-9720-85CBCD45DC6B}"/>
              </a:ext>
            </a:extLst>
          </p:cNvPr>
          <p:cNvSpPr>
            <a:spLocks noGrp="1"/>
          </p:cNvSpPr>
          <p:nvPr>
            <p:ph type="body" sz="quarter" idx="11" hasCustomPrompt="1"/>
          </p:nvPr>
        </p:nvSpPr>
        <p:spPr>
          <a:xfrm>
            <a:off x="381000" y="4974277"/>
            <a:ext cx="11391900" cy="457200"/>
          </a:xfrm>
        </p:spPr>
        <p:txBody>
          <a:bodyPr/>
          <a:lstStyle>
            <a:lvl1pPr algn="ctr">
              <a:defRPr sz="1400"/>
            </a:lvl1pPr>
          </a:lstStyle>
          <a:p>
            <a:pPr lvl="0"/>
            <a:r>
              <a:rPr lang="en-US"/>
              <a:t>Insert Author Affiliation</a:t>
            </a:r>
          </a:p>
        </p:txBody>
      </p:sp>
      <p:sp>
        <p:nvSpPr>
          <p:cNvPr id="19" name="Text Placeholder 3">
            <a:extLst>
              <a:ext uri="{FF2B5EF4-FFF2-40B4-BE49-F238E27FC236}">
                <a16:creationId xmlns:a16="http://schemas.microsoft.com/office/drawing/2014/main" id="{1992B828-DFCA-5D47-9972-89C8FA6B8EA0}"/>
              </a:ext>
            </a:extLst>
          </p:cNvPr>
          <p:cNvSpPr>
            <a:spLocks noGrp="1"/>
          </p:cNvSpPr>
          <p:nvPr>
            <p:ph type="body" sz="quarter" idx="12" hasCustomPrompt="1"/>
          </p:nvPr>
        </p:nvSpPr>
        <p:spPr>
          <a:xfrm>
            <a:off x="9987280" y="6461759"/>
            <a:ext cx="1785620" cy="197791"/>
          </a:xfrm>
        </p:spPr>
        <p:txBody>
          <a:bodyPr/>
          <a:lstStyle>
            <a:lvl1pPr algn="r">
              <a:defRPr sz="1200" b="0" i="0">
                <a:latin typeface="Avenir Book" panose="02000503020000020003" pitchFamily="2" charset="0"/>
              </a:defRPr>
            </a:lvl1pPr>
          </a:lstStyle>
          <a:p>
            <a:pPr algn="r"/>
            <a:r>
              <a:rPr lang="en-US" sz="1200" b="0" i="0">
                <a:solidFill>
                  <a:schemeClr val="bg2">
                    <a:lumMod val="50000"/>
                  </a:schemeClr>
                </a:solidFill>
                <a:latin typeface="Avenir" panose="02000503020000020003" pitchFamily="2" charset="0"/>
              </a:rPr>
              <a:t>Insert Date 00/00/00</a:t>
            </a:r>
          </a:p>
        </p:txBody>
      </p:sp>
      <p:pic>
        <p:nvPicPr>
          <p:cNvPr id="13" name="Picture 12">
            <a:extLst>
              <a:ext uri="{FF2B5EF4-FFF2-40B4-BE49-F238E27FC236}">
                <a16:creationId xmlns:a16="http://schemas.microsoft.com/office/drawing/2014/main" id="{02011D61-E5E2-2748-B1A7-84AEE642E6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290219"/>
            <a:ext cx="2119498" cy="814682"/>
          </a:xfrm>
          <a:prstGeom prst="rect">
            <a:avLst/>
          </a:prstGeom>
        </p:spPr>
      </p:pic>
    </p:spTree>
    <p:extLst>
      <p:ext uri="{BB962C8B-B14F-4D97-AF65-F5344CB8AC3E}">
        <p14:creationId xmlns:p14="http://schemas.microsoft.com/office/powerpoint/2010/main" val="140764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EAE8F1E2-9C47-4547-9C27-E0220C073A3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2907" r="57396"/>
          <a:stretch/>
        </p:blipFill>
        <p:spPr>
          <a:xfrm>
            <a:off x="-110836" y="-62346"/>
            <a:ext cx="3686956" cy="6982690"/>
          </a:xfrm>
          <a:prstGeom prst="rect">
            <a:avLst/>
          </a:prstGeom>
        </p:spPr>
      </p:pic>
      <p:sp>
        <p:nvSpPr>
          <p:cNvPr id="23" name="Rectangle 22">
            <a:extLst>
              <a:ext uri="{FF2B5EF4-FFF2-40B4-BE49-F238E27FC236}">
                <a16:creationId xmlns:a16="http://schemas.microsoft.com/office/drawing/2014/main" id="{CF90C586-7CBD-1042-9C90-33FBEEA5D031}"/>
              </a:ext>
            </a:extLst>
          </p:cNvPr>
          <p:cNvSpPr/>
          <p:nvPr userDrawn="1"/>
        </p:nvSpPr>
        <p:spPr>
          <a:xfrm>
            <a:off x="-110836" y="-62346"/>
            <a:ext cx="3686955" cy="6982691"/>
          </a:xfrm>
          <a:prstGeom prst="rect">
            <a:avLst/>
          </a:prstGeom>
          <a:gradFill flip="none" rotWithShape="1">
            <a:gsLst>
              <a:gs pos="3000">
                <a:schemeClr val="accent1"/>
              </a:gs>
              <a:gs pos="97000">
                <a:srgbClr val="4757A0">
                  <a:alpha val="5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1ACE0B6-B334-6448-BCDB-AA606FC42F4E}"/>
              </a:ext>
            </a:extLst>
          </p:cNvPr>
          <p:cNvSpPr>
            <a:spLocks noGrp="1"/>
          </p:cNvSpPr>
          <p:nvPr>
            <p:ph type="title" hasCustomPrompt="1"/>
          </p:nvPr>
        </p:nvSpPr>
        <p:spPr>
          <a:xfrm>
            <a:off x="4422530" y="1629507"/>
            <a:ext cx="6608762" cy="638433"/>
          </a:xfrm>
        </p:spPr>
        <p:txBody>
          <a:bodyPr/>
          <a:lstStyle>
            <a:lvl1pPr>
              <a:lnSpc>
                <a:spcPct val="100000"/>
              </a:lnSpc>
              <a:defRPr sz="5400"/>
            </a:lvl1pPr>
          </a:lstStyle>
          <a:p>
            <a:r>
              <a:rPr lang="en-US"/>
              <a:t>Enter “Thank You”</a:t>
            </a:r>
          </a:p>
        </p:txBody>
      </p:sp>
      <p:sp>
        <p:nvSpPr>
          <p:cNvPr id="13" name="Text Placeholder 12">
            <a:extLst>
              <a:ext uri="{FF2B5EF4-FFF2-40B4-BE49-F238E27FC236}">
                <a16:creationId xmlns:a16="http://schemas.microsoft.com/office/drawing/2014/main" id="{25E92CC3-61BB-1243-8A9A-A34FE077306C}"/>
              </a:ext>
            </a:extLst>
          </p:cNvPr>
          <p:cNvSpPr>
            <a:spLocks noGrp="1"/>
          </p:cNvSpPr>
          <p:nvPr>
            <p:ph type="body" sz="quarter" idx="10" hasCustomPrompt="1"/>
          </p:nvPr>
        </p:nvSpPr>
        <p:spPr>
          <a:xfrm>
            <a:off x="4422775" y="2713016"/>
            <a:ext cx="3103563" cy="232312"/>
          </a:xfrm>
        </p:spPr>
        <p:txBody>
          <a:bodyPr/>
          <a:lstStyle>
            <a:lvl1pPr>
              <a:defRPr b="1" i="0">
                <a:latin typeface="Avenir Book" panose="02000503020000020003" pitchFamily="2" charset="0"/>
              </a:defRPr>
            </a:lvl1pPr>
          </a:lstStyle>
          <a:p>
            <a:pPr lvl="0"/>
            <a:r>
              <a:rPr lang="en-US" err="1"/>
              <a:t>Firstname</a:t>
            </a:r>
            <a:r>
              <a:rPr lang="en-US"/>
              <a:t> </a:t>
            </a:r>
            <a:r>
              <a:rPr lang="en-US" err="1"/>
              <a:t>Lastname</a:t>
            </a:r>
            <a:endParaRPr lang="en-US"/>
          </a:p>
          <a:p>
            <a:pPr lvl="0"/>
            <a:endParaRPr lang="en-US"/>
          </a:p>
        </p:txBody>
      </p:sp>
      <p:sp>
        <p:nvSpPr>
          <p:cNvPr id="14" name="Text Placeholder 12">
            <a:extLst>
              <a:ext uri="{FF2B5EF4-FFF2-40B4-BE49-F238E27FC236}">
                <a16:creationId xmlns:a16="http://schemas.microsoft.com/office/drawing/2014/main" id="{147BE8B6-CC2E-C14E-ACDB-E4DC6F9D5039}"/>
              </a:ext>
            </a:extLst>
          </p:cNvPr>
          <p:cNvSpPr>
            <a:spLocks noGrp="1"/>
          </p:cNvSpPr>
          <p:nvPr>
            <p:ph type="body" sz="quarter" idx="11" hasCustomPrompt="1"/>
          </p:nvPr>
        </p:nvSpPr>
        <p:spPr>
          <a:xfrm>
            <a:off x="4422775" y="3003960"/>
            <a:ext cx="3103563" cy="680605"/>
          </a:xfrm>
        </p:spPr>
        <p:txBody>
          <a:bodyPr/>
          <a:lstStyle>
            <a:lvl1pPr>
              <a:defRPr sz="1200" b="0" i="0">
                <a:solidFill>
                  <a:schemeClr val="tx1">
                    <a:lumMod val="50000"/>
                    <a:lumOff val="50000"/>
                  </a:schemeClr>
                </a:solidFill>
                <a:latin typeface="Avenir Book" panose="02000503020000020003" pitchFamily="2" charset="0"/>
              </a:defRPr>
            </a:lvl1pPr>
          </a:lstStyle>
          <a:p>
            <a:pPr lvl="0"/>
            <a:r>
              <a:rPr lang="en-US"/>
              <a:t>Title goes here</a:t>
            </a:r>
            <a:br>
              <a:rPr lang="en-US"/>
            </a:br>
            <a:r>
              <a:rPr lang="en-US"/>
              <a:t>Contact: </a:t>
            </a:r>
            <a:r>
              <a:rPr lang="en-US" err="1"/>
              <a:t>emailaddress@company.com</a:t>
            </a:r>
            <a:endParaRPr lang="en-US"/>
          </a:p>
          <a:p>
            <a:pPr lvl="0"/>
            <a:endParaRPr lang="en-US"/>
          </a:p>
        </p:txBody>
      </p:sp>
      <p:sp>
        <p:nvSpPr>
          <p:cNvPr id="15" name="Text Placeholder 12">
            <a:extLst>
              <a:ext uri="{FF2B5EF4-FFF2-40B4-BE49-F238E27FC236}">
                <a16:creationId xmlns:a16="http://schemas.microsoft.com/office/drawing/2014/main" id="{2A6B69D5-34EF-2D4D-BFD7-6FE26CBDBC56}"/>
              </a:ext>
            </a:extLst>
          </p:cNvPr>
          <p:cNvSpPr>
            <a:spLocks noGrp="1"/>
          </p:cNvSpPr>
          <p:nvPr>
            <p:ph type="body" sz="quarter" idx="12" hasCustomPrompt="1"/>
          </p:nvPr>
        </p:nvSpPr>
        <p:spPr>
          <a:xfrm>
            <a:off x="4422775" y="3946070"/>
            <a:ext cx="3103563" cy="232312"/>
          </a:xfrm>
        </p:spPr>
        <p:txBody>
          <a:bodyPr/>
          <a:lstStyle>
            <a:lvl1pPr>
              <a:defRPr b="1" i="0">
                <a:latin typeface="Avenir Book" panose="02000503020000020003" pitchFamily="2" charset="0"/>
              </a:defRPr>
            </a:lvl1pPr>
          </a:lstStyle>
          <a:p>
            <a:pPr lvl="0"/>
            <a:r>
              <a:rPr lang="en-US" err="1"/>
              <a:t>Firstname</a:t>
            </a:r>
            <a:r>
              <a:rPr lang="en-US"/>
              <a:t> </a:t>
            </a:r>
            <a:r>
              <a:rPr lang="en-US" err="1"/>
              <a:t>Lastname</a:t>
            </a:r>
            <a:endParaRPr lang="en-US"/>
          </a:p>
          <a:p>
            <a:pPr lvl="0"/>
            <a:endParaRPr lang="en-US"/>
          </a:p>
        </p:txBody>
      </p:sp>
      <p:sp>
        <p:nvSpPr>
          <p:cNvPr id="16" name="Text Placeholder 12">
            <a:extLst>
              <a:ext uri="{FF2B5EF4-FFF2-40B4-BE49-F238E27FC236}">
                <a16:creationId xmlns:a16="http://schemas.microsoft.com/office/drawing/2014/main" id="{CB7D673B-DDF1-5B46-90D1-1983548F2332}"/>
              </a:ext>
            </a:extLst>
          </p:cNvPr>
          <p:cNvSpPr>
            <a:spLocks noGrp="1"/>
          </p:cNvSpPr>
          <p:nvPr>
            <p:ph type="body" sz="quarter" idx="13" hasCustomPrompt="1"/>
          </p:nvPr>
        </p:nvSpPr>
        <p:spPr>
          <a:xfrm>
            <a:off x="4422775" y="4237014"/>
            <a:ext cx="3103563" cy="680605"/>
          </a:xfrm>
        </p:spPr>
        <p:txBody>
          <a:bodyPr/>
          <a:lstStyle>
            <a:lvl1pPr>
              <a:defRPr sz="1200" b="0" i="0">
                <a:solidFill>
                  <a:schemeClr val="tx1">
                    <a:lumMod val="50000"/>
                    <a:lumOff val="50000"/>
                  </a:schemeClr>
                </a:solidFill>
                <a:latin typeface="Avenir Book" panose="02000503020000020003" pitchFamily="2" charset="0"/>
              </a:defRPr>
            </a:lvl1pPr>
          </a:lstStyle>
          <a:p>
            <a:pPr lvl="0"/>
            <a:r>
              <a:rPr lang="en-US"/>
              <a:t>Title goes here</a:t>
            </a:r>
            <a:br>
              <a:rPr lang="en-US"/>
            </a:br>
            <a:r>
              <a:rPr lang="en-US"/>
              <a:t>Contact: </a:t>
            </a:r>
            <a:r>
              <a:rPr lang="en-US" err="1"/>
              <a:t>emailaddress@company.com</a:t>
            </a:r>
            <a:endParaRPr lang="en-US"/>
          </a:p>
          <a:p>
            <a:pPr lvl="0"/>
            <a:endParaRPr lang="en-US"/>
          </a:p>
        </p:txBody>
      </p:sp>
      <p:sp>
        <p:nvSpPr>
          <p:cNvPr id="17" name="Text Placeholder 12">
            <a:extLst>
              <a:ext uri="{FF2B5EF4-FFF2-40B4-BE49-F238E27FC236}">
                <a16:creationId xmlns:a16="http://schemas.microsoft.com/office/drawing/2014/main" id="{D28F0873-E69F-D34F-9555-2CE16A581AA6}"/>
              </a:ext>
            </a:extLst>
          </p:cNvPr>
          <p:cNvSpPr>
            <a:spLocks noGrp="1"/>
          </p:cNvSpPr>
          <p:nvPr>
            <p:ph type="body" sz="quarter" idx="14" hasCustomPrompt="1"/>
          </p:nvPr>
        </p:nvSpPr>
        <p:spPr>
          <a:xfrm>
            <a:off x="7927975" y="2713016"/>
            <a:ext cx="3103563" cy="232312"/>
          </a:xfrm>
        </p:spPr>
        <p:txBody>
          <a:bodyPr/>
          <a:lstStyle>
            <a:lvl1pPr>
              <a:defRPr b="1" i="0">
                <a:latin typeface="Avenir Book" panose="02000503020000020003" pitchFamily="2" charset="0"/>
              </a:defRPr>
            </a:lvl1pPr>
          </a:lstStyle>
          <a:p>
            <a:pPr lvl="0"/>
            <a:r>
              <a:rPr lang="en-US" err="1"/>
              <a:t>Firstname</a:t>
            </a:r>
            <a:r>
              <a:rPr lang="en-US"/>
              <a:t> </a:t>
            </a:r>
            <a:r>
              <a:rPr lang="en-US" err="1"/>
              <a:t>Lastname</a:t>
            </a:r>
            <a:endParaRPr lang="en-US"/>
          </a:p>
          <a:p>
            <a:pPr lvl="0"/>
            <a:endParaRPr lang="en-US"/>
          </a:p>
        </p:txBody>
      </p:sp>
      <p:sp>
        <p:nvSpPr>
          <p:cNvPr id="18" name="Text Placeholder 12">
            <a:extLst>
              <a:ext uri="{FF2B5EF4-FFF2-40B4-BE49-F238E27FC236}">
                <a16:creationId xmlns:a16="http://schemas.microsoft.com/office/drawing/2014/main" id="{67FF6FB3-51AC-C642-850C-76D24E22BBE2}"/>
              </a:ext>
            </a:extLst>
          </p:cNvPr>
          <p:cNvSpPr>
            <a:spLocks noGrp="1"/>
          </p:cNvSpPr>
          <p:nvPr>
            <p:ph type="body" sz="quarter" idx="15" hasCustomPrompt="1"/>
          </p:nvPr>
        </p:nvSpPr>
        <p:spPr>
          <a:xfrm>
            <a:off x="7927975" y="3003960"/>
            <a:ext cx="3103563" cy="680605"/>
          </a:xfrm>
        </p:spPr>
        <p:txBody>
          <a:bodyPr/>
          <a:lstStyle>
            <a:lvl1pPr>
              <a:defRPr sz="1200" b="0" i="0">
                <a:solidFill>
                  <a:schemeClr val="tx1">
                    <a:lumMod val="50000"/>
                    <a:lumOff val="50000"/>
                  </a:schemeClr>
                </a:solidFill>
                <a:latin typeface="Avenir Book" panose="02000503020000020003" pitchFamily="2" charset="0"/>
              </a:defRPr>
            </a:lvl1pPr>
          </a:lstStyle>
          <a:p>
            <a:pPr lvl="0"/>
            <a:r>
              <a:rPr lang="en-US"/>
              <a:t>Title goes here</a:t>
            </a:r>
            <a:br>
              <a:rPr lang="en-US"/>
            </a:br>
            <a:r>
              <a:rPr lang="en-US"/>
              <a:t>Contact: </a:t>
            </a:r>
            <a:r>
              <a:rPr lang="en-US" err="1"/>
              <a:t>emailaddress@company.com</a:t>
            </a:r>
            <a:endParaRPr lang="en-US"/>
          </a:p>
          <a:p>
            <a:pPr lvl="0"/>
            <a:endParaRPr lang="en-US"/>
          </a:p>
        </p:txBody>
      </p:sp>
      <p:sp>
        <p:nvSpPr>
          <p:cNvPr id="19" name="Text Placeholder 12">
            <a:extLst>
              <a:ext uri="{FF2B5EF4-FFF2-40B4-BE49-F238E27FC236}">
                <a16:creationId xmlns:a16="http://schemas.microsoft.com/office/drawing/2014/main" id="{6A9F4E8E-AAB6-5A4C-9203-D6F8D2696410}"/>
              </a:ext>
            </a:extLst>
          </p:cNvPr>
          <p:cNvSpPr>
            <a:spLocks noGrp="1"/>
          </p:cNvSpPr>
          <p:nvPr>
            <p:ph type="body" sz="quarter" idx="16" hasCustomPrompt="1"/>
          </p:nvPr>
        </p:nvSpPr>
        <p:spPr>
          <a:xfrm>
            <a:off x="7927975" y="3946070"/>
            <a:ext cx="3103563" cy="232312"/>
          </a:xfrm>
        </p:spPr>
        <p:txBody>
          <a:bodyPr/>
          <a:lstStyle>
            <a:lvl1pPr>
              <a:defRPr b="1" i="0">
                <a:latin typeface="Avenir Book" panose="02000503020000020003" pitchFamily="2" charset="0"/>
              </a:defRPr>
            </a:lvl1pPr>
          </a:lstStyle>
          <a:p>
            <a:pPr lvl="0"/>
            <a:r>
              <a:rPr lang="en-US" err="1"/>
              <a:t>Firstname</a:t>
            </a:r>
            <a:r>
              <a:rPr lang="en-US"/>
              <a:t> </a:t>
            </a:r>
            <a:r>
              <a:rPr lang="en-US" err="1"/>
              <a:t>Lastname</a:t>
            </a:r>
            <a:endParaRPr lang="en-US"/>
          </a:p>
          <a:p>
            <a:pPr lvl="0"/>
            <a:endParaRPr lang="en-US"/>
          </a:p>
        </p:txBody>
      </p:sp>
      <p:sp>
        <p:nvSpPr>
          <p:cNvPr id="20" name="Text Placeholder 12">
            <a:extLst>
              <a:ext uri="{FF2B5EF4-FFF2-40B4-BE49-F238E27FC236}">
                <a16:creationId xmlns:a16="http://schemas.microsoft.com/office/drawing/2014/main" id="{9619CFBA-4951-9E48-B0BA-0CC453463545}"/>
              </a:ext>
            </a:extLst>
          </p:cNvPr>
          <p:cNvSpPr>
            <a:spLocks noGrp="1"/>
          </p:cNvSpPr>
          <p:nvPr>
            <p:ph type="body" sz="quarter" idx="17" hasCustomPrompt="1"/>
          </p:nvPr>
        </p:nvSpPr>
        <p:spPr>
          <a:xfrm>
            <a:off x="7927975" y="4237014"/>
            <a:ext cx="3103563" cy="680605"/>
          </a:xfrm>
        </p:spPr>
        <p:txBody>
          <a:bodyPr/>
          <a:lstStyle>
            <a:lvl1pPr>
              <a:defRPr sz="1200" b="0" i="0">
                <a:solidFill>
                  <a:schemeClr val="tx1">
                    <a:lumMod val="50000"/>
                    <a:lumOff val="50000"/>
                  </a:schemeClr>
                </a:solidFill>
                <a:latin typeface="Avenir Book" panose="02000503020000020003" pitchFamily="2" charset="0"/>
              </a:defRPr>
            </a:lvl1pPr>
          </a:lstStyle>
          <a:p>
            <a:pPr lvl="0"/>
            <a:r>
              <a:rPr lang="en-US"/>
              <a:t>Title goes here</a:t>
            </a:r>
            <a:br>
              <a:rPr lang="en-US"/>
            </a:br>
            <a:r>
              <a:rPr lang="en-US"/>
              <a:t>Contact: </a:t>
            </a:r>
            <a:r>
              <a:rPr lang="en-US" err="1"/>
              <a:t>emailaddress@company.com</a:t>
            </a:r>
            <a:endParaRPr lang="en-US"/>
          </a:p>
          <a:p>
            <a:pPr lvl="0"/>
            <a:endParaRPr lang="en-US"/>
          </a:p>
        </p:txBody>
      </p:sp>
      <p:sp>
        <p:nvSpPr>
          <p:cNvPr id="21" name="Text Placeholder 12">
            <a:extLst>
              <a:ext uri="{FF2B5EF4-FFF2-40B4-BE49-F238E27FC236}">
                <a16:creationId xmlns:a16="http://schemas.microsoft.com/office/drawing/2014/main" id="{F275B0A6-6C7B-AC43-8F7E-F468BC417055}"/>
              </a:ext>
            </a:extLst>
          </p:cNvPr>
          <p:cNvSpPr>
            <a:spLocks noGrp="1"/>
          </p:cNvSpPr>
          <p:nvPr>
            <p:ph type="body" sz="quarter" idx="18" hasCustomPrompt="1"/>
          </p:nvPr>
        </p:nvSpPr>
        <p:spPr>
          <a:xfrm>
            <a:off x="4422775" y="5553196"/>
            <a:ext cx="6608763" cy="680605"/>
          </a:xfrm>
        </p:spPr>
        <p:txBody>
          <a:bodyPr/>
          <a:lstStyle>
            <a:lvl1pPr>
              <a:defRPr sz="1000" b="0" i="0">
                <a:solidFill>
                  <a:schemeClr val="tx1">
                    <a:lumMod val="50000"/>
                    <a:lumOff val="50000"/>
                  </a:schemeClr>
                </a:solidFill>
                <a:latin typeface="Avenir Book" panose="02000503020000020003" pitchFamily="2" charset="0"/>
              </a:defRPr>
            </a:lvl1pPr>
          </a:lstStyle>
          <a:p>
            <a:pPr lvl="0"/>
            <a:r>
              <a:rPr lang="en-US"/>
              <a:t>Additional Info</a:t>
            </a:r>
          </a:p>
          <a:p>
            <a:pPr lvl="0"/>
            <a:endParaRPr lang="en-US"/>
          </a:p>
        </p:txBody>
      </p:sp>
      <p:pic>
        <p:nvPicPr>
          <p:cNvPr id="25" name="Picture 24">
            <a:extLst>
              <a:ext uri="{FF2B5EF4-FFF2-40B4-BE49-F238E27FC236}">
                <a16:creationId xmlns:a16="http://schemas.microsoft.com/office/drawing/2014/main" id="{F924F901-3B6B-9149-92CA-454AAA6268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09599" y="290219"/>
            <a:ext cx="2119498" cy="814682"/>
          </a:xfrm>
          <a:prstGeom prst="rect">
            <a:avLst/>
          </a:prstGeom>
        </p:spPr>
      </p:pic>
    </p:spTree>
    <p:extLst>
      <p:ext uri="{BB962C8B-B14F-4D97-AF65-F5344CB8AC3E}">
        <p14:creationId xmlns:p14="http://schemas.microsoft.com/office/powerpoint/2010/main" val="10357982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11612880" cy="923330"/>
          </a:xfrm>
        </p:spPr>
        <p:txBody>
          <a:bodyPr/>
          <a:lstStyle>
            <a:lvl1pPr>
              <a:lnSpc>
                <a:spcPts val="4000"/>
              </a:lnSpc>
              <a:defRPr sz="3600" kern="400" baseline="0">
                <a:latin typeface="+mj-lt"/>
              </a:defRPr>
            </a:lvl1pPr>
          </a:lstStyle>
          <a:p>
            <a:r>
              <a:rPr lang="en-US"/>
              <a:t>Click to Enter One or </a:t>
            </a:r>
            <a:br>
              <a:rPr lang="en-US"/>
            </a:br>
            <a:r>
              <a:rPr lang="en-US"/>
              <a:t>Two-Line Slide Title</a:t>
            </a:r>
          </a:p>
        </p:txBody>
      </p:sp>
      <p:sp>
        <p:nvSpPr>
          <p:cNvPr id="3" name="Text Placeholder 4">
            <a:extLst>
              <a:ext uri="{FF2B5EF4-FFF2-40B4-BE49-F238E27FC236}">
                <a16:creationId xmlns:a16="http://schemas.microsoft.com/office/drawing/2014/main" id="{B7751058-308C-4027-B973-BC23E749EEB4}"/>
              </a:ext>
            </a:extLst>
          </p:cNvPr>
          <p:cNvSpPr>
            <a:spLocks noGrp="1"/>
          </p:cNvSpPr>
          <p:nvPr>
            <p:ph type="body" sz="quarter" idx="10" hasCustomPrompt="1"/>
          </p:nvPr>
        </p:nvSpPr>
        <p:spPr>
          <a:xfrm>
            <a:off x="274320" y="6659880"/>
            <a:ext cx="10643129" cy="198120"/>
          </a:xfrm>
        </p:spPr>
        <p:txBody>
          <a:bodyPr/>
          <a:lstStyle>
            <a:lvl1pPr marL="0" indent="0">
              <a:lnSpc>
                <a:spcPct val="100000"/>
              </a:lnSpc>
              <a:spcAft>
                <a:spcPts val="0"/>
              </a:spcAft>
              <a:buNone/>
              <a:defRPr sz="900"/>
            </a:lvl1pPr>
          </a:lstStyle>
          <a:p>
            <a:pPr lvl="0"/>
            <a:r>
              <a:rPr lang="en-US"/>
              <a:t>Reference(s)</a:t>
            </a:r>
          </a:p>
        </p:txBody>
      </p:sp>
    </p:spTree>
    <p:extLst>
      <p:ext uri="{BB962C8B-B14F-4D97-AF65-F5344CB8AC3E}">
        <p14:creationId xmlns:p14="http://schemas.microsoft.com/office/powerpoint/2010/main" val="39066835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D80A3E-8CFF-4C27-943E-0082FAA8C18C}" type="slidenum">
              <a:rPr lang="en-US" smtClean="0"/>
              <a:t>‹#›</a:t>
            </a:fld>
            <a:endParaRPr lang="en-US" dirty="0"/>
          </a:p>
        </p:txBody>
      </p:sp>
    </p:spTree>
    <p:extLst>
      <p:ext uri="{BB962C8B-B14F-4D97-AF65-F5344CB8AC3E}">
        <p14:creationId xmlns:p14="http://schemas.microsoft.com/office/powerpoint/2010/main" val="2755965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AC23A7-6C71-D642-B567-13279B29AB89}" type="datetime1">
              <a:rPr lang="en-US" smtClean="0"/>
              <a:t>9/10/24</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66672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E9E722D2-40B5-7949-A909-2AF803E6FD11}"/>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173856" y="3474641"/>
            <a:ext cx="5599044" cy="2773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AB5EF208-F73A-8B4F-AC46-A974293709AB}"/>
              </a:ext>
            </a:extLst>
          </p:cNvPr>
          <p:cNvSpPr>
            <a:spLocks noGrp="1"/>
          </p:cNvSpPr>
          <p:nvPr>
            <p:ph type="pic" sz="quarter" idx="13"/>
          </p:nvPr>
        </p:nvSpPr>
        <p:spPr>
          <a:xfrm>
            <a:off x="-92764" y="-92764"/>
            <a:ext cx="5830956" cy="6950764"/>
          </a:xfrm>
        </p:spPr>
        <p:txBody>
          <a:bodyPr/>
          <a:lstStyle/>
          <a:p>
            <a:endParaRPr lang="en-US"/>
          </a:p>
        </p:txBody>
      </p:sp>
      <p:sp>
        <p:nvSpPr>
          <p:cNvPr id="9" name="Text Placeholder 7">
            <a:extLst>
              <a:ext uri="{FF2B5EF4-FFF2-40B4-BE49-F238E27FC236}">
                <a16:creationId xmlns:a16="http://schemas.microsoft.com/office/drawing/2014/main" id="{093A0A28-9E1F-3443-B804-E191B679910A}"/>
              </a:ext>
            </a:extLst>
          </p:cNvPr>
          <p:cNvSpPr>
            <a:spLocks noGrp="1"/>
          </p:cNvSpPr>
          <p:nvPr>
            <p:ph type="body" sz="quarter" idx="14" hasCustomPrompt="1"/>
          </p:nvPr>
        </p:nvSpPr>
        <p:spPr>
          <a:xfrm>
            <a:off x="6173856" y="3025550"/>
            <a:ext cx="5599044" cy="357810"/>
          </a:xfrm>
        </p:spPr>
        <p:txBody>
          <a:bodyPr/>
          <a:lstStyle>
            <a:lvl1pPr>
              <a:defRPr b="1" i="0">
                <a:solidFill>
                  <a:schemeClr val="accent1"/>
                </a:solidFill>
                <a:latin typeface="Avenir Medium" panose="02000503020000020003" pitchFamily="2" charset="0"/>
              </a:defRPr>
            </a:lvl1pPr>
          </a:lstStyle>
          <a:p>
            <a:pPr lvl="0"/>
            <a:r>
              <a:rPr lang="en-US"/>
              <a:t>Section Subhead</a:t>
            </a:r>
          </a:p>
        </p:txBody>
      </p:sp>
      <p:sp>
        <p:nvSpPr>
          <p:cNvPr id="10" name="Title Placeholder 1">
            <a:extLst>
              <a:ext uri="{FF2B5EF4-FFF2-40B4-BE49-F238E27FC236}">
                <a16:creationId xmlns:a16="http://schemas.microsoft.com/office/drawing/2014/main" id="{FF957964-CD72-3645-B546-36583E8B0230}"/>
              </a:ext>
            </a:extLst>
          </p:cNvPr>
          <p:cNvSpPr>
            <a:spLocks noGrp="1"/>
          </p:cNvSpPr>
          <p:nvPr>
            <p:ph type="title" hasCustomPrompt="1"/>
          </p:nvPr>
        </p:nvSpPr>
        <p:spPr>
          <a:xfrm>
            <a:off x="6157292" y="1522808"/>
            <a:ext cx="5615607" cy="1207140"/>
          </a:xfrm>
          <a:prstGeom prst="rect">
            <a:avLst/>
          </a:prstGeom>
        </p:spPr>
        <p:txBody>
          <a:bodyPr vert="horz" lIns="0" tIns="0" rIns="0" bIns="0" rtlCol="0" anchor="t" anchorCtr="0">
            <a:noAutofit/>
          </a:bodyPr>
          <a:lstStyle>
            <a:lvl1pPr>
              <a:defRPr sz="4000"/>
            </a:lvl1pPr>
          </a:lstStyle>
          <a:p>
            <a:r>
              <a:rPr lang="en-US"/>
              <a:t>Click to edit section title</a:t>
            </a:r>
          </a:p>
        </p:txBody>
      </p:sp>
      <p:sp>
        <p:nvSpPr>
          <p:cNvPr id="11" name="Text Placeholder 2">
            <a:extLst>
              <a:ext uri="{FF2B5EF4-FFF2-40B4-BE49-F238E27FC236}">
                <a16:creationId xmlns:a16="http://schemas.microsoft.com/office/drawing/2014/main" id="{298CF176-E9B7-B348-9AE1-5EC0814E7B0E}"/>
              </a:ext>
            </a:extLst>
          </p:cNvPr>
          <p:cNvSpPr>
            <a:spLocks noGrp="1"/>
          </p:cNvSpPr>
          <p:nvPr>
            <p:ph type="body" sz="quarter" idx="19" hasCustomPrompt="1"/>
          </p:nvPr>
        </p:nvSpPr>
        <p:spPr>
          <a:xfrm>
            <a:off x="6157294" y="1132232"/>
            <a:ext cx="4003916" cy="225820"/>
          </a:xfrm>
        </p:spPr>
        <p:txBody>
          <a:bodyPr/>
          <a:lstStyle>
            <a:lvl1pPr>
              <a:defRPr sz="1050" b="0" i="0" spc="150" baseline="0">
                <a:solidFill>
                  <a:schemeClr val="bg1">
                    <a:lumMod val="50000"/>
                  </a:schemeClr>
                </a:solidFill>
                <a:latin typeface="Avenir Book" panose="02000503020000020003" pitchFamily="2" charset="0"/>
              </a:defRPr>
            </a:lvl1pPr>
          </a:lstStyle>
          <a:p>
            <a:pPr lvl="0"/>
            <a:r>
              <a:rPr lang="en-US"/>
              <a:t>BREADCRUMBS</a:t>
            </a:r>
          </a:p>
        </p:txBody>
      </p:sp>
    </p:spTree>
    <p:extLst>
      <p:ext uri="{BB962C8B-B14F-4D97-AF65-F5344CB8AC3E}">
        <p14:creationId xmlns:p14="http://schemas.microsoft.com/office/powerpoint/2010/main" val="397933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A499AD-2882-E546-9B78-0F172C164E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6268" t="2163" r="14780" b="7026"/>
          <a:stretch/>
        </p:blipFill>
        <p:spPr>
          <a:xfrm>
            <a:off x="5711686" y="-69274"/>
            <a:ext cx="6692349" cy="6982691"/>
          </a:xfrm>
          <a:prstGeom prst="rect">
            <a:avLst/>
          </a:prstGeom>
        </p:spPr>
      </p:pic>
      <p:sp>
        <p:nvSpPr>
          <p:cNvPr id="19" name="Rectangle 18">
            <a:extLst>
              <a:ext uri="{FF2B5EF4-FFF2-40B4-BE49-F238E27FC236}">
                <a16:creationId xmlns:a16="http://schemas.microsoft.com/office/drawing/2014/main" id="{71D8590A-E365-9743-821E-1A334C518C0D}"/>
              </a:ext>
            </a:extLst>
          </p:cNvPr>
          <p:cNvSpPr/>
          <p:nvPr userDrawn="1"/>
        </p:nvSpPr>
        <p:spPr>
          <a:xfrm>
            <a:off x="5711686" y="-69274"/>
            <a:ext cx="6692348" cy="6982691"/>
          </a:xfrm>
          <a:prstGeom prst="rect">
            <a:avLst/>
          </a:prstGeom>
          <a:gradFill flip="none" rotWithShape="1">
            <a:gsLst>
              <a:gs pos="3000">
                <a:schemeClr val="accent1"/>
              </a:gs>
              <a:gs pos="97000">
                <a:srgbClr val="4757A0">
                  <a:alpha val="50000"/>
                </a:srgbClr>
              </a:gs>
            </a:gsLst>
            <a:lin ang="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4" name="Picture Placeholder 3">
            <a:extLst>
              <a:ext uri="{FF2B5EF4-FFF2-40B4-BE49-F238E27FC236}">
                <a16:creationId xmlns:a16="http://schemas.microsoft.com/office/drawing/2014/main" id="{AB5EF208-F73A-8B4F-AC46-A974293709AB}"/>
              </a:ext>
            </a:extLst>
          </p:cNvPr>
          <p:cNvSpPr>
            <a:spLocks noGrp="1"/>
          </p:cNvSpPr>
          <p:nvPr>
            <p:ph type="pic" sz="quarter" idx="13"/>
          </p:nvPr>
        </p:nvSpPr>
        <p:spPr>
          <a:xfrm>
            <a:off x="1149543" y="1132232"/>
            <a:ext cx="3377603" cy="4320279"/>
          </a:xfrm>
        </p:spPr>
        <p:txBody>
          <a:bodyPr/>
          <a:lstStyle/>
          <a:p>
            <a:endParaRPr lang="en-US"/>
          </a:p>
        </p:txBody>
      </p:sp>
      <p:sp>
        <p:nvSpPr>
          <p:cNvPr id="12" name="TextBox 11">
            <a:extLst>
              <a:ext uri="{FF2B5EF4-FFF2-40B4-BE49-F238E27FC236}">
                <a16:creationId xmlns:a16="http://schemas.microsoft.com/office/drawing/2014/main" id="{95BFD32F-BD54-E346-884E-A0495EB825A0}"/>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3"/>
                </a:solidFill>
                <a:latin typeface="Avenir Book" panose="02000503020000020003" pitchFamily="2" charset="0"/>
              </a:rPr>
              <a:t>| </a:t>
            </a:r>
            <a:r>
              <a:rPr lang="en-US" sz="1000" b="0" i="0">
                <a:latin typeface="Avenir Book" panose="02000503020000020003" pitchFamily="2" charset="0"/>
              </a:rPr>
              <a:t>  </a:t>
            </a:r>
            <a:fld id="{FC30D1A9-19FB-C741-91B2-601A0BCF3E3C}" type="slidenum">
              <a:rPr lang="en-US" sz="1000" b="0" i="0" smtClean="0">
                <a:solidFill>
                  <a:schemeClr val="bg1"/>
                </a:solidFill>
                <a:latin typeface="Avenir Book" panose="02000503020000020003" pitchFamily="2" charset="0"/>
              </a:rPr>
              <a:pPr algn="r"/>
              <a:t>‹#›</a:t>
            </a:fld>
            <a:endParaRPr lang="en-US" sz="1000" b="0" i="0">
              <a:solidFill>
                <a:schemeClr val="bg1"/>
              </a:solidFill>
              <a:latin typeface="Avenir Book" panose="02000503020000020003" pitchFamily="2" charset="0"/>
            </a:endParaRPr>
          </a:p>
        </p:txBody>
      </p:sp>
      <p:sp>
        <p:nvSpPr>
          <p:cNvPr id="13" name="TextBox 12">
            <a:extLst>
              <a:ext uri="{FF2B5EF4-FFF2-40B4-BE49-F238E27FC236}">
                <a16:creationId xmlns:a16="http://schemas.microsoft.com/office/drawing/2014/main" id="{6439F258-8275-9D47-B13F-704957728766}"/>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b="0" i="0">
                <a:solidFill>
                  <a:schemeClr val="bg1"/>
                </a:solidFill>
                <a:latin typeface="Avenir" panose="02000503020000020003" pitchFamily="2" charset="0"/>
              </a:rPr>
              <a:t>Sentinel System</a:t>
            </a:r>
          </a:p>
        </p:txBody>
      </p:sp>
      <p:sp>
        <p:nvSpPr>
          <p:cNvPr id="14" name="Text Placeholder 7">
            <a:extLst>
              <a:ext uri="{FF2B5EF4-FFF2-40B4-BE49-F238E27FC236}">
                <a16:creationId xmlns:a16="http://schemas.microsoft.com/office/drawing/2014/main" id="{34968DDD-636D-1F4D-B6D0-2C0C95CB24EC}"/>
              </a:ext>
            </a:extLst>
          </p:cNvPr>
          <p:cNvSpPr>
            <a:spLocks noGrp="1"/>
          </p:cNvSpPr>
          <p:nvPr>
            <p:ph type="body" sz="quarter" idx="11"/>
          </p:nvPr>
        </p:nvSpPr>
        <p:spPr>
          <a:xfrm>
            <a:off x="6173856" y="3474641"/>
            <a:ext cx="5599044" cy="2773759"/>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a:extLst>
              <a:ext uri="{FF2B5EF4-FFF2-40B4-BE49-F238E27FC236}">
                <a16:creationId xmlns:a16="http://schemas.microsoft.com/office/drawing/2014/main" id="{8A9D06C7-FFA1-7840-B06D-B5A64D146F3B}"/>
              </a:ext>
            </a:extLst>
          </p:cNvPr>
          <p:cNvSpPr>
            <a:spLocks noGrp="1"/>
          </p:cNvSpPr>
          <p:nvPr>
            <p:ph type="body" sz="quarter" idx="14" hasCustomPrompt="1"/>
          </p:nvPr>
        </p:nvSpPr>
        <p:spPr>
          <a:xfrm>
            <a:off x="6173856" y="3025550"/>
            <a:ext cx="5599044" cy="357810"/>
          </a:xfrm>
        </p:spPr>
        <p:txBody>
          <a:bodyPr/>
          <a:lstStyle>
            <a:lvl1pPr>
              <a:defRPr b="1" i="0">
                <a:solidFill>
                  <a:schemeClr val="accent3"/>
                </a:solidFill>
                <a:latin typeface="Avenir Medium" panose="02000503020000020003" pitchFamily="2" charset="0"/>
              </a:defRPr>
            </a:lvl1pPr>
          </a:lstStyle>
          <a:p>
            <a:pPr lvl="0"/>
            <a:r>
              <a:rPr lang="en-US"/>
              <a:t>Section Subhead</a:t>
            </a:r>
          </a:p>
        </p:txBody>
      </p:sp>
      <p:sp>
        <p:nvSpPr>
          <p:cNvPr id="16" name="Title Placeholder 1">
            <a:extLst>
              <a:ext uri="{FF2B5EF4-FFF2-40B4-BE49-F238E27FC236}">
                <a16:creationId xmlns:a16="http://schemas.microsoft.com/office/drawing/2014/main" id="{1AE57940-63F2-6448-BEF1-9958EA8C8324}"/>
              </a:ext>
            </a:extLst>
          </p:cNvPr>
          <p:cNvSpPr>
            <a:spLocks noGrp="1"/>
          </p:cNvSpPr>
          <p:nvPr>
            <p:ph type="title" hasCustomPrompt="1"/>
          </p:nvPr>
        </p:nvSpPr>
        <p:spPr>
          <a:xfrm>
            <a:off x="6157292" y="1522808"/>
            <a:ext cx="5615607" cy="1207140"/>
          </a:xfrm>
          <a:prstGeom prst="rect">
            <a:avLst/>
          </a:prstGeom>
        </p:spPr>
        <p:txBody>
          <a:bodyPr vert="horz" lIns="0" tIns="0" rIns="0" bIns="0" rtlCol="0" anchor="t" anchorCtr="0">
            <a:noAutofit/>
          </a:bodyPr>
          <a:lstStyle>
            <a:lvl1pPr>
              <a:defRPr sz="4000">
                <a:solidFill>
                  <a:schemeClr val="bg1"/>
                </a:solidFill>
              </a:defRPr>
            </a:lvl1pPr>
          </a:lstStyle>
          <a:p>
            <a:r>
              <a:rPr lang="en-US"/>
              <a:t>Click to edit section title</a:t>
            </a:r>
          </a:p>
        </p:txBody>
      </p:sp>
      <p:sp>
        <p:nvSpPr>
          <p:cNvPr id="17" name="Text Placeholder 2">
            <a:extLst>
              <a:ext uri="{FF2B5EF4-FFF2-40B4-BE49-F238E27FC236}">
                <a16:creationId xmlns:a16="http://schemas.microsoft.com/office/drawing/2014/main" id="{4C0ECF7D-CB91-3343-A0A5-6086D7CBA028}"/>
              </a:ext>
            </a:extLst>
          </p:cNvPr>
          <p:cNvSpPr>
            <a:spLocks noGrp="1"/>
          </p:cNvSpPr>
          <p:nvPr>
            <p:ph type="body" sz="quarter" idx="19" hasCustomPrompt="1"/>
          </p:nvPr>
        </p:nvSpPr>
        <p:spPr>
          <a:xfrm>
            <a:off x="6157294" y="1132232"/>
            <a:ext cx="4003916" cy="225820"/>
          </a:xfrm>
        </p:spPr>
        <p:txBody>
          <a:bodyPr/>
          <a:lstStyle>
            <a:lvl1pPr>
              <a:defRPr sz="1050" b="0" i="0" spc="150" baseline="0">
                <a:solidFill>
                  <a:schemeClr val="bg1"/>
                </a:solidFill>
                <a:latin typeface="Avenir Book" panose="02000503020000020003" pitchFamily="2" charset="0"/>
              </a:defRPr>
            </a:lvl1pPr>
          </a:lstStyle>
          <a:p>
            <a:pPr lvl="0"/>
            <a:r>
              <a:rPr lang="en-US"/>
              <a:t>BREADCRUMBS</a:t>
            </a:r>
          </a:p>
        </p:txBody>
      </p:sp>
      <p:sp>
        <p:nvSpPr>
          <p:cNvPr id="18" name="Text Placeholder 4">
            <a:extLst>
              <a:ext uri="{FF2B5EF4-FFF2-40B4-BE49-F238E27FC236}">
                <a16:creationId xmlns:a16="http://schemas.microsoft.com/office/drawing/2014/main" id="{3CC16969-39BA-5347-B5AF-85EDF6DD6346}"/>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382630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0699C541-032D-EF41-B00B-FBEF6B446E8C}"/>
              </a:ext>
            </a:extLst>
          </p:cNvPr>
          <p:cNvSpPr>
            <a:spLocks noGrp="1"/>
          </p:cNvSpPr>
          <p:nvPr>
            <p:ph type="title" hasCustomPrompt="1"/>
          </p:nvPr>
        </p:nvSpPr>
        <p:spPr>
          <a:xfrm>
            <a:off x="609600" y="1522808"/>
            <a:ext cx="2054088" cy="1240226"/>
          </a:xfrm>
          <a:prstGeom prst="rect">
            <a:avLst/>
          </a:prstGeom>
        </p:spPr>
        <p:txBody>
          <a:bodyPr vert="horz" lIns="0" tIns="0" rIns="0" bIns="0" rtlCol="0" anchor="t" anchorCtr="0">
            <a:noAutofit/>
          </a:bodyPr>
          <a:lstStyle>
            <a:lvl1pPr>
              <a:defRPr b="1" i="0">
                <a:latin typeface="Avenir Black" panose="02000503020000020003" pitchFamily="2" charset="0"/>
              </a:defRPr>
            </a:lvl1pPr>
          </a:lstStyle>
          <a:p>
            <a:r>
              <a:rPr lang="en-US"/>
              <a:t>Contents</a:t>
            </a:r>
          </a:p>
        </p:txBody>
      </p:sp>
      <p:sp>
        <p:nvSpPr>
          <p:cNvPr id="32" name="TextBox 31">
            <a:extLst>
              <a:ext uri="{FF2B5EF4-FFF2-40B4-BE49-F238E27FC236}">
                <a16:creationId xmlns:a16="http://schemas.microsoft.com/office/drawing/2014/main" id="{404E4D5E-0E88-AC40-A303-B4EAFE6763EC}"/>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2"/>
                </a:solidFill>
                <a:latin typeface="Avenir Book" panose="02000503020000020003" pitchFamily="2" charset="0"/>
              </a:rPr>
              <a:t>|</a:t>
            </a:r>
            <a:r>
              <a:rPr lang="en-US" sz="1000" b="0" i="0">
                <a:latin typeface="Avenir Book" panose="02000503020000020003" pitchFamily="2" charset="0"/>
              </a:rPr>
              <a:t>   </a:t>
            </a:r>
            <a:fld id="{FC30D1A9-19FB-C741-91B2-601A0BCF3E3C}" type="slidenum">
              <a:rPr lang="en-US" sz="1000" b="0" i="0" smtClean="0">
                <a:solidFill>
                  <a:schemeClr val="bg2">
                    <a:lumMod val="50000"/>
                  </a:schemeClr>
                </a:solidFill>
                <a:latin typeface="Avenir Book" panose="02000503020000020003" pitchFamily="2" charset="0"/>
              </a:rPr>
              <a:pPr algn="r"/>
              <a:t>‹#›</a:t>
            </a:fld>
            <a:endParaRPr lang="en-US" sz="1000" b="0" i="0">
              <a:solidFill>
                <a:schemeClr val="bg2">
                  <a:lumMod val="50000"/>
                </a:schemeClr>
              </a:solidFill>
              <a:latin typeface="Avenir Book" panose="02000503020000020003" pitchFamily="2" charset="0"/>
            </a:endParaRPr>
          </a:p>
        </p:txBody>
      </p:sp>
      <p:sp>
        <p:nvSpPr>
          <p:cNvPr id="45" name="Text Placeholder 10">
            <a:extLst>
              <a:ext uri="{FF2B5EF4-FFF2-40B4-BE49-F238E27FC236}">
                <a16:creationId xmlns:a16="http://schemas.microsoft.com/office/drawing/2014/main" id="{40D9CFD2-DBA5-9D4B-A550-CA28DF90EE1C}"/>
              </a:ext>
            </a:extLst>
          </p:cNvPr>
          <p:cNvSpPr>
            <a:spLocks noGrp="1"/>
          </p:cNvSpPr>
          <p:nvPr>
            <p:ph type="body" sz="quarter" idx="33"/>
          </p:nvPr>
        </p:nvSpPr>
        <p:spPr>
          <a:xfrm>
            <a:off x="8454435" y="1898330"/>
            <a:ext cx="3300243" cy="441192"/>
          </a:xfrm>
        </p:spPr>
        <p:txBody>
          <a:bodyPr/>
          <a:lstStyle>
            <a:lvl1pPr>
              <a:defRPr sz="1200"/>
            </a:lvl1pPr>
          </a:lstStyle>
          <a:p>
            <a:pPr lvl="0"/>
            <a:r>
              <a:rPr lang="en-US"/>
              <a:t>Click to edit Master text styles</a:t>
            </a:r>
          </a:p>
        </p:txBody>
      </p:sp>
      <p:sp>
        <p:nvSpPr>
          <p:cNvPr id="46" name="Text Placeholder 10">
            <a:extLst>
              <a:ext uri="{FF2B5EF4-FFF2-40B4-BE49-F238E27FC236}">
                <a16:creationId xmlns:a16="http://schemas.microsoft.com/office/drawing/2014/main" id="{E3AA9A9D-9A2B-934E-8C97-DD586AA8439A}"/>
              </a:ext>
            </a:extLst>
          </p:cNvPr>
          <p:cNvSpPr>
            <a:spLocks noGrp="1"/>
          </p:cNvSpPr>
          <p:nvPr>
            <p:ph type="body" sz="quarter" idx="34" hasCustomPrompt="1"/>
          </p:nvPr>
        </p:nvSpPr>
        <p:spPr>
          <a:xfrm>
            <a:off x="7669695" y="1502634"/>
            <a:ext cx="634187" cy="836887"/>
          </a:xfrm>
        </p:spPr>
        <p:txBody>
          <a:bodyPr/>
          <a:lstStyle>
            <a:lvl1pPr algn="r">
              <a:lnSpc>
                <a:spcPct val="100000"/>
              </a:lnSpc>
              <a:spcAft>
                <a:spcPts val="600"/>
              </a:spcAft>
              <a:defRPr sz="2800"/>
            </a:lvl1pPr>
          </a:lstStyle>
          <a:p>
            <a:pPr lvl="0"/>
            <a:r>
              <a:rPr lang="en-US"/>
              <a:t>#</a:t>
            </a:r>
          </a:p>
        </p:txBody>
      </p:sp>
      <p:sp>
        <p:nvSpPr>
          <p:cNvPr id="47" name="Text Placeholder 10">
            <a:extLst>
              <a:ext uri="{FF2B5EF4-FFF2-40B4-BE49-F238E27FC236}">
                <a16:creationId xmlns:a16="http://schemas.microsoft.com/office/drawing/2014/main" id="{514F54BC-1D09-5B47-8BA4-B1D26BECA136}"/>
              </a:ext>
            </a:extLst>
          </p:cNvPr>
          <p:cNvSpPr>
            <a:spLocks noGrp="1"/>
          </p:cNvSpPr>
          <p:nvPr>
            <p:ph type="body" sz="quarter" idx="35" hasCustomPrompt="1"/>
          </p:nvPr>
        </p:nvSpPr>
        <p:spPr>
          <a:xfrm>
            <a:off x="8454435" y="1559775"/>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48" name="Text Placeholder 10">
            <a:extLst>
              <a:ext uri="{FF2B5EF4-FFF2-40B4-BE49-F238E27FC236}">
                <a16:creationId xmlns:a16="http://schemas.microsoft.com/office/drawing/2014/main" id="{5BAE707B-372A-564A-AD51-06C4AA809BBF}"/>
              </a:ext>
            </a:extLst>
          </p:cNvPr>
          <p:cNvSpPr>
            <a:spLocks noGrp="1"/>
          </p:cNvSpPr>
          <p:nvPr>
            <p:ph type="body" sz="quarter" idx="36"/>
          </p:nvPr>
        </p:nvSpPr>
        <p:spPr>
          <a:xfrm>
            <a:off x="8454435" y="2763035"/>
            <a:ext cx="3300243" cy="441192"/>
          </a:xfrm>
        </p:spPr>
        <p:txBody>
          <a:bodyPr/>
          <a:lstStyle>
            <a:lvl1pPr>
              <a:defRPr sz="1200"/>
            </a:lvl1pPr>
          </a:lstStyle>
          <a:p>
            <a:pPr lvl="0"/>
            <a:r>
              <a:rPr lang="en-US"/>
              <a:t>Click to edit Master text styles</a:t>
            </a:r>
          </a:p>
        </p:txBody>
      </p:sp>
      <p:sp>
        <p:nvSpPr>
          <p:cNvPr id="49" name="Text Placeholder 10">
            <a:extLst>
              <a:ext uri="{FF2B5EF4-FFF2-40B4-BE49-F238E27FC236}">
                <a16:creationId xmlns:a16="http://schemas.microsoft.com/office/drawing/2014/main" id="{D2DC69D0-8DC2-8D4D-88FF-F344A46D2DE7}"/>
              </a:ext>
            </a:extLst>
          </p:cNvPr>
          <p:cNvSpPr>
            <a:spLocks noGrp="1"/>
          </p:cNvSpPr>
          <p:nvPr>
            <p:ph type="body" sz="quarter" idx="37" hasCustomPrompt="1"/>
          </p:nvPr>
        </p:nvSpPr>
        <p:spPr>
          <a:xfrm>
            <a:off x="7669695" y="2367339"/>
            <a:ext cx="634187" cy="836887"/>
          </a:xfrm>
        </p:spPr>
        <p:txBody>
          <a:bodyPr/>
          <a:lstStyle>
            <a:lvl1pPr algn="r">
              <a:lnSpc>
                <a:spcPct val="100000"/>
              </a:lnSpc>
              <a:spcAft>
                <a:spcPts val="600"/>
              </a:spcAft>
              <a:defRPr sz="2800"/>
            </a:lvl1pPr>
          </a:lstStyle>
          <a:p>
            <a:pPr lvl="0"/>
            <a:r>
              <a:rPr lang="en-US"/>
              <a:t>#</a:t>
            </a:r>
          </a:p>
        </p:txBody>
      </p:sp>
      <p:sp>
        <p:nvSpPr>
          <p:cNvPr id="50" name="Text Placeholder 10">
            <a:extLst>
              <a:ext uri="{FF2B5EF4-FFF2-40B4-BE49-F238E27FC236}">
                <a16:creationId xmlns:a16="http://schemas.microsoft.com/office/drawing/2014/main" id="{ED47E86A-1863-AA4D-BFC7-7794640C3516}"/>
              </a:ext>
            </a:extLst>
          </p:cNvPr>
          <p:cNvSpPr>
            <a:spLocks noGrp="1"/>
          </p:cNvSpPr>
          <p:nvPr>
            <p:ph type="body" sz="quarter" idx="38" hasCustomPrompt="1"/>
          </p:nvPr>
        </p:nvSpPr>
        <p:spPr>
          <a:xfrm>
            <a:off x="8454435" y="2424480"/>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51" name="Text Placeholder 10">
            <a:extLst>
              <a:ext uri="{FF2B5EF4-FFF2-40B4-BE49-F238E27FC236}">
                <a16:creationId xmlns:a16="http://schemas.microsoft.com/office/drawing/2014/main" id="{2B487EA3-18C5-0C42-96A3-0B9366D6792A}"/>
              </a:ext>
            </a:extLst>
          </p:cNvPr>
          <p:cNvSpPr>
            <a:spLocks noGrp="1"/>
          </p:cNvSpPr>
          <p:nvPr>
            <p:ph type="body" sz="quarter" idx="39"/>
          </p:nvPr>
        </p:nvSpPr>
        <p:spPr>
          <a:xfrm>
            <a:off x="8454435" y="3627740"/>
            <a:ext cx="3300243" cy="441192"/>
          </a:xfrm>
        </p:spPr>
        <p:txBody>
          <a:bodyPr/>
          <a:lstStyle>
            <a:lvl1pPr>
              <a:defRPr sz="1200"/>
            </a:lvl1pPr>
          </a:lstStyle>
          <a:p>
            <a:pPr lvl="0"/>
            <a:r>
              <a:rPr lang="en-US"/>
              <a:t>Click to edit Master text styles</a:t>
            </a:r>
          </a:p>
        </p:txBody>
      </p:sp>
      <p:sp>
        <p:nvSpPr>
          <p:cNvPr id="52" name="Text Placeholder 10">
            <a:extLst>
              <a:ext uri="{FF2B5EF4-FFF2-40B4-BE49-F238E27FC236}">
                <a16:creationId xmlns:a16="http://schemas.microsoft.com/office/drawing/2014/main" id="{020D3020-2A3B-8A43-803E-9547E7DB1627}"/>
              </a:ext>
            </a:extLst>
          </p:cNvPr>
          <p:cNvSpPr>
            <a:spLocks noGrp="1"/>
          </p:cNvSpPr>
          <p:nvPr>
            <p:ph type="body" sz="quarter" idx="40" hasCustomPrompt="1"/>
          </p:nvPr>
        </p:nvSpPr>
        <p:spPr>
          <a:xfrm>
            <a:off x="7669695" y="3232044"/>
            <a:ext cx="634187" cy="836887"/>
          </a:xfrm>
        </p:spPr>
        <p:txBody>
          <a:bodyPr/>
          <a:lstStyle>
            <a:lvl1pPr algn="r">
              <a:lnSpc>
                <a:spcPct val="100000"/>
              </a:lnSpc>
              <a:spcAft>
                <a:spcPts val="600"/>
              </a:spcAft>
              <a:defRPr sz="2800"/>
            </a:lvl1pPr>
          </a:lstStyle>
          <a:p>
            <a:pPr lvl="0"/>
            <a:r>
              <a:rPr lang="en-US"/>
              <a:t>#</a:t>
            </a:r>
          </a:p>
        </p:txBody>
      </p:sp>
      <p:sp>
        <p:nvSpPr>
          <p:cNvPr id="53" name="Text Placeholder 10">
            <a:extLst>
              <a:ext uri="{FF2B5EF4-FFF2-40B4-BE49-F238E27FC236}">
                <a16:creationId xmlns:a16="http://schemas.microsoft.com/office/drawing/2014/main" id="{48B527F9-881B-6C48-91A4-12559867B22D}"/>
              </a:ext>
            </a:extLst>
          </p:cNvPr>
          <p:cNvSpPr>
            <a:spLocks noGrp="1"/>
          </p:cNvSpPr>
          <p:nvPr>
            <p:ph type="body" sz="quarter" idx="41" hasCustomPrompt="1"/>
          </p:nvPr>
        </p:nvSpPr>
        <p:spPr>
          <a:xfrm>
            <a:off x="8454435" y="3289185"/>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54" name="Text Placeholder 10">
            <a:extLst>
              <a:ext uri="{FF2B5EF4-FFF2-40B4-BE49-F238E27FC236}">
                <a16:creationId xmlns:a16="http://schemas.microsoft.com/office/drawing/2014/main" id="{87C5C905-7CD4-1A49-B99D-A4CC96760C7E}"/>
              </a:ext>
            </a:extLst>
          </p:cNvPr>
          <p:cNvSpPr>
            <a:spLocks noGrp="1"/>
          </p:cNvSpPr>
          <p:nvPr>
            <p:ph type="body" sz="quarter" idx="42"/>
          </p:nvPr>
        </p:nvSpPr>
        <p:spPr>
          <a:xfrm>
            <a:off x="8454435" y="4492445"/>
            <a:ext cx="3300243" cy="441192"/>
          </a:xfrm>
        </p:spPr>
        <p:txBody>
          <a:bodyPr/>
          <a:lstStyle>
            <a:lvl1pPr>
              <a:defRPr sz="1200"/>
            </a:lvl1pPr>
          </a:lstStyle>
          <a:p>
            <a:pPr lvl="0"/>
            <a:r>
              <a:rPr lang="en-US"/>
              <a:t>Click to edit Master text styles</a:t>
            </a:r>
          </a:p>
        </p:txBody>
      </p:sp>
      <p:sp>
        <p:nvSpPr>
          <p:cNvPr id="55" name="Text Placeholder 10">
            <a:extLst>
              <a:ext uri="{FF2B5EF4-FFF2-40B4-BE49-F238E27FC236}">
                <a16:creationId xmlns:a16="http://schemas.microsoft.com/office/drawing/2014/main" id="{EC3E55BF-2D8F-DE43-9C7E-5CB6B3C5228F}"/>
              </a:ext>
            </a:extLst>
          </p:cNvPr>
          <p:cNvSpPr>
            <a:spLocks noGrp="1"/>
          </p:cNvSpPr>
          <p:nvPr>
            <p:ph type="body" sz="quarter" idx="43" hasCustomPrompt="1"/>
          </p:nvPr>
        </p:nvSpPr>
        <p:spPr>
          <a:xfrm>
            <a:off x="7669695" y="4096749"/>
            <a:ext cx="634187" cy="836887"/>
          </a:xfrm>
        </p:spPr>
        <p:txBody>
          <a:bodyPr/>
          <a:lstStyle>
            <a:lvl1pPr algn="r">
              <a:lnSpc>
                <a:spcPct val="100000"/>
              </a:lnSpc>
              <a:spcAft>
                <a:spcPts val="600"/>
              </a:spcAft>
              <a:defRPr sz="2800"/>
            </a:lvl1pPr>
          </a:lstStyle>
          <a:p>
            <a:pPr lvl="0"/>
            <a:r>
              <a:rPr lang="en-US"/>
              <a:t>#</a:t>
            </a:r>
          </a:p>
        </p:txBody>
      </p:sp>
      <p:sp>
        <p:nvSpPr>
          <p:cNvPr id="56" name="Text Placeholder 10">
            <a:extLst>
              <a:ext uri="{FF2B5EF4-FFF2-40B4-BE49-F238E27FC236}">
                <a16:creationId xmlns:a16="http://schemas.microsoft.com/office/drawing/2014/main" id="{56CCA176-336A-3A44-B810-22F8C3BD1CF4}"/>
              </a:ext>
            </a:extLst>
          </p:cNvPr>
          <p:cNvSpPr>
            <a:spLocks noGrp="1"/>
          </p:cNvSpPr>
          <p:nvPr>
            <p:ph type="body" sz="quarter" idx="44" hasCustomPrompt="1"/>
          </p:nvPr>
        </p:nvSpPr>
        <p:spPr>
          <a:xfrm>
            <a:off x="8454435" y="4153890"/>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57" name="Text Placeholder 10">
            <a:extLst>
              <a:ext uri="{FF2B5EF4-FFF2-40B4-BE49-F238E27FC236}">
                <a16:creationId xmlns:a16="http://schemas.microsoft.com/office/drawing/2014/main" id="{7830E12D-76A6-324E-80C3-32F1E9B9AC63}"/>
              </a:ext>
            </a:extLst>
          </p:cNvPr>
          <p:cNvSpPr>
            <a:spLocks noGrp="1"/>
          </p:cNvSpPr>
          <p:nvPr>
            <p:ph type="body" sz="quarter" idx="45"/>
          </p:nvPr>
        </p:nvSpPr>
        <p:spPr>
          <a:xfrm>
            <a:off x="8454435" y="5357148"/>
            <a:ext cx="3300243" cy="441192"/>
          </a:xfrm>
        </p:spPr>
        <p:txBody>
          <a:bodyPr/>
          <a:lstStyle>
            <a:lvl1pPr>
              <a:defRPr sz="1200"/>
            </a:lvl1pPr>
          </a:lstStyle>
          <a:p>
            <a:pPr lvl="0"/>
            <a:r>
              <a:rPr lang="en-US"/>
              <a:t>Click to edit Master text styles</a:t>
            </a:r>
          </a:p>
        </p:txBody>
      </p:sp>
      <p:sp>
        <p:nvSpPr>
          <p:cNvPr id="58" name="Text Placeholder 10">
            <a:extLst>
              <a:ext uri="{FF2B5EF4-FFF2-40B4-BE49-F238E27FC236}">
                <a16:creationId xmlns:a16="http://schemas.microsoft.com/office/drawing/2014/main" id="{0CC5D756-CD88-2F47-A527-8A1420A0CEC4}"/>
              </a:ext>
            </a:extLst>
          </p:cNvPr>
          <p:cNvSpPr>
            <a:spLocks noGrp="1"/>
          </p:cNvSpPr>
          <p:nvPr>
            <p:ph type="body" sz="quarter" idx="46" hasCustomPrompt="1"/>
          </p:nvPr>
        </p:nvSpPr>
        <p:spPr>
          <a:xfrm>
            <a:off x="7669695" y="4961452"/>
            <a:ext cx="634187" cy="836887"/>
          </a:xfrm>
        </p:spPr>
        <p:txBody>
          <a:bodyPr/>
          <a:lstStyle>
            <a:lvl1pPr algn="r">
              <a:lnSpc>
                <a:spcPct val="100000"/>
              </a:lnSpc>
              <a:spcAft>
                <a:spcPts val="600"/>
              </a:spcAft>
              <a:defRPr sz="2800"/>
            </a:lvl1pPr>
          </a:lstStyle>
          <a:p>
            <a:pPr lvl="0"/>
            <a:r>
              <a:rPr lang="en-US"/>
              <a:t>#</a:t>
            </a:r>
          </a:p>
        </p:txBody>
      </p:sp>
      <p:sp>
        <p:nvSpPr>
          <p:cNvPr id="59" name="Text Placeholder 10">
            <a:extLst>
              <a:ext uri="{FF2B5EF4-FFF2-40B4-BE49-F238E27FC236}">
                <a16:creationId xmlns:a16="http://schemas.microsoft.com/office/drawing/2014/main" id="{38EB8A8C-4684-724D-AD6D-891E1A408C56}"/>
              </a:ext>
            </a:extLst>
          </p:cNvPr>
          <p:cNvSpPr>
            <a:spLocks noGrp="1"/>
          </p:cNvSpPr>
          <p:nvPr>
            <p:ph type="body" sz="quarter" idx="47" hasCustomPrompt="1"/>
          </p:nvPr>
        </p:nvSpPr>
        <p:spPr>
          <a:xfrm>
            <a:off x="8454435" y="5018593"/>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60" name="Text Placeholder 10">
            <a:extLst>
              <a:ext uri="{FF2B5EF4-FFF2-40B4-BE49-F238E27FC236}">
                <a16:creationId xmlns:a16="http://schemas.microsoft.com/office/drawing/2014/main" id="{C3979D29-6737-2D46-8D2C-67D98E582315}"/>
              </a:ext>
            </a:extLst>
          </p:cNvPr>
          <p:cNvSpPr>
            <a:spLocks noGrp="1"/>
          </p:cNvSpPr>
          <p:nvPr>
            <p:ph type="body" sz="quarter" idx="48"/>
          </p:nvPr>
        </p:nvSpPr>
        <p:spPr>
          <a:xfrm>
            <a:off x="3908939" y="1898330"/>
            <a:ext cx="3300243" cy="441192"/>
          </a:xfrm>
        </p:spPr>
        <p:txBody>
          <a:bodyPr/>
          <a:lstStyle>
            <a:lvl1pPr>
              <a:defRPr sz="1200"/>
            </a:lvl1pPr>
          </a:lstStyle>
          <a:p>
            <a:pPr lvl="0"/>
            <a:r>
              <a:rPr lang="en-US"/>
              <a:t>Click to edit Master text styles</a:t>
            </a:r>
          </a:p>
        </p:txBody>
      </p:sp>
      <p:sp>
        <p:nvSpPr>
          <p:cNvPr id="61" name="Text Placeholder 10">
            <a:extLst>
              <a:ext uri="{FF2B5EF4-FFF2-40B4-BE49-F238E27FC236}">
                <a16:creationId xmlns:a16="http://schemas.microsoft.com/office/drawing/2014/main" id="{9B342C8D-E6BD-5649-8581-4201E5F794D6}"/>
              </a:ext>
            </a:extLst>
          </p:cNvPr>
          <p:cNvSpPr>
            <a:spLocks noGrp="1"/>
          </p:cNvSpPr>
          <p:nvPr>
            <p:ph type="body" sz="quarter" idx="49" hasCustomPrompt="1"/>
          </p:nvPr>
        </p:nvSpPr>
        <p:spPr>
          <a:xfrm>
            <a:off x="3124199" y="1502634"/>
            <a:ext cx="634187" cy="836887"/>
          </a:xfrm>
        </p:spPr>
        <p:txBody>
          <a:bodyPr/>
          <a:lstStyle>
            <a:lvl1pPr algn="r">
              <a:lnSpc>
                <a:spcPct val="100000"/>
              </a:lnSpc>
              <a:spcAft>
                <a:spcPts val="600"/>
              </a:spcAft>
              <a:defRPr sz="2800"/>
            </a:lvl1pPr>
          </a:lstStyle>
          <a:p>
            <a:pPr lvl="0"/>
            <a:r>
              <a:rPr lang="en-US"/>
              <a:t>#</a:t>
            </a:r>
          </a:p>
        </p:txBody>
      </p:sp>
      <p:sp>
        <p:nvSpPr>
          <p:cNvPr id="62" name="Text Placeholder 10">
            <a:extLst>
              <a:ext uri="{FF2B5EF4-FFF2-40B4-BE49-F238E27FC236}">
                <a16:creationId xmlns:a16="http://schemas.microsoft.com/office/drawing/2014/main" id="{1EE52328-1BAE-3F4B-964C-A4EF5AC4D1BA}"/>
              </a:ext>
            </a:extLst>
          </p:cNvPr>
          <p:cNvSpPr>
            <a:spLocks noGrp="1"/>
          </p:cNvSpPr>
          <p:nvPr>
            <p:ph type="body" sz="quarter" idx="50" hasCustomPrompt="1"/>
          </p:nvPr>
        </p:nvSpPr>
        <p:spPr>
          <a:xfrm>
            <a:off x="3908939" y="1559775"/>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63" name="Text Placeholder 10">
            <a:extLst>
              <a:ext uri="{FF2B5EF4-FFF2-40B4-BE49-F238E27FC236}">
                <a16:creationId xmlns:a16="http://schemas.microsoft.com/office/drawing/2014/main" id="{655BD273-6161-3843-88D7-F434BF4014C5}"/>
              </a:ext>
            </a:extLst>
          </p:cNvPr>
          <p:cNvSpPr>
            <a:spLocks noGrp="1"/>
          </p:cNvSpPr>
          <p:nvPr>
            <p:ph type="body" sz="quarter" idx="51"/>
          </p:nvPr>
        </p:nvSpPr>
        <p:spPr>
          <a:xfrm>
            <a:off x="3908939" y="2763035"/>
            <a:ext cx="3300243" cy="441192"/>
          </a:xfrm>
        </p:spPr>
        <p:txBody>
          <a:bodyPr/>
          <a:lstStyle>
            <a:lvl1pPr>
              <a:defRPr sz="1200"/>
            </a:lvl1pPr>
          </a:lstStyle>
          <a:p>
            <a:pPr lvl="0"/>
            <a:r>
              <a:rPr lang="en-US"/>
              <a:t>Click to edit Master text styles</a:t>
            </a:r>
          </a:p>
        </p:txBody>
      </p:sp>
      <p:sp>
        <p:nvSpPr>
          <p:cNvPr id="64" name="Text Placeholder 10">
            <a:extLst>
              <a:ext uri="{FF2B5EF4-FFF2-40B4-BE49-F238E27FC236}">
                <a16:creationId xmlns:a16="http://schemas.microsoft.com/office/drawing/2014/main" id="{3ECB47F0-75BB-844D-9D7D-E1BEF5E9A3AC}"/>
              </a:ext>
            </a:extLst>
          </p:cNvPr>
          <p:cNvSpPr>
            <a:spLocks noGrp="1"/>
          </p:cNvSpPr>
          <p:nvPr>
            <p:ph type="body" sz="quarter" idx="52" hasCustomPrompt="1"/>
          </p:nvPr>
        </p:nvSpPr>
        <p:spPr>
          <a:xfrm>
            <a:off x="3124199" y="2367339"/>
            <a:ext cx="634187" cy="836887"/>
          </a:xfrm>
        </p:spPr>
        <p:txBody>
          <a:bodyPr/>
          <a:lstStyle>
            <a:lvl1pPr algn="r">
              <a:lnSpc>
                <a:spcPct val="100000"/>
              </a:lnSpc>
              <a:spcAft>
                <a:spcPts val="600"/>
              </a:spcAft>
              <a:defRPr sz="2800"/>
            </a:lvl1pPr>
          </a:lstStyle>
          <a:p>
            <a:pPr lvl="0"/>
            <a:r>
              <a:rPr lang="en-US"/>
              <a:t>#</a:t>
            </a:r>
          </a:p>
        </p:txBody>
      </p:sp>
      <p:sp>
        <p:nvSpPr>
          <p:cNvPr id="65" name="Text Placeholder 10">
            <a:extLst>
              <a:ext uri="{FF2B5EF4-FFF2-40B4-BE49-F238E27FC236}">
                <a16:creationId xmlns:a16="http://schemas.microsoft.com/office/drawing/2014/main" id="{76E0473F-9484-6D4B-A56E-9A1A27DFEA8B}"/>
              </a:ext>
            </a:extLst>
          </p:cNvPr>
          <p:cNvSpPr>
            <a:spLocks noGrp="1"/>
          </p:cNvSpPr>
          <p:nvPr>
            <p:ph type="body" sz="quarter" idx="53" hasCustomPrompt="1"/>
          </p:nvPr>
        </p:nvSpPr>
        <p:spPr>
          <a:xfrm>
            <a:off x="3908939" y="2424480"/>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66" name="Text Placeholder 10">
            <a:extLst>
              <a:ext uri="{FF2B5EF4-FFF2-40B4-BE49-F238E27FC236}">
                <a16:creationId xmlns:a16="http://schemas.microsoft.com/office/drawing/2014/main" id="{B1BA21E3-5357-2A43-8207-1185B8A1A2EF}"/>
              </a:ext>
            </a:extLst>
          </p:cNvPr>
          <p:cNvSpPr>
            <a:spLocks noGrp="1"/>
          </p:cNvSpPr>
          <p:nvPr>
            <p:ph type="body" sz="quarter" idx="54"/>
          </p:nvPr>
        </p:nvSpPr>
        <p:spPr>
          <a:xfrm>
            <a:off x="3908939" y="3627740"/>
            <a:ext cx="3300243" cy="441192"/>
          </a:xfrm>
        </p:spPr>
        <p:txBody>
          <a:bodyPr/>
          <a:lstStyle>
            <a:lvl1pPr>
              <a:defRPr sz="1200"/>
            </a:lvl1pPr>
          </a:lstStyle>
          <a:p>
            <a:pPr lvl="0"/>
            <a:r>
              <a:rPr lang="en-US"/>
              <a:t>Click to edit Master text styles</a:t>
            </a:r>
          </a:p>
        </p:txBody>
      </p:sp>
      <p:sp>
        <p:nvSpPr>
          <p:cNvPr id="67" name="Text Placeholder 10">
            <a:extLst>
              <a:ext uri="{FF2B5EF4-FFF2-40B4-BE49-F238E27FC236}">
                <a16:creationId xmlns:a16="http://schemas.microsoft.com/office/drawing/2014/main" id="{D53F572E-4630-254B-97A5-1E9C5987E859}"/>
              </a:ext>
            </a:extLst>
          </p:cNvPr>
          <p:cNvSpPr>
            <a:spLocks noGrp="1"/>
          </p:cNvSpPr>
          <p:nvPr>
            <p:ph type="body" sz="quarter" idx="55" hasCustomPrompt="1"/>
          </p:nvPr>
        </p:nvSpPr>
        <p:spPr>
          <a:xfrm>
            <a:off x="3124199" y="3232044"/>
            <a:ext cx="634187" cy="836887"/>
          </a:xfrm>
        </p:spPr>
        <p:txBody>
          <a:bodyPr/>
          <a:lstStyle>
            <a:lvl1pPr algn="r">
              <a:lnSpc>
                <a:spcPct val="100000"/>
              </a:lnSpc>
              <a:spcAft>
                <a:spcPts val="600"/>
              </a:spcAft>
              <a:defRPr sz="2800"/>
            </a:lvl1pPr>
          </a:lstStyle>
          <a:p>
            <a:pPr lvl="0"/>
            <a:r>
              <a:rPr lang="en-US"/>
              <a:t>#</a:t>
            </a:r>
          </a:p>
        </p:txBody>
      </p:sp>
      <p:sp>
        <p:nvSpPr>
          <p:cNvPr id="68" name="Text Placeholder 10">
            <a:extLst>
              <a:ext uri="{FF2B5EF4-FFF2-40B4-BE49-F238E27FC236}">
                <a16:creationId xmlns:a16="http://schemas.microsoft.com/office/drawing/2014/main" id="{012EFD68-6499-C645-AC56-31A04DC2D3ED}"/>
              </a:ext>
            </a:extLst>
          </p:cNvPr>
          <p:cNvSpPr>
            <a:spLocks noGrp="1"/>
          </p:cNvSpPr>
          <p:nvPr>
            <p:ph type="body" sz="quarter" idx="56" hasCustomPrompt="1"/>
          </p:nvPr>
        </p:nvSpPr>
        <p:spPr>
          <a:xfrm>
            <a:off x="3908939" y="3289185"/>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69" name="Text Placeholder 10">
            <a:extLst>
              <a:ext uri="{FF2B5EF4-FFF2-40B4-BE49-F238E27FC236}">
                <a16:creationId xmlns:a16="http://schemas.microsoft.com/office/drawing/2014/main" id="{AFA178DD-17AD-9848-8478-F30B510AC912}"/>
              </a:ext>
            </a:extLst>
          </p:cNvPr>
          <p:cNvSpPr>
            <a:spLocks noGrp="1"/>
          </p:cNvSpPr>
          <p:nvPr>
            <p:ph type="body" sz="quarter" idx="57"/>
          </p:nvPr>
        </p:nvSpPr>
        <p:spPr>
          <a:xfrm>
            <a:off x="3908939" y="4492445"/>
            <a:ext cx="3300243" cy="441192"/>
          </a:xfrm>
        </p:spPr>
        <p:txBody>
          <a:bodyPr/>
          <a:lstStyle>
            <a:lvl1pPr>
              <a:defRPr sz="1200"/>
            </a:lvl1pPr>
          </a:lstStyle>
          <a:p>
            <a:pPr lvl="0"/>
            <a:r>
              <a:rPr lang="en-US"/>
              <a:t>Click to edit Master text styles</a:t>
            </a:r>
          </a:p>
        </p:txBody>
      </p:sp>
      <p:sp>
        <p:nvSpPr>
          <p:cNvPr id="70" name="Text Placeholder 10">
            <a:extLst>
              <a:ext uri="{FF2B5EF4-FFF2-40B4-BE49-F238E27FC236}">
                <a16:creationId xmlns:a16="http://schemas.microsoft.com/office/drawing/2014/main" id="{1CCF0DCC-7037-2048-9321-63D10BEEB604}"/>
              </a:ext>
            </a:extLst>
          </p:cNvPr>
          <p:cNvSpPr>
            <a:spLocks noGrp="1"/>
          </p:cNvSpPr>
          <p:nvPr>
            <p:ph type="body" sz="quarter" idx="58" hasCustomPrompt="1"/>
          </p:nvPr>
        </p:nvSpPr>
        <p:spPr>
          <a:xfrm>
            <a:off x="3124199" y="4096749"/>
            <a:ext cx="634187" cy="836887"/>
          </a:xfrm>
        </p:spPr>
        <p:txBody>
          <a:bodyPr/>
          <a:lstStyle>
            <a:lvl1pPr algn="r">
              <a:lnSpc>
                <a:spcPct val="100000"/>
              </a:lnSpc>
              <a:spcAft>
                <a:spcPts val="600"/>
              </a:spcAft>
              <a:defRPr sz="2800"/>
            </a:lvl1pPr>
          </a:lstStyle>
          <a:p>
            <a:pPr lvl="0"/>
            <a:r>
              <a:rPr lang="en-US"/>
              <a:t>#</a:t>
            </a:r>
          </a:p>
        </p:txBody>
      </p:sp>
      <p:sp>
        <p:nvSpPr>
          <p:cNvPr id="71" name="Text Placeholder 10">
            <a:extLst>
              <a:ext uri="{FF2B5EF4-FFF2-40B4-BE49-F238E27FC236}">
                <a16:creationId xmlns:a16="http://schemas.microsoft.com/office/drawing/2014/main" id="{D57A20D0-88B8-6A48-A7F5-CB5A22AC76EF}"/>
              </a:ext>
            </a:extLst>
          </p:cNvPr>
          <p:cNvSpPr>
            <a:spLocks noGrp="1"/>
          </p:cNvSpPr>
          <p:nvPr>
            <p:ph type="body" sz="quarter" idx="59" hasCustomPrompt="1"/>
          </p:nvPr>
        </p:nvSpPr>
        <p:spPr>
          <a:xfrm>
            <a:off x="3908939" y="4153890"/>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72" name="Text Placeholder 10">
            <a:extLst>
              <a:ext uri="{FF2B5EF4-FFF2-40B4-BE49-F238E27FC236}">
                <a16:creationId xmlns:a16="http://schemas.microsoft.com/office/drawing/2014/main" id="{6EC341FE-5E1D-B849-A13C-36C21C34D4E0}"/>
              </a:ext>
            </a:extLst>
          </p:cNvPr>
          <p:cNvSpPr>
            <a:spLocks noGrp="1"/>
          </p:cNvSpPr>
          <p:nvPr>
            <p:ph type="body" sz="quarter" idx="60"/>
          </p:nvPr>
        </p:nvSpPr>
        <p:spPr>
          <a:xfrm>
            <a:off x="3908939" y="5357148"/>
            <a:ext cx="3300243" cy="441192"/>
          </a:xfrm>
        </p:spPr>
        <p:txBody>
          <a:bodyPr/>
          <a:lstStyle>
            <a:lvl1pPr>
              <a:defRPr sz="1200"/>
            </a:lvl1pPr>
          </a:lstStyle>
          <a:p>
            <a:pPr lvl="0"/>
            <a:r>
              <a:rPr lang="en-US"/>
              <a:t>Click to edit Master text styles</a:t>
            </a:r>
          </a:p>
        </p:txBody>
      </p:sp>
      <p:sp>
        <p:nvSpPr>
          <p:cNvPr id="73" name="Text Placeholder 10">
            <a:extLst>
              <a:ext uri="{FF2B5EF4-FFF2-40B4-BE49-F238E27FC236}">
                <a16:creationId xmlns:a16="http://schemas.microsoft.com/office/drawing/2014/main" id="{A606D4A9-4D7A-9F43-B672-E50EF924CD2B}"/>
              </a:ext>
            </a:extLst>
          </p:cNvPr>
          <p:cNvSpPr>
            <a:spLocks noGrp="1"/>
          </p:cNvSpPr>
          <p:nvPr>
            <p:ph type="body" sz="quarter" idx="61" hasCustomPrompt="1"/>
          </p:nvPr>
        </p:nvSpPr>
        <p:spPr>
          <a:xfrm>
            <a:off x="3124199" y="4961452"/>
            <a:ext cx="634187" cy="836887"/>
          </a:xfrm>
        </p:spPr>
        <p:txBody>
          <a:bodyPr/>
          <a:lstStyle>
            <a:lvl1pPr algn="r">
              <a:lnSpc>
                <a:spcPct val="100000"/>
              </a:lnSpc>
              <a:spcAft>
                <a:spcPts val="600"/>
              </a:spcAft>
              <a:defRPr sz="2800"/>
            </a:lvl1pPr>
          </a:lstStyle>
          <a:p>
            <a:pPr lvl="0"/>
            <a:r>
              <a:rPr lang="en-US"/>
              <a:t>#</a:t>
            </a:r>
          </a:p>
        </p:txBody>
      </p:sp>
      <p:sp>
        <p:nvSpPr>
          <p:cNvPr id="74" name="Text Placeholder 10">
            <a:extLst>
              <a:ext uri="{FF2B5EF4-FFF2-40B4-BE49-F238E27FC236}">
                <a16:creationId xmlns:a16="http://schemas.microsoft.com/office/drawing/2014/main" id="{DDC50A1A-E7D0-0E41-A044-E704F51E9A9E}"/>
              </a:ext>
            </a:extLst>
          </p:cNvPr>
          <p:cNvSpPr>
            <a:spLocks noGrp="1"/>
          </p:cNvSpPr>
          <p:nvPr>
            <p:ph type="body" sz="quarter" idx="62" hasCustomPrompt="1"/>
          </p:nvPr>
        </p:nvSpPr>
        <p:spPr>
          <a:xfrm>
            <a:off x="3908939" y="5018593"/>
            <a:ext cx="3300243" cy="338554"/>
          </a:xfrm>
        </p:spPr>
        <p:txBody>
          <a:bodyPr/>
          <a:lstStyle>
            <a:lvl1pPr>
              <a:defRPr sz="1600" b="1" i="0">
                <a:solidFill>
                  <a:schemeClr val="accent1"/>
                </a:solidFill>
                <a:latin typeface="Avenir Medium" panose="02000503020000020003" pitchFamily="2" charset="0"/>
              </a:defRPr>
            </a:lvl1pPr>
          </a:lstStyle>
          <a:p>
            <a:pPr lvl="0"/>
            <a:r>
              <a:rPr lang="en-US"/>
              <a:t>Header</a:t>
            </a:r>
          </a:p>
        </p:txBody>
      </p:sp>
      <p:sp>
        <p:nvSpPr>
          <p:cNvPr id="36" name="Text Placeholder 4">
            <a:extLst>
              <a:ext uri="{FF2B5EF4-FFF2-40B4-BE49-F238E27FC236}">
                <a16:creationId xmlns:a16="http://schemas.microsoft.com/office/drawing/2014/main" id="{D66CB12C-9ECE-D64E-B6DD-872D69F0DA47}"/>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128120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with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09598" y="1524000"/>
            <a:ext cx="11163301"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97A1905C-2E43-2D42-A724-947478F4BBAF}"/>
              </a:ext>
            </a:extLst>
          </p:cNvPr>
          <p:cNvSpPr>
            <a:spLocks noGrp="1"/>
          </p:cNvSpPr>
          <p:nvPr>
            <p:ph type="title"/>
          </p:nvPr>
        </p:nvSpPr>
        <p:spPr>
          <a:xfrm>
            <a:off x="609600" y="609599"/>
            <a:ext cx="11163300" cy="638433"/>
          </a:xfrm>
          <a:prstGeom prst="rect">
            <a:avLst/>
          </a:prstGeom>
        </p:spPr>
        <p:txBody>
          <a:bodyPr vert="horz" lIns="0" tIns="0" rIns="0" bIns="0" rtlCol="0" anchor="b" anchorCtr="0">
            <a:noAutofit/>
          </a:bodyPr>
          <a:lstStyle/>
          <a:p>
            <a:r>
              <a:rPr lang="en-US"/>
              <a:t>Click to edit master title slide</a:t>
            </a:r>
          </a:p>
        </p:txBody>
      </p:sp>
      <p:sp>
        <p:nvSpPr>
          <p:cNvPr id="3" name="Text Placeholder 2">
            <a:extLst>
              <a:ext uri="{FF2B5EF4-FFF2-40B4-BE49-F238E27FC236}">
                <a16:creationId xmlns:a16="http://schemas.microsoft.com/office/drawing/2014/main" id="{40C91841-7B40-E24B-8947-B1B5BED6A343}"/>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9" name="Text Placeholder 4">
            <a:extLst>
              <a:ext uri="{FF2B5EF4-FFF2-40B4-BE49-F238E27FC236}">
                <a16:creationId xmlns:a16="http://schemas.microsoft.com/office/drawing/2014/main" id="{D296F324-F924-764B-ABEC-098B6AF4D9E2}"/>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2130906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ng title with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09598" y="1524000"/>
            <a:ext cx="11163301"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97A1905C-2E43-2D42-A724-947478F4BBAF}"/>
              </a:ext>
            </a:extLst>
          </p:cNvPr>
          <p:cNvSpPr>
            <a:spLocks noGrp="1"/>
          </p:cNvSpPr>
          <p:nvPr>
            <p:ph type="title" hasCustomPrompt="1"/>
          </p:nvPr>
        </p:nvSpPr>
        <p:spPr>
          <a:xfrm>
            <a:off x="609598" y="266701"/>
            <a:ext cx="11163302" cy="981332"/>
          </a:xfrm>
          <a:prstGeom prst="rect">
            <a:avLst/>
          </a:prstGeom>
        </p:spPr>
        <p:txBody>
          <a:bodyPr vert="horz" lIns="0" tIns="0" rIns="0" bIns="0" rtlCol="0" anchor="b" anchorCtr="0">
            <a:noAutofit/>
          </a:bodyPr>
          <a:lstStyle/>
          <a:p>
            <a:r>
              <a:rPr lang="en-US"/>
              <a:t>Click to edit two-lined header</a:t>
            </a:r>
          </a:p>
        </p:txBody>
      </p:sp>
      <p:sp>
        <p:nvSpPr>
          <p:cNvPr id="5" name="Text Placeholder 4">
            <a:extLst>
              <a:ext uri="{FF2B5EF4-FFF2-40B4-BE49-F238E27FC236}">
                <a16:creationId xmlns:a16="http://schemas.microsoft.com/office/drawing/2014/main" id="{C5C8F5A3-6012-6742-A2DC-CD83B0D65A2F}"/>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3490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two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09600" y="1524000"/>
            <a:ext cx="53721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7">
            <a:extLst>
              <a:ext uri="{FF2B5EF4-FFF2-40B4-BE49-F238E27FC236}">
                <a16:creationId xmlns:a16="http://schemas.microsoft.com/office/drawing/2014/main" id="{75495ADA-8AC4-2246-8C69-DA59001CC054}"/>
              </a:ext>
            </a:extLst>
          </p:cNvPr>
          <p:cNvSpPr>
            <a:spLocks noGrp="1"/>
          </p:cNvSpPr>
          <p:nvPr>
            <p:ph type="body" sz="quarter" idx="12"/>
          </p:nvPr>
        </p:nvSpPr>
        <p:spPr>
          <a:xfrm>
            <a:off x="6384098" y="1524000"/>
            <a:ext cx="53721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A0D5308A-DAF6-6347-9A10-430DC22CDBCA}"/>
              </a:ext>
            </a:extLst>
          </p:cNvPr>
          <p:cNvSpPr>
            <a:spLocks noGrp="1"/>
          </p:cNvSpPr>
          <p:nvPr>
            <p:ph type="title"/>
          </p:nvPr>
        </p:nvSpPr>
        <p:spPr>
          <a:xfrm>
            <a:off x="609600" y="609599"/>
            <a:ext cx="11163300" cy="638433"/>
          </a:xfrm>
          <a:prstGeom prst="rect">
            <a:avLst/>
          </a:prstGeom>
        </p:spPr>
        <p:txBody>
          <a:bodyPr vert="horz" lIns="0" tIns="0" rIns="0" bIns="0" rtlCol="0" anchor="b" anchorCtr="0">
            <a:noAutofit/>
          </a:bodyPr>
          <a:lstStyle/>
          <a:p>
            <a:r>
              <a:rPr lang="en-US"/>
              <a:t>Click to edit master title slide</a:t>
            </a:r>
          </a:p>
        </p:txBody>
      </p:sp>
      <p:sp>
        <p:nvSpPr>
          <p:cNvPr id="9" name="Text Placeholder 2">
            <a:extLst>
              <a:ext uri="{FF2B5EF4-FFF2-40B4-BE49-F238E27FC236}">
                <a16:creationId xmlns:a16="http://schemas.microsoft.com/office/drawing/2014/main" id="{9002CEEE-91C8-5242-9A4D-4B8C0C811A11}"/>
              </a:ext>
            </a:extLst>
          </p:cNvPr>
          <p:cNvSpPr>
            <a:spLocks noGrp="1"/>
          </p:cNvSpPr>
          <p:nvPr>
            <p:ph type="body" sz="quarter" idx="13"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0" name="Text Placeholder 4">
            <a:extLst>
              <a:ext uri="{FF2B5EF4-FFF2-40B4-BE49-F238E27FC236}">
                <a16:creationId xmlns:a16="http://schemas.microsoft.com/office/drawing/2014/main" id="{F99E3D63-3FDA-DF46-99C0-7A114BC13145}"/>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97348278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02CD703-C29E-5140-8437-A97D4CE59830}"/>
              </a:ext>
            </a:extLst>
          </p:cNvPr>
          <p:cNvSpPr>
            <a:spLocks noGrp="1"/>
          </p:cNvSpPr>
          <p:nvPr>
            <p:ph type="body" sz="quarter" idx="11"/>
          </p:nvPr>
        </p:nvSpPr>
        <p:spPr>
          <a:xfrm>
            <a:off x="609600" y="1524000"/>
            <a:ext cx="3458816"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Placeholder 1">
            <a:extLst>
              <a:ext uri="{FF2B5EF4-FFF2-40B4-BE49-F238E27FC236}">
                <a16:creationId xmlns:a16="http://schemas.microsoft.com/office/drawing/2014/main" id="{A0D5308A-DAF6-6347-9A10-430DC22CDBCA}"/>
              </a:ext>
            </a:extLst>
          </p:cNvPr>
          <p:cNvSpPr>
            <a:spLocks noGrp="1"/>
          </p:cNvSpPr>
          <p:nvPr>
            <p:ph type="title"/>
          </p:nvPr>
        </p:nvSpPr>
        <p:spPr>
          <a:xfrm>
            <a:off x="609600" y="609599"/>
            <a:ext cx="11163300" cy="638433"/>
          </a:xfrm>
          <a:prstGeom prst="rect">
            <a:avLst/>
          </a:prstGeom>
        </p:spPr>
        <p:txBody>
          <a:bodyPr vert="horz" lIns="0" tIns="0" rIns="0" bIns="0" rtlCol="0" anchor="b" anchorCtr="0">
            <a:noAutofit/>
          </a:bodyPr>
          <a:lstStyle/>
          <a:p>
            <a:r>
              <a:rPr lang="en-US"/>
              <a:t>Click to edit master title slide</a:t>
            </a:r>
          </a:p>
        </p:txBody>
      </p:sp>
      <p:sp>
        <p:nvSpPr>
          <p:cNvPr id="10" name="Text Placeholder 7">
            <a:extLst>
              <a:ext uri="{FF2B5EF4-FFF2-40B4-BE49-F238E27FC236}">
                <a16:creationId xmlns:a16="http://schemas.microsoft.com/office/drawing/2014/main" id="{9A558B4F-3351-BB41-8491-F28532B84B60}"/>
              </a:ext>
            </a:extLst>
          </p:cNvPr>
          <p:cNvSpPr>
            <a:spLocks noGrp="1"/>
          </p:cNvSpPr>
          <p:nvPr>
            <p:ph type="body" sz="quarter" idx="14"/>
          </p:nvPr>
        </p:nvSpPr>
        <p:spPr>
          <a:xfrm>
            <a:off x="4459355" y="1524000"/>
            <a:ext cx="3458817"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7">
            <a:extLst>
              <a:ext uri="{FF2B5EF4-FFF2-40B4-BE49-F238E27FC236}">
                <a16:creationId xmlns:a16="http://schemas.microsoft.com/office/drawing/2014/main" id="{7A4B5EEB-A1D7-C54F-81BB-EE7AB4564349}"/>
              </a:ext>
            </a:extLst>
          </p:cNvPr>
          <p:cNvSpPr>
            <a:spLocks noGrp="1"/>
          </p:cNvSpPr>
          <p:nvPr>
            <p:ph type="body" sz="quarter" idx="15"/>
          </p:nvPr>
        </p:nvSpPr>
        <p:spPr>
          <a:xfrm>
            <a:off x="8309112" y="1524000"/>
            <a:ext cx="3458818"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CBFAD0E5-F2C2-D64A-9F0C-08F7CD182841}"/>
              </a:ext>
            </a:extLst>
          </p:cNvPr>
          <p:cNvSpPr>
            <a:spLocks noGrp="1"/>
          </p:cNvSpPr>
          <p:nvPr>
            <p:ph type="body" sz="quarter" idx="12" hasCustomPrompt="1"/>
          </p:nvPr>
        </p:nvSpPr>
        <p:spPr>
          <a:xfrm>
            <a:off x="609600" y="382588"/>
            <a:ext cx="3576638" cy="227012"/>
          </a:xfrm>
        </p:spPr>
        <p:txBody>
          <a:bodyPr/>
          <a:lstStyle>
            <a:lvl1pPr>
              <a:defRPr sz="1050" spc="150" baseline="0">
                <a:solidFill>
                  <a:schemeClr val="bg1">
                    <a:lumMod val="50000"/>
                  </a:schemeClr>
                </a:solidFill>
                <a:latin typeface="Avenir Book" panose="02000503020000020003" pitchFamily="2" charset="0"/>
              </a:defRPr>
            </a:lvl1pPr>
          </a:lstStyle>
          <a:p>
            <a:pPr lvl="0"/>
            <a:r>
              <a:rPr lang="en-US"/>
              <a:t>BREADCRUMBS</a:t>
            </a:r>
          </a:p>
        </p:txBody>
      </p:sp>
      <p:sp>
        <p:nvSpPr>
          <p:cNvPr id="14" name="Text Placeholder 4">
            <a:extLst>
              <a:ext uri="{FF2B5EF4-FFF2-40B4-BE49-F238E27FC236}">
                <a16:creationId xmlns:a16="http://schemas.microsoft.com/office/drawing/2014/main" id="{B23B6316-A6B5-A940-9485-56032CDDAC93}"/>
              </a:ext>
            </a:extLst>
          </p:cNvPr>
          <p:cNvSpPr>
            <a:spLocks noGrp="1"/>
          </p:cNvSpPr>
          <p:nvPr>
            <p:ph type="body" sz="quarter" idx="10" hasCustomPrompt="1"/>
          </p:nvPr>
        </p:nvSpPr>
        <p:spPr>
          <a:xfrm>
            <a:off x="609600" y="6405794"/>
            <a:ext cx="4904509" cy="337905"/>
          </a:xfrm>
        </p:spPr>
        <p:txBody>
          <a:bodyPr anchor="ctr"/>
          <a:lstStyle>
            <a:lvl1pPr marL="0" indent="0">
              <a:lnSpc>
                <a:spcPct val="100000"/>
              </a:lnSpc>
              <a:spcAft>
                <a:spcPts val="0"/>
              </a:spcAft>
              <a:buNone/>
              <a:defRPr sz="1000">
                <a:solidFill>
                  <a:schemeClr val="bg1">
                    <a:lumMod val="50000"/>
                  </a:schemeClr>
                </a:solidFill>
                <a:latin typeface="Avenir Book" panose="02000503020000020003" pitchFamily="2" charset="0"/>
              </a:defRPr>
            </a:lvl1pPr>
          </a:lstStyle>
          <a:p>
            <a:pPr lvl="0"/>
            <a:r>
              <a:rPr lang="en-US"/>
              <a:t>Reference(s)</a:t>
            </a:r>
          </a:p>
        </p:txBody>
      </p:sp>
    </p:spTree>
    <p:extLst>
      <p:ext uri="{BB962C8B-B14F-4D97-AF65-F5344CB8AC3E}">
        <p14:creationId xmlns:p14="http://schemas.microsoft.com/office/powerpoint/2010/main" val="123105116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609599"/>
            <a:ext cx="11163300" cy="638433"/>
          </a:xfrm>
          <a:prstGeom prst="rect">
            <a:avLst/>
          </a:prstGeom>
        </p:spPr>
        <p:txBody>
          <a:bodyPr vert="horz" lIns="0" tIns="0" rIns="0" bIns="0" rtlCol="0" anchor="b" anchorCtr="0">
            <a:noAutofit/>
          </a:bodyPr>
          <a:lstStyle/>
          <a:p>
            <a:r>
              <a:rPr lang="en-US"/>
              <a:t>Click to edit master title slide</a:t>
            </a:r>
          </a:p>
        </p:txBody>
      </p:sp>
      <p:sp>
        <p:nvSpPr>
          <p:cNvPr id="3" name="Text Placeholder 2"/>
          <p:cNvSpPr>
            <a:spLocks noGrp="1"/>
          </p:cNvSpPr>
          <p:nvPr>
            <p:ph type="body" idx="1"/>
          </p:nvPr>
        </p:nvSpPr>
        <p:spPr>
          <a:xfrm>
            <a:off x="609600" y="1524000"/>
            <a:ext cx="11163300" cy="4724400"/>
          </a:xfrm>
          <a:prstGeom prst="rect">
            <a:avLst/>
          </a:prstGeom>
        </p:spPr>
        <p:txBody>
          <a:bodyPr vert="horz" lIns="0" tIns="0" rIns="0" bIns="0" rtlCol="0">
            <a:noAutofit/>
          </a:bodyPr>
          <a:lstStyle/>
          <a:p>
            <a:pPr lvl="0"/>
            <a:r>
              <a:rPr lang="en-US"/>
              <a:t>Click to enter text</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A7CE6DE8-69E8-6C45-992D-A0E6FFFA3C37}"/>
              </a:ext>
            </a:extLst>
          </p:cNvPr>
          <p:cNvSpPr txBox="1"/>
          <p:nvPr userDrawn="1"/>
        </p:nvSpPr>
        <p:spPr>
          <a:xfrm>
            <a:off x="11256328" y="6405794"/>
            <a:ext cx="519112" cy="338554"/>
          </a:xfrm>
          <a:prstGeom prst="rect">
            <a:avLst/>
          </a:prstGeom>
          <a:noFill/>
        </p:spPr>
        <p:txBody>
          <a:bodyPr wrap="square" tIns="91440" rIns="0" bIns="91440" rtlCol="0" anchor="ctr">
            <a:spAutoFit/>
          </a:bodyPr>
          <a:lstStyle/>
          <a:p>
            <a:pPr algn="r"/>
            <a:r>
              <a:rPr lang="en-US" sz="1000" b="0" i="0">
                <a:solidFill>
                  <a:schemeClr val="accent2"/>
                </a:solidFill>
                <a:latin typeface="Avenir Book" panose="02000503020000020003" pitchFamily="2" charset="0"/>
              </a:rPr>
              <a:t>|</a:t>
            </a:r>
            <a:r>
              <a:rPr lang="en-US" sz="1000" b="0" i="0">
                <a:latin typeface="Avenir Book" panose="02000503020000020003" pitchFamily="2" charset="0"/>
              </a:rPr>
              <a:t>   </a:t>
            </a:r>
            <a:fld id="{FC30D1A9-19FB-C741-91B2-601A0BCF3E3C}" type="slidenum">
              <a:rPr lang="en-US" sz="1000" b="0" i="0" smtClean="0">
                <a:solidFill>
                  <a:schemeClr val="bg2">
                    <a:lumMod val="50000"/>
                  </a:schemeClr>
                </a:solidFill>
                <a:latin typeface="Avenir Book" panose="02000503020000020003" pitchFamily="2" charset="0"/>
              </a:rPr>
              <a:pPr algn="r"/>
              <a:t>‹#›</a:t>
            </a:fld>
            <a:endParaRPr lang="en-US" sz="1000" b="0" i="0">
              <a:solidFill>
                <a:schemeClr val="bg2">
                  <a:lumMod val="50000"/>
                </a:schemeClr>
              </a:solidFill>
              <a:latin typeface="Avenir Book" panose="02000503020000020003" pitchFamily="2" charset="0"/>
            </a:endParaRPr>
          </a:p>
        </p:txBody>
      </p:sp>
      <p:sp>
        <p:nvSpPr>
          <p:cNvPr id="12" name="TextBox 11">
            <a:extLst>
              <a:ext uri="{FF2B5EF4-FFF2-40B4-BE49-F238E27FC236}">
                <a16:creationId xmlns:a16="http://schemas.microsoft.com/office/drawing/2014/main" id="{D86D843C-2B2D-7944-8D92-0318F06A61D1}"/>
              </a:ext>
            </a:extLst>
          </p:cNvPr>
          <p:cNvSpPr txBox="1"/>
          <p:nvPr userDrawn="1"/>
        </p:nvSpPr>
        <p:spPr>
          <a:xfrm>
            <a:off x="8331200" y="6405794"/>
            <a:ext cx="2925128" cy="338554"/>
          </a:xfrm>
          <a:prstGeom prst="rect">
            <a:avLst/>
          </a:prstGeom>
          <a:noFill/>
        </p:spPr>
        <p:txBody>
          <a:bodyPr wrap="square" tIns="91440" rIns="0" bIns="91440" rtlCol="0" anchor="ctr">
            <a:spAutoFit/>
          </a:bodyPr>
          <a:lstStyle/>
          <a:p>
            <a:pPr algn="r"/>
            <a:r>
              <a:rPr lang="en-US" sz="1000"/>
              <a:t>Sentinel System</a:t>
            </a:r>
            <a:endParaRPr lang="en-US" sz="1000" b="0" i="0">
              <a:solidFill>
                <a:schemeClr val="bg2">
                  <a:lumMod val="50000"/>
                </a:schemeClr>
              </a:solidFill>
              <a:latin typeface="Avenir" panose="02000503020000020003" pitchFamily="2" charset="0"/>
            </a:endParaRPr>
          </a:p>
        </p:txBody>
      </p:sp>
    </p:spTree>
    <p:extLst>
      <p:ext uri="{BB962C8B-B14F-4D97-AF65-F5344CB8AC3E}">
        <p14:creationId xmlns:p14="http://schemas.microsoft.com/office/powerpoint/2010/main" val="4067008531"/>
      </p:ext>
    </p:extLst>
  </p:cSld>
  <p:clrMap bg1="lt1" tx1="dk1" bg2="lt2" tx2="dk2" accent1="accent1" accent2="accent2" accent3="accent3" accent4="accent4" accent5="accent5" accent6="accent6" hlink="hlink" folHlink="folHlink"/>
  <p:sldLayoutIdLst>
    <p:sldLayoutId id="2147483689" r:id="rId1"/>
    <p:sldLayoutId id="2147483688" r:id="rId2"/>
    <p:sldLayoutId id="2147483696" r:id="rId3"/>
    <p:sldLayoutId id="2147483697" r:id="rId4"/>
    <p:sldLayoutId id="2147483702" r:id="rId5"/>
    <p:sldLayoutId id="2147483690" r:id="rId6"/>
    <p:sldLayoutId id="2147483693" r:id="rId7"/>
    <p:sldLayoutId id="2147483674" r:id="rId8"/>
    <p:sldLayoutId id="2147483701" r:id="rId9"/>
    <p:sldLayoutId id="2147483706" r:id="rId10"/>
    <p:sldLayoutId id="2147483691" r:id="rId11"/>
    <p:sldLayoutId id="2147483695" r:id="rId12"/>
    <p:sldLayoutId id="2147483699" r:id="rId13"/>
    <p:sldLayoutId id="2147483698" r:id="rId14"/>
    <p:sldLayoutId id="2147483700" r:id="rId15"/>
    <p:sldLayoutId id="2147483692" r:id="rId16"/>
    <p:sldLayoutId id="2147483694" r:id="rId17"/>
    <p:sldLayoutId id="2147483703" r:id="rId18"/>
    <p:sldLayoutId id="2147483705" r:id="rId19"/>
    <p:sldLayoutId id="2147483704" r:id="rId20"/>
    <p:sldLayoutId id="2147483687" r:id="rId21"/>
    <p:sldLayoutId id="2147483707" r:id="rId22"/>
    <p:sldLayoutId id="2147483708" r:id="rId23"/>
  </p:sldLayoutIdLst>
  <p:txStyles>
    <p:titleStyle>
      <a:lvl1pPr algn="l" defTabSz="914400" rtl="0" eaLnBrk="1" latinLnBrk="0" hangingPunct="1">
        <a:lnSpc>
          <a:spcPct val="100000"/>
        </a:lnSpc>
        <a:spcBef>
          <a:spcPct val="0"/>
        </a:spcBef>
        <a:buNone/>
        <a:defRPr sz="3200" b="1" i="0" kern="1200" baseline="0">
          <a:solidFill>
            <a:schemeClr val="tx1"/>
          </a:solidFill>
          <a:latin typeface="Avenir Black" panose="02000503020000020003" pitchFamily="2" charset="0"/>
          <a:ea typeface="+mj-ea"/>
          <a:cs typeface="Lato" panose="020F0502020204030203" pitchFamily="34" charset="0"/>
        </a:defRPr>
      </a:lvl1pPr>
    </p:titleStyle>
    <p:body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tabLst/>
        <a:defRPr sz="1600" b="0" i="0" kern="400" baseline="0">
          <a:solidFill>
            <a:schemeClr val="tx1"/>
          </a:solidFill>
          <a:latin typeface="Georgia" panose="02040502050405020303" pitchFamily="18" charset="0"/>
          <a:ea typeface="+mn-ea"/>
          <a:cs typeface="Arial" panose="020B0604020202020204" pitchFamily="34" charset="0"/>
        </a:defRPr>
      </a:lvl1pPr>
      <a:lvl2pPr marL="466725" indent="-192088"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400" b="0" i="0" kern="400" baseline="0">
          <a:solidFill>
            <a:schemeClr val="tx1"/>
          </a:solidFill>
          <a:latin typeface="Georgia" panose="02040502050405020303" pitchFamily="18" charset="0"/>
          <a:ea typeface="+mn-ea"/>
          <a:cs typeface="Arial" panose="020B0604020202020204" pitchFamily="34" charset="0"/>
        </a:defRPr>
      </a:lvl2pPr>
      <a:lvl3pPr marL="750888" indent="-201613" algn="l" defTabSz="914400" rtl="0" eaLnBrk="1" latinLnBrk="0" hangingPunct="1">
        <a:lnSpc>
          <a:spcPct val="100000"/>
        </a:lnSpc>
        <a:spcBef>
          <a:spcPts val="0"/>
        </a:spcBef>
        <a:spcAft>
          <a:spcPts val="600"/>
        </a:spcAft>
        <a:buClr>
          <a:schemeClr val="tx1"/>
        </a:buClr>
        <a:buFont typeface="System Font Regular"/>
        <a:buChar char="-"/>
        <a:tabLst/>
        <a:defRPr sz="1200" b="0" i="0" kern="400" baseline="0">
          <a:solidFill>
            <a:schemeClr val="tx1"/>
          </a:solidFill>
          <a:latin typeface="Georgia" panose="02040502050405020303" pitchFamily="18" charset="0"/>
          <a:ea typeface="+mn-ea"/>
          <a:cs typeface="Arial" panose="020B0604020202020204" pitchFamily="34" charset="0"/>
        </a:defRPr>
      </a:lvl3pPr>
      <a:lvl4pPr marL="1035050" indent="-2111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000" b="0" i="0" kern="400" baseline="0">
          <a:solidFill>
            <a:schemeClr val="tx1"/>
          </a:solidFill>
          <a:latin typeface="Georgia" panose="02040502050405020303" pitchFamily="18" charset="0"/>
          <a:ea typeface="+mn-ea"/>
          <a:cs typeface="Arial" panose="020B0604020202020204" pitchFamily="34" charset="0"/>
        </a:defRPr>
      </a:lvl4pPr>
      <a:lvl5pPr marL="1270000" indent="-171450" algn="l" defTabSz="914400" rtl="0" eaLnBrk="1" latinLnBrk="0" hangingPunct="1">
        <a:lnSpc>
          <a:spcPct val="100000"/>
        </a:lnSpc>
        <a:spcBef>
          <a:spcPts val="0"/>
        </a:spcBef>
        <a:spcAft>
          <a:spcPts val="600"/>
        </a:spcAft>
        <a:buClr>
          <a:schemeClr val="bg2"/>
        </a:buClr>
        <a:buFont typeface="Arial" panose="020B0604020202020204" pitchFamily="34" charset="0"/>
        <a:buChar char="•"/>
        <a:tabLst/>
        <a:defRPr sz="1000" b="0" i="0" kern="400" baseline="0">
          <a:solidFill>
            <a:schemeClr val="tx1"/>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userDrawn="1">
          <p15:clr>
            <a:srgbClr val="F26B43"/>
          </p15:clr>
        </p15:guide>
        <p15:guide id="2" orient="horz" pos="4248" userDrawn="1">
          <p15:clr>
            <a:srgbClr val="F26B43"/>
          </p15:clr>
        </p15:guide>
        <p15:guide id="3" pos="384" userDrawn="1">
          <p15:clr>
            <a:srgbClr val="F26B43"/>
          </p15:clr>
        </p15:guide>
        <p15:guide id="4" pos="7416" userDrawn="1">
          <p15:clr>
            <a:srgbClr val="F26B43"/>
          </p15:clr>
        </p15:guide>
        <p15:guide id="5" orient="horz" pos="3936" userDrawn="1">
          <p15:clr>
            <a:srgbClr val="F26B43"/>
          </p15:clr>
        </p15:guide>
        <p15:guide id="6" orient="horz" pos="168" userDrawn="1">
          <p15:clr>
            <a:srgbClr val="F26B43"/>
          </p15:clr>
        </p15:guide>
        <p15:guide id="7" orient="horz" pos="960" userDrawn="1">
          <p15:clr>
            <a:srgbClr val="F26B43"/>
          </p15:clr>
        </p15:guide>
        <p15:guide id="8" orient="horz" pos="696" userDrawn="1">
          <p15:clr>
            <a:srgbClr val="F26B43"/>
          </p15:clr>
        </p15:guide>
        <p15:guide id="9" pos="3816" userDrawn="1">
          <p15:clr>
            <a:srgbClr val="F26B43"/>
          </p15:clr>
        </p15:guide>
        <p15:guide id="10" pos="3768" userDrawn="1">
          <p15:clr>
            <a:srgbClr val="F26B43"/>
          </p15:clr>
        </p15:guide>
        <p15:guide id="11" pos="3864" userDrawn="1">
          <p15:clr>
            <a:srgbClr val="F26B43"/>
          </p15:clr>
        </p15:guide>
        <p15:guide id="12" pos="1968" userDrawn="1">
          <p15:clr>
            <a:srgbClr val="F26B43"/>
          </p15:clr>
        </p15:guide>
        <p15:guide id="13" pos="571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github.com/PamelaShaw/Missing-Confounders-Methods/blob/main/Marginal%20EstimationVignette_20240403.pdf" TargetMode="Externa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mailto:pamela.a.shaw@kp.org" TargetMode="External"/><Relationship Id="rId2" Type="http://schemas.openxmlformats.org/officeDocument/2006/relationships/hyperlink" Target="https://github.com/PamelaShaw/Missing-Confounders-Methods/" TargetMode="Externa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hyperlink" Target="https://cran.r-project.org/package=smcfcs" TargetMode="Externa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hyperlink" Target="https://biostats.bepress.com/ucbbiostat/paper252" TargetMode="External"/><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8F0BA98-6D0D-7244-9E59-13036C5A1813}"/>
              </a:ext>
            </a:extLst>
          </p:cNvPr>
          <p:cNvSpPr>
            <a:spLocks noGrp="1"/>
          </p:cNvSpPr>
          <p:nvPr>
            <p:ph type="title"/>
          </p:nvPr>
        </p:nvSpPr>
        <p:spPr>
          <a:xfrm>
            <a:off x="381000" y="1424622"/>
            <a:ext cx="11391900" cy="1793240"/>
          </a:xfrm>
        </p:spPr>
        <p:txBody>
          <a:bodyPr/>
          <a:lstStyle/>
          <a:p>
            <a:r>
              <a:rPr lang="en-US" sz="3600" b="1" dirty="0">
                <a:latin typeface="Times New Roman" panose="02020603050405020304" pitchFamily="18" charset="0"/>
                <a:cs typeface="Times New Roman" panose="02020603050405020304" pitchFamily="18" charset="0"/>
              </a:rPr>
              <a:t>Assessing Treatment </a:t>
            </a:r>
            <a:r>
              <a:rPr lang="en-US" sz="3600" dirty="0">
                <a:latin typeface="Times New Roman" panose="02020603050405020304" pitchFamily="18" charset="0"/>
                <a:cs typeface="Times New Roman" panose="02020603050405020304" pitchFamily="18" charset="0"/>
              </a:rPr>
              <a:t>E</a:t>
            </a:r>
            <a:r>
              <a:rPr lang="en-US" sz="3600" b="1" dirty="0">
                <a:latin typeface="Times New Roman" panose="02020603050405020304" pitchFamily="18" charset="0"/>
                <a:cs typeface="Times New Roman" panose="02020603050405020304" pitchFamily="18" charset="0"/>
              </a:rPr>
              <a:t>ffects in Observational </a:t>
            </a:r>
            <a:r>
              <a:rPr lang="en-US" sz="3600" dirty="0">
                <a:latin typeface="Times New Roman" panose="02020603050405020304" pitchFamily="18" charset="0"/>
                <a:cs typeface="Times New Roman" panose="02020603050405020304" pitchFamily="18" charset="0"/>
              </a:rPr>
              <a:t>D</a:t>
            </a:r>
            <a:r>
              <a:rPr lang="en-US" sz="3600" b="1" dirty="0">
                <a:latin typeface="Times New Roman" panose="02020603050405020304" pitchFamily="18" charset="0"/>
                <a:cs typeface="Times New Roman" panose="02020603050405020304" pitchFamily="18" charset="0"/>
              </a:rPr>
              <a:t>ata with Missing </a:t>
            </a:r>
            <a:r>
              <a:rPr lang="en-US" sz="3600" dirty="0">
                <a:latin typeface="Times New Roman" panose="02020603050405020304" pitchFamily="18" charset="0"/>
                <a:cs typeface="Times New Roman" panose="02020603050405020304" pitchFamily="18" charset="0"/>
              </a:rPr>
              <a:t>C</a:t>
            </a:r>
            <a:r>
              <a:rPr lang="en-US" sz="3600" b="1" dirty="0">
                <a:latin typeface="Times New Roman" panose="02020603050405020304" pitchFamily="18" charset="0"/>
                <a:cs typeface="Times New Roman" panose="02020603050405020304" pitchFamily="18" charset="0"/>
              </a:rPr>
              <a:t>onfounders: A Comparative </a:t>
            </a:r>
            <a:r>
              <a:rPr lang="en-US" sz="3600" dirty="0">
                <a:latin typeface="Times New Roman" panose="02020603050405020304" pitchFamily="18" charset="0"/>
                <a:cs typeface="Times New Roman" panose="02020603050405020304" pitchFamily="18" charset="0"/>
              </a:rPr>
              <a:t>S</a:t>
            </a:r>
            <a:r>
              <a:rPr lang="en-US" sz="3600" b="1" dirty="0">
                <a:latin typeface="Times New Roman" panose="02020603050405020304" pitchFamily="18" charset="0"/>
                <a:cs typeface="Times New Roman" panose="02020603050405020304" pitchFamily="18" charset="0"/>
              </a:rPr>
              <a:t>tudy </a:t>
            </a:r>
            <a:r>
              <a:rPr lang="en-US" sz="3600" b="1" dirty="0">
                <a:effectLst/>
                <a:latin typeface="Times New Roman" panose="02020603050405020304" pitchFamily="18" charset="0"/>
                <a:cs typeface="Times New Roman" panose="02020603050405020304" pitchFamily="18" charset="0"/>
              </a:rPr>
              <a:t>of Practical </a:t>
            </a:r>
            <a:r>
              <a:rPr lang="en-US" sz="3600" dirty="0">
                <a:latin typeface="Times New Roman" panose="02020603050405020304" pitchFamily="18" charset="0"/>
                <a:cs typeface="Times New Roman" panose="02020603050405020304" pitchFamily="18" charset="0"/>
              </a:rPr>
              <a:t>D</a:t>
            </a:r>
            <a:r>
              <a:rPr lang="en-US" sz="3600" b="1" dirty="0">
                <a:effectLst/>
                <a:latin typeface="Times New Roman" panose="02020603050405020304" pitchFamily="18" charset="0"/>
                <a:cs typeface="Times New Roman" panose="02020603050405020304" pitchFamily="18" charset="0"/>
              </a:rPr>
              <a:t>oubly-Robust and Traditional </a:t>
            </a:r>
            <a:r>
              <a:rPr lang="en-US" sz="3600" dirty="0">
                <a:latin typeface="Times New Roman" panose="02020603050405020304" pitchFamily="18" charset="0"/>
                <a:cs typeface="Times New Roman" panose="02020603050405020304" pitchFamily="18" charset="0"/>
              </a:rPr>
              <a:t>M</a:t>
            </a:r>
            <a:r>
              <a:rPr lang="en-US" sz="3600" b="1" dirty="0">
                <a:effectLst/>
                <a:latin typeface="Times New Roman" panose="02020603050405020304" pitchFamily="18" charset="0"/>
                <a:cs typeface="Times New Roman" panose="02020603050405020304" pitchFamily="18" charset="0"/>
              </a:rPr>
              <a:t>issing </a:t>
            </a:r>
            <a:r>
              <a:rPr lang="en-US" sz="3600" dirty="0">
                <a:latin typeface="Times New Roman" panose="02020603050405020304" pitchFamily="18" charset="0"/>
                <a:cs typeface="Times New Roman" panose="02020603050405020304" pitchFamily="18" charset="0"/>
              </a:rPr>
              <a:t>D</a:t>
            </a:r>
            <a:r>
              <a:rPr lang="en-US" sz="3600" b="1" dirty="0">
                <a:effectLst/>
                <a:latin typeface="Times New Roman" panose="02020603050405020304" pitchFamily="18" charset="0"/>
                <a:cs typeface="Times New Roman" panose="02020603050405020304" pitchFamily="18" charset="0"/>
              </a:rPr>
              <a:t>ata </a:t>
            </a:r>
            <a:r>
              <a:rPr lang="en-US" sz="3600" dirty="0">
                <a:latin typeface="Times New Roman" panose="02020603050405020304" pitchFamily="18" charset="0"/>
                <a:cs typeface="Times New Roman" panose="02020603050405020304" pitchFamily="18" charset="0"/>
              </a:rPr>
              <a:t>M</a:t>
            </a:r>
            <a:r>
              <a:rPr lang="en-US" sz="3600" b="1" dirty="0">
                <a:effectLst/>
                <a:latin typeface="Times New Roman" panose="02020603050405020304" pitchFamily="18" charset="0"/>
                <a:cs typeface="Times New Roman" panose="02020603050405020304" pitchFamily="18" charset="0"/>
              </a:rPr>
              <a:t>ethods</a:t>
            </a:r>
            <a:endParaRPr lang="en-US" sz="3600" dirty="0">
              <a:latin typeface="Montserrat" panose="00000500000000000000" pitchFamily="2" charset="0"/>
            </a:endParaRPr>
          </a:p>
        </p:txBody>
      </p:sp>
      <p:sp>
        <p:nvSpPr>
          <p:cNvPr id="12" name="Text Placeholder 11">
            <a:extLst>
              <a:ext uri="{FF2B5EF4-FFF2-40B4-BE49-F238E27FC236}">
                <a16:creationId xmlns:a16="http://schemas.microsoft.com/office/drawing/2014/main" id="{D94101CB-2431-7440-9F19-0DB98CECD481}"/>
              </a:ext>
            </a:extLst>
          </p:cNvPr>
          <p:cNvSpPr>
            <a:spLocks noGrp="1"/>
          </p:cNvSpPr>
          <p:nvPr>
            <p:ph type="body" sz="quarter" idx="10"/>
          </p:nvPr>
        </p:nvSpPr>
        <p:spPr>
          <a:xfrm>
            <a:off x="400050" y="3520439"/>
            <a:ext cx="11391900" cy="586422"/>
          </a:xfrm>
        </p:spPr>
        <p:txBody>
          <a:bodyPr/>
          <a:lstStyle/>
          <a:p>
            <a:r>
              <a:rPr lang="en-US" sz="1800" b="1" dirty="0">
                <a:latin typeface="Montserrat" panose="00000500000000000000" pitchFamily="2" charset="0"/>
              </a:rPr>
              <a:t>CI4: Subset Calibration Methods </a:t>
            </a:r>
          </a:p>
        </p:txBody>
      </p:sp>
      <p:sp>
        <p:nvSpPr>
          <p:cNvPr id="8" name="Text Placeholder 7">
            <a:extLst>
              <a:ext uri="{FF2B5EF4-FFF2-40B4-BE49-F238E27FC236}">
                <a16:creationId xmlns:a16="http://schemas.microsoft.com/office/drawing/2014/main" id="{C0838EA0-16E7-364F-8979-4BFF18E1DB1C}"/>
              </a:ext>
            </a:extLst>
          </p:cNvPr>
          <p:cNvSpPr>
            <a:spLocks noGrp="1"/>
          </p:cNvSpPr>
          <p:nvPr>
            <p:ph type="body" sz="quarter" idx="11"/>
          </p:nvPr>
        </p:nvSpPr>
        <p:spPr>
          <a:xfrm>
            <a:off x="400050" y="4180838"/>
            <a:ext cx="11391900" cy="977088"/>
          </a:xfrm>
        </p:spPr>
        <p:txBody>
          <a:bodyPr/>
          <a:lstStyle/>
          <a:p>
            <a:r>
              <a:rPr lang="en-US" sz="1600" b="1" dirty="0"/>
              <a:t>Pamela Shaw, PhD, MS</a:t>
            </a:r>
          </a:p>
          <a:p>
            <a:r>
              <a:rPr lang="en-US" sz="1600" b="1" dirty="0"/>
              <a:t>Kaiser Permanente Washington Health Research Institute</a:t>
            </a:r>
          </a:p>
          <a:p>
            <a:r>
              <a:rPr lang="en-US" sz="1600" b="1" dirty="0"/>
              <a:t>Seattle, WA</a:t>
            </a:r>
          </a:p>
          <a:p>
            <a:endParaRPr lang="en-US" sz="1600" b="1" dirty="0"/>
          </a:p>
        </p:txBody>
      </p:sp>
      <p:sp>
        <p:nvSpPr>
          <p:cNvPr id="9" name="Text Placeholder 8">
            <a:extLst>
              <a:ext uri="{FF2B5EF4-FFF2-40B4-BE49-F238E27FC236}">
                <a16:creationId xmlns:a16="http://schemas.microsoft.com/office/drawing/2014/main" id="{A68DE977-C5BF-9848-8CF8-4776EA9EBF39}"/>
              </a:ext>
            </a:extLst>
          </p:cNvPr>
          <p:cNvSpPr>
            <a:spLocks noGrp="1"/>
          </p:cNvSpPr>
          <p:nvPr>
            <p:ph type="body" sz="quarter" idx="12"/>
          </p:nvPr>
        </p:nvSpPr>
        <p:spPr/>
        <p:txBody>
          <a:bodyPr/>
          <a:lstStyle/>
          <a:p>
            <a:r>
              <a:rPr lang="en-US" dirty="0">
                <a:latin typeface="Montserrat" panose="00000500000000000000" pitchFamily="2" charset="0"/>
              </a:rPr>
              <a:t>September 10, 2024</a:t>
            </a:r>
          </a:p>
        </p:txBody>
      </p:sp>
    </p:spTree>
    <p:extLst>
      <p:ext uri="{BB962C8B-B14F-4D97-AF65-F5344CB8AC3E}">
        <p14:creationId xmlns:p14="http://schemas.microsoft.com/office/powerpoint/2010/main" val="1791135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221FA-538B-4F0F-AAF9-C1D60E35C27F}"/>
              </a:ext>
            </a:extLst>
          </p:cNvPr>
          <p:cNvSpPr>
            <a:spLocks noGrp="1"/>
          </p:cNvSpPr>
          <p:nvPr>
            <p:ph type="title"/>
          </p:nvPr>
        </p:nvSpPr>
        <p:spPr>
          <a:xfrm>
            <a:off x="738326" y="445304"/>
            <a:ext cx="10976346" cy="563231"/>
          </a:xfrm>
        </p:spPr>
        <p:txBody>
          <a:bodyPr>
            <a:normAutofit/>
          </a:bodyPr>
          <a:lstStyle/>
          <a:p>
            <a:r>
              <a:rPr lang="en-US" dirty="0">
                <a:latin typeface="Montserrat" panose="00000500000000000000" pitchFamily="2" charset="0"/>
              </a:rPr>
              <a:t>KPWA antidepressant Initiator (ADI) Cohort</a:t>
            </a:r>
          </a:p>
        </p:txBody>
      </p:sp>
      <p:sp>
        <p:nvSpPr>
          <p:cNvPr id="3" name="Content Placeholder 2">
            <a:extLst>
              <a:ext uri="{FF2B5EF4-FFF2-40B4-BE49-F238E27FC236}">
                <a16:creationId xmlns:a16="http://schemas.microsoft.com/office/drawing/2014/main" id="{20CDA17F-A5DF-46BB-BAE3-30DB435B5CFB}"/>
              </a:ext>
            </a:extLst>
          </p:cNvPr>
          <p:cNvSpPr>
            <a:spLocks noGrp="1"/>
          </p:cNvSpPr>
          <p:nvPr>
            <p:ph idx="1"/>
          </p:nvPr>
        </p:nvSpPr>
        <p:spPr>
          <a:xfrm>
            <a:off x="676181" y="1407217"/>
            <a:ext cx="10976346" cy="5005479"/>
          </a:xfrm>
        </p:spPr>
        <p:txBody>
          <a:bodyPr>
            <a:normAutofit/>
          </a:bodyPr>
          <a:lstStyle/>
          <a:p>
            <a:pPr marL="285750" indent="-285750">
              <a:buFont typeface="Arial" panose="020B0604020202020204" pitchFamily="34" charset="0"/>
              <a:buChar char="•"/>
            </a:pPr>
            <a:r>
              <a:rPr lang="en-US" sz="2000" dirty="0"/>
              <a:t>Kaiser Permanente Washington (KPWA) is an integrated health care system in Pacific Northwest that provides care and health insurance to over 700,000 members</a:t>
            </a:r>
          </a:p>
          <a:p>
            <a:pPr marL="285750" indent="-285750">
              <a:buFont typeface="Arial" panose="020B0604020202020204" pitchFamily="34" charset="0"/>
              <a:buChar char="•"/>
            </a:pPr>
            <a:r>
              <a:rPr lang="en-US" sz="2000" dirty="0"/>
              <a:t>112,770 KPWA adults aged 13+ years, initiating antidepressant medication or psychotherapy from January 1, 2008 to December 31 2018 (n=112,770)</a:t>
            </a:r>
          </a:p>
          <a:p>
            <a:pPr lvl="1">
              <a:buFont typeface="Courier New" panose="02070309020205020404" pitchFamily="49" charset="0"/>
              <a:buChar char="o"/>
            </a:pPr>
            <a:r>
              <a:rPr lang="en-US" sz="2000" dirty="0"/>
              <a:t>No antidepressant fills or psychotherapy in the prior year</a:t>
            </a:r>
          </a:p>
          <a:p>
            <a:pPr marL="285750" indent="-285750">
              <a:buFont typeface="Arial" panose="020B0604020202020204" pitchFamily="34" charset="0"/>
              <a:buChar char="•"/>
            </a:pPr>
            <a:r>
              <a:rPr lang="en-US" sz="2000" b="1" dirty="0"/>
              <a:t>Plasmode data set: 50,337 individuals </a:t>
            </a:r>
            <a:r>
              <a:rPr lang="en-US" sz="2000" dirty="0"/>
              <a:t>with complete data on the Patient Health Questionnaire (PHQ-9)</a:t>
            </a:r>
          </a:p>
          <a:p>
            <a:pPr marL="285750" indent="-285750">
              <a:buFont typeface="Arial" panose="020B0604020202020204" pitchFamily="34" charset="0"/>
              <a:buChar char="•"/>
            </a:pPr>
            <a:r>
              <a:rPr lang="en-US" sz="2000" b="1" dirty="0"/>
              <a:t>Outcome: </a:t>
            </a:r>
            <a:r>
              <a:rPr lang="en-US" sz="2000" dirty="0"/>
              <a:t>Composite outcome of self-harm (fatal or non-fatal) or psychiatric hospitalization within 5 years following treatment initiation n=5193, (10.3%) </a:t>
            </a:r>
          </a:p>
          <a:p>
            <a:pPr marL="285750" indent="-285750">
              <a:buFont typeface="Arial" panose="020B0604020202020204" pitchFamily="34" charset="0"/>
              <a:buChar char="•"/>
            </a:pPr>
            <a:r>
              <a:rPr lang="en-US" sz="2000" dirty="0"/>
              <a:t>Missingness: 55% missing the PHQ-9 </a:t>
            </a:r>
          </a:p>
          <a:p>
            <a:pPr marL="809625" lvl="1" indent="-342900">
              <a:buFont typeface="Courier New" panose="02070309020205020404" pitchFamily="49" charset="0"/>
              <a:buChar char="o"/>
            </a:pPr>
            <a:r>
              <a:rPr lang="en-US" sz="2000" dirty="0"/>
              <a:t>Missing data includes key confounders: depression severity and history of prior self-harm</a:t>
            </a:r>
          </a:p>
          <a:p>
            <a:endParaRPr lang="en-US" sz="2000" dirty="0"/>
          </a:p>
          <a:p>
            <a:endParaRPr lang="en-US" sz="2000" dirty="0"/>
          </a:p>
        </p:txBody>
      </p:sp>
    </p:spTree>
    <p:extLst>
      <p:ext uri="{BB962C8B-B14F-4D97-AF65-F5344CB8AC3E}">
        <p14:creationId xmlns:p14="http://schemas.microsoft.com/office/powerpoint/2010/main" val="367249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CC046200-4460-9CF0-99E2-49308BADF105}"/>
                  </a:ext>
                </a:extLst>
              </p:cNvPr>
              <p:cNvSpPr>
                <a:spLocks noGrp="1"/>
              </p:cNvSpPr>
              <p:nvPr>
                <p:ph type="body" sz="quarter" idx="11"/>
              </p:nvPr>
            </p:nvSpPr>
            <p:spPr/>
            <p:txBody>
              <a:bodyPr/>
              <a:lstStyle/>
              <a:p>
                <a:r>
                  <a:rPr lang="en-US" sz="2000" b="1" dirty="0"/>
                  <a:t>Phase 1: </a:t>
                </a:r>
                <a:r>
                  <a:rPr lang="en-US" sz="2000" dirty="0"/>
                  <a:t>Measure </a:t>
                </a:r>
                <a14:m>
                  <m:oMath xmlns:m="http://schemas.openxmlformats.org/officeDocument/2006/math">
                    <m:d>
                      <m:dPr>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m:rPr>
                                <m:sty m:val="p"/>
                              </m:rPr>
                              <a:rPr lang="en-US" sz="2000" b="0" i="0" smtClean="0">
                                <a:latin typeface="Cambria Math" panose="02040503050406030204" pitchFamily="18" charset="0"/>
                              </a:rPr>
                              <m:t>i</m:t>
                            </m:r>
                          </m:sub>
                        </m:sSub>
                        <m:r>
                          <a:rPr lang="en-US" sz="2000" b="0" i="0"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Z</m:t>
                            </m:r>
                          </m:e>
                          <m:sub>
                            <m:r>
                              <m:rPr>
                                <m:sty m:val="p"/>
                              </m:rPr>
                              <a:rPr lang="en-US" sz="2000" b="0" i="0" smtClean="0">
                                <a:latin typeface="Cambria Math" panose="02040503050406030204" pitchFamily="18" charset="0"/>
                              </a:rPr>
                              <m:t>i</m:t>
                            </m:r>
                          </m:sub>
                        </m:sSub>
                        <m:r>
                          <a:rPr lang="en-US" sz="2000" b="0" i="0" smtClean="0">
                            <a:latin typeface="Cambria Math" panose="02040503050406030204" pitchFamily="18" charset="0"/>
                          </a:rPr>
                          <m:t>,</m:t>
                        </m:r>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Y</m:t>
                            </m:r>
                          </m:e>
                          <m:sub>
                            <m:r>
                              <m:rPr>
                                <m:sty m:val="p"/>
                              </m:rPr>
                              <a:rPr lang="en-US" sz="2000" b="0" i="0" smtClean="0">
                                <a:latin typeface="Cambria Math" panose="02040503050406030204" pitchFamily="18" charset="0"/>
                              </a:rPr>
                              <m:t>i</m:t>
                            </m:r>
                          </m:sub>
                        </m:sSub>
                      </m:e>
                    </m:d>
                  </m:oMath>
                </a14:m>
                <a:r>
                  <a:rPr lang="en-US" sz="2000" dirty="0"/>
                  <a:t> for </a:t>
                </a:r>
                <a14:m>
                  <m:oMath xmlns:m="http://schemas.openxmlformats.org/officeDocument/2006/math">
                    <m:r>
                      <m:rPr>
                        <m:sty m:val="p"/>
                      </m:rPr>
                      <a:rPr lang="en-US" sz="2000" b="0" i="0" smtClean="0">
                        <a:latin typeface="Cambria Math" panose="02040503050406030204" pitchFamily="18" charset="0"/>
                      </a:rPr>
                      <m:t>i</m:t>
                    </m:r>
                    <m:r>
                      <a:rPr lang="en-US" sz="2000" b="0" i="0" smtClean="0">
                        <a:latin typeface="Cambria Math" panose="02040503050406030204" pitchFamily="18" charset="0"/>
                      </a:rPr>
                      <m:t>=1,…,</m:t>
                    </m:r>
                    <m:r>
                      <m:rPr>
                        <m:sty m:val="p"/>
                      </m:rPr>
                      <a:rPr lang="en-US" sz="2000" b="0" i="0" smtClean="0">
                        <a:latin typeface="Cambria Math" panose="02040503050406030204" pitchFamily="18" charset="0"/>
                      </a:rPr>
                      <m:t>N</m:t>
                    </m:r>
                    <m:r>
                      <a:rPr lang="en-US" sz="2000" b="0" i="0" smtClean="0">
                        <a:latin typeface="Cambria Math" panose="02040503050406030204" pitchFamily="18" charset="0"/>
                      </a:rPr>
                      <m:t> </m:t>
                    </m:r>
                  </m:oMath>
                </a14:m>
                <a:r>
                  <a:rPr lang="en-US" sz="2000" dirty="0"/>
                  <a:t>subjects (data always observed)</a:t>
                </a:r>
              </a:p>
              <a:p>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X</m:t>
                        </m:r>
                      </m:e>
                      <m:sub>
                        <m:r>
                          <m:rPr>
                            <m:sty m:val="p"/>
                          </m:rPr>
                          <a:rPr lang="en-US" sz="2000" b="0" i="0" smtClean="0">
                            <a:latin typeface="Cambria Math" panose="02040503050406030204" pitchFamily="18" charset="0"/>
                          </a:rPr>
                          <m:t>i</m:t>
                        </m:r>
                      </m:sub>
                    </m:sSub>
                  </m:oMath>
                </a14:m>
                <a:r>
                  <a:rPr lang="en-US" sz="2000" dirty="0"/>
                  <a:t>– binary treatment</a:t>
                </a:r>
              </a:p>
              <a:p>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Z</m:t>
                        </m:r>
                      </m:e>
                      <m:sub>
                        <m:r>
                          <m:rPr>
                            <m:sty m:val="p"/>
                          </m:rPr>
                          <a:rPr lang="en-US" sz="2000" b="0" i="0" smtClean="0">
                            <a:latin typeface="Cambria Math" panose="02040503050406030204" pitchFamily="18" charset="0"/>
                          </a:rPr>
                          <m:t>i</m:t>
                        </m:r>
                      </m:sub>
                    </m:sSub>
                  </m:oMath>
                </a14:m>
                <a:r>
                  <a:rPr lang="en-US" sz="2000" dirty="0"/>
                  <a:t>– Confounders </a:t>
                </a:r>
              </a:p>
              <a:p>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Y</m:t>
                        </m:r>
                      </m:e>
                      <m:sub>
                        <m:r>
                          <m:rPr>
                            <m:sty m:val="p"/>
                          </m:rPr>
                          <a:rPr lang="en-US" sz="2000" b="0" i="0" smtClean="0">
                            <a:latin typeface="Cambria Math" panose="02040503050406030204" pitchFamily="18" charset="0"/>
                          </a:rPr>
                          <m:t>i</m:t>
                        </m:r>
                      </m:sub>
                    </m:sSub>
                  </m:oMath>
                </a14:m>
                <a:r>
                  <a:rPr lang="en-US" sz="2000" dirty="0"/>
                  <a:t> – binary outcome</a:t>
                </a:r>
              </a:p>
              <a:p>
                <a:endParaRPr lang="en-US" sz="1000" dirty="0"/>
              </a:p>
              <a:p>
                <a:r>
                  <a:rPr lang="en-US" sz="2000" b="1" dirty="0"/>
                  <a:t>Phase 2:  </a:t>
                </a:r>
                <a:r>
                  <a:rPr lang="en-US" sz="2000" dirty="0"/>
                  <a:t>Variables only available on a subset (W</a:t>
                </a:r>
                <a:r>
                  <a:rPr lang="en-US" sz="2000" baseline="-25000" dirty="0"/>
                  <a:t>i</a:t>
                </a:r>
                <a:r>
                  <a:rPr lang="en-US" sz="2000" dirty="0"/>
                  <a:t>)</a:t>
                </a:r>
              </a:p>
              <a:p>
                <a:r>
                  <a:rPr lang="en-US" sz="2000" dirty="0"/>
                  <a:t>W</a:t>
                </a:r>
                <a:r>
                  <a:rPr lang="en-US" sz="2000" baseline="-25000" dirty="0"/>
                  <a:t>i </a:t>
                </a:r>
                <a:r>
                  <a:rPr lang="en-US" sz="2000" dirty="0"/>
                  <a:t>– Additional confounders available for some individuals</a:t>
                </a:r>
              </a:p>
              <a:p>
                <a:endParaRPr lang="en-US" sz="1000" dirty="0"/>
              </a:p>
              <a:p>
                <a:r>
                  <a:rPr lang="en-US" sz="2000" b="1" dirty="0"/>
                  <a:t>Phase 2 study design</a:t>
                </a:r>
                <a:r>
                  <a:rPr lang="en-US" sz="2000" dirty="0"/>
                  <a:t>: Individual selected into phase 2 with sampling probability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m:rPr>
                            <m:sty m:val="p"/>
                          </m:rPr>
                          <a:rPr lang="en-US" sz="2000" b="0" i="0" smtClean="0">
                            <a:latin typeface="Cambria Math" panose="02040503050406030204" pitchFamily="18" charset="0"/>
                          </a:rPr>
                          <m:t>i</m:t>
                        </m:r>
                      </m:sub>
                    </m:sSub>
                  </m:oMath>
                </a14:m>
                <a:endParaRPr lang="en-US" sz="2000" dirty="0"/>
              </a:p>
              <a:p>
                <a:endParaRPr lang="en-US" sz="1000" b="1" dirty="0"/>
              </a:p>
              <a:p>
                <a:r>
                  <a:rPr lang="en-US" sz="2000" b="1" dirty="0"/>
                  <a:t>Missing data setting</a:t>
                </a:r>
                <a:r>
                  <a:rPr lang="en-US" sz="2000" dirty="0"/>
                  <a:t>: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m:rPr>
                            <m:sty m:val="p"/>
                          </m:rPr>
                          <a:rPr lang="en-US" sz="2000" b="0" i="0" smtClean="0">
                            <a:latin typeface="Cambria Math" panose="02040503050406030204" pitchFamily="18" charset="0"/>
                          </a:rPr>
                          <m:t>i</m:t>
                        </m:r>
                      </m:sub>
                    </m:sSub>
                    <m:r>
                      <a:rPr lang="en-US" sz="2000" b="0" i="0" smtClean="0">
                        <a:latin typeface="Cambria Math" panose="02040503050406030204" pitchFamily="18" charset="0"/>
                      </a:rPr>
                      <m:t> </m:t>
                    </m:r>
                  </m:oMath>
                </a14:m>
                <a:r>
                  <a:rPr lang="en-US" sz="2000" dirty="0"/>
                  <a:t>are not known and need to be estimated</a:t>
                </a:r>
              </a:p>
              <a:p>
                <a:endParaRPr lang="en-US" sz="1000" dirty="0"/>
              </a:p>
            </p:txBody>
          </p:sp>
        </mc:Choice>
        <mc:Fallback xmlns="">
          <p:sp>
            <p:nvSpPr>
              <p:cNvPr id="2" name="Text Placeholder 1">
                <a:extLst>
                  <a:ext uri="{FF2B5EF4-FFF2-40B4-BE49-F238E27FC236}">
                    <a16:creationId xmlns:a16="http://schemas.microsoft.com/office/drawing/2014/main" id="{CC046200-4460-9CF0-99E2-49308BADF105}"/>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365" t="-180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E5F7E4E-7467-F835-3D74-66302086E45B}"/>
              </a:ext>
            </a:extLst>
          </p:cNvPr>
          <p:cNvSpPr>
            <a:spLocks noGrp="1"/>
          </p:cNvSpPr>
          <p:nvPr>
            <p:ph type="title"/>
          </p:nvPr>
        </p:nvSpPr>
        <p:spPr/>
        <p:txBody>
          <a:bodyPr/>
          <a:lstStyle/>
          <a:p>
            <a:r>
              <a:rPr lang="en-US" dirty="0"/>
              <a:t>Missing data: A two-phase design  </a:t>
            </a:r>
          </a:p>
        </p:txBody>
      </p:sp>
      <p:sp>
        <p:nvSpPr>
          <p:cNvPr id="4" name="Text Placeholder 3">
            <a:extLst>
              <a:ext uri="{FF2B5EF4-FFF2-40B4-BE49-F238E27FC236}">
                <a16:creationId xmlns:a16="http://schemas.microsoft.com/office/drawing/2014/main" id="{7A23BC1A-93D3-B569-26BA-EA2B036BA081}"/>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3DC48D1C-3034-AB91-D958-B62ED293AE9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92230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D04E78-C2E3-1EA0-7A9F-9622184E1301}"/>
              </a:ext>
            </a:extLst>
          </p:cNvPr>
          <p:cNvSpPr>
            <a:spLocks noGrp="1"/>
          </p:cNvSpPr>
          <p:nvPr>
            <p:ph type="body" sz="quarter" idx="11"/>
          </p:nvPr>
        </p:nvSpPr>
        <p:spPr/>
        <p:txBody>
          <a:bodyPr/>
          <a:lstStyle/>
          <a:p>
            <a:r>
              <a:rPr lang="en-US" sz="2000" b="1" dirty="0"/>
              <a:t>Complete Case Analysis (CC)- </a:t>
            </a:r>
            <a:r>
              <a:rPr lang="en-US" sz="2000" dirty="0"/>
              <a:t>Drop individuals with missing information for some variables</a:t>
            </a:r>
          </a:p>
          <a:p>
            <a:r>
              <a:rPr lang="en-US" sz="2000" dirty="0"/>
              <a:t>Problem #1: dropping observations with partial information can lead to inefficiency</a:t>
            </a:r>
          </a:p>
          <a:p>
            <a:r>
              <a:rPr lang="en-US" sz="2000" dirty="0"/>
              <a:t>Problem #2: dropping observations with partial information can lead to bias</a:t>
            </a:r>
          </a:p>
          <a:p>
            <a:endParaRPr lang="en-US" sz="2000" b="1" dirty="0"/>
          </a:p>
          <a:p>
            <a:r>
              <a:rPr lang="en-US" sz="2000" b="1" dirty="0"/>
              <a:t>Confounded Approach (CNFD) </a:t>
            </a:r>
            <a:r>
              <a:rPr lang="en-US" sz="2000" dirty="0"/>
              <a:t>– Drop variables prone to missingness</a:t>
            </a:r>
          </a:p>
          <a:p>
            <a:r>
              <a:rPr lang="en-US" sz="2000" dirty="0"/>
              <a:t>Problem #3: dropping variables can lead to confounder bias</a:t>
            </a:r>
          </a:p>
          <a:p>
            <a:endParaRPr lang="en-US" sz="2000" dirty="0"/>
          </a:p>
          <a:p>
            <a:r>
              <a:rPr lang="en-US" sz="2000" b="1" dirty="0"/>
              <a:t>IPW </a:t>
            </a:r>
            <a:r>
              <a:rPr lang="en-US" sz="2000" dirty="0"/>
              <a:t>– Horwitz Thompson inverse probability weighted estimator</a:t>
            </a:r>
          </a:p>
          <a:p>
            <a:r>
              <a:rPr lang="en-US" sz="2000" dirty="0"/>
              <a:t>Problem #1: dropping observations with partial information can lead to inefficiency </a:t>
            </a:r>
          </a:p>
          <a:p>
            <a:endParaRPr lang="en-US" sz="2000" dirty="0"/>
          </a:p>
          <a:p>
            <a:r>
              <a:rPr lang="en-US" sz="2000" b="1" dirty="0"/>
              <a:t>Multiple Imputation (MI) – </a:t>
            </a:r>
            <a:r>
              <a:rPr lang="en-US" sz="2000" dirty="0"/>
              <a:t>Use partial information to impute missing data and analyze all individuals with any data</a:t>
            </a:r>
          </a:p>
          <a:p>
            <a:r>
              <a:rPr lang="en-US" sz="2000" dirty="0"/>
              <a:t>Can avoid problems 1,2,3 under MAR ( Little et al 2022)</a:t>
            </a:r>
          </a:p>
          <a:p>
            <a:endParaRPr lang="en-US" sz="2000" dirty="0"/>
          </a:p>
          <a:p>
            <a:endParaRPr lang="en-US" sz="2000" dirty="0"/>
          </a:p>
          <a:p>
            <a:endParaRPr lang="en-US" sz="2000" dirty="0"/>
          </a:p>
        </p:txBody>
      </p:sp>
      <p:sp>
        <p:nvSpPr>
          <p:cNvPr id="3" name="Title 2">
            <a:extLst>
              <a:ext uri="{FF2B5EF4-FFF2-40B4-BE49-F238E27FC236}">
                <a16:creationId xmlns:a16="http://schemas.microsoft.com/office/drawing/2014/main" id="{71E0D7BB-8897-8766-C49B-A4A507D8AC4C}"/>
              </a:ext>
            </a:extLst>
          </p:cNvPr>
          <p:cNvSpPr>
            <a:spLocks noGrp="1"/>
          </p:cNvSpPr>
          <p:nvPr>
            <p:ph type="title"/>
          </p:nvPr>
        </p:nvSpPr>
        <p:spPr/>
        <p:txBody>
          <a:bodyPr/>
          <a:lstStyle/>
          <a:p>
            <a:r>
              <a:rPr lang="en-US" dirty="0"/>
              <a:t>Common approaches to handling missing confounders</a:t>
            </a:r>
          </a:p>
        </p:txBody>
      </p:sp>
      <p:sp>
        <p:nvSpPr>
          <p:cNvPr id="4" name="Text Placeholder 3">
            <a:extLst>
              <a:ext uri="{FF2B5EF4-FFF2-40B4-BE49-F238E27FC236}">
                <a16:creationId xmlns:a16="http://schemas.microsoft.com/office/drawing/2014/main" id="{B261BE83-44C7-A945-4856-34E1A00B4893}"/>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ECD3F59D-F368-9E8B-489D-9F30A692CDA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699817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89461B-A68D-184B-7244-7C0B4338C259}"/>
              </a:ext>
            </a:extLst>
          </p:cNvPr>
          <p:cNvSpPr>
            <a:spLocks noGrp="1"/>
          </p:cNvSpPr>
          <p:nvPr>
            <p:ph type="body" sz="quarter" idx="11"/>
          </p:nvPr>
        </p:nvSpPr>
        <p:spPr/>
        <p:txBody>
          <a:bodyPr/>
          <a:lstStyle/>
          <a:p>
            <a:pPr marL="342900" indent="-342900">
              <a:buFont typeface="Arial" panose="020B0604020202020204" pitchFamily="34" charset="0"/>
              <a:buChar char="•"/>
            </a:pPr>
            <a:r>
              <a:rPr lang="en-US" sz="2000" dirty="0"/>
              <a:t>IPW is only using information from the complete case data</a:t>
            </a:r>
          </a:p>
          <a:p>
            <a:pPr marL="809625" lvl="1" indent="-342900"/>
            <a:r>
              <a:rPr lang="en-US" sz="1800" dirty="0"/>
              <a:t>Ignoring the partially observed data can result in inefficient estimators (wide CI)</a:t>
            </a:r>
          </a:p>
          <a:p>
            <a:pPr marL="809625" lvl="1" indent="-342900"/>
            <a:endParaRPr lang="en-US" sz="800" dirty="0"/>
          </a:p>
          <a:p>
            <a:pPr marL="342900" indent="-342900">
              <a:buFont typeface="Arial" panose="020B0604020202020204" pitchFamily="34" charset="0"/>
              <a:buChar char="•"/>
            </a:pPr>
            <a:r>
              <a:rPr lang="en-US" sz="2000" dirty="0"/>
              <a:t>Multiple imputation (MI) uses the partially observed data to impute missing information and incorporate all individuals into final analysis </a:t>
            </a:r>
          </a:p>
          <a:p>
            <a:pPr marL="809625" lvl="1" indent="-342900"/>
            <a:r>
              <a:rPr lang="en-US" sz="1800" dirty="0"/>
              <a:t>CI3: </a:t>
            </a:r>
            <a:r>
              <a:rPr lang="en-US" sz="1800" dirty="0" err="1"/>
              <a:t>Weberpals</a:t>
            </a:r>
            <a:r>
              <a:rPr lang="en-US" sz="1800" dirty="0"/>
              <a:t> et al. </a:t>
            </a:r>
            <a:r>
              <a:rPr lang="en-US" sz="1800" i="1" dirty="0"/>
              <a:t>Clin Epi </a:t>
            </a:r>
            <a:r>
              <a:rPr lang="en-US" sz="1800" dirty="0"/>
              <a:t>2024 demonstrated MI estimators more efficient (narrower CI)</a:t>
            </a:r>
          </a:p>
          <a:p>
            <a:pPr marL="809625" lvl="1" indent="-342900"/>
            <a:endParaRPr lang="en-US" sz="800" dirty="0"/>
          </a:p>
          <a:p>
            <a:pPr marL="342900" indent="-342900">
              <a:buFont typeface="Arial" panose="020B0604020202020204" pitchFamily="34" charset="0"/>
              <a:buChar char="•"/>
            </a:pPr>
            <a:r>
              <a:rPr lang="en-US" sz="2000" dirty="0"/>
              <a:t>Han et al SIM 2021 demonstrated the efficiency of the MI comes at a cost</a:t>
            </a:r>
          </a:p>
          <a:p>
            <a:pPr marL="809625" lvl="1" indent="-342900">
              <a:buFont typeface="Courier New" panose="02070309020205020404" pitchFamily="49" charset="0"/>
              <a:buChar char="o"/>
            </a:pPr>
            <a:r>
              <a:rPr lang="en-US" sz="1800" dirty="0"/>
              <a:t>Efficiency that you gain is robustness that you lose (Lumley 2017 )</a:t>
            </a:r>
          </a:p>
          <a:p>
            <a:endParaRPr lang="en-US" sz="800" dirty="0"/>
          </a:p>
          <a:p>
            <a:pPr marL="342900" indent="-342900">
              <a:buFont typeface="Arial" panose="020B0604020202020204" pitchFamily="34" charset="0"/>
              <a:buChar char="•"/>
            </a:pPr>
            <a:r>
              <a:rPr lang="en-US" sz="2000" b="1" dirty="0"/>
              <a:t>Survey calibration, or generalized raking (GR)</a:t>
            </a:r>
            <a:r>
              <a:rPr lang="en-US" sz="2000" dirty="0"/>
              <a:t> is another way to bring in information from individuals with partially observed data</a:t>
            </a:r>
          </a:p>
          <a:p>
            <a:pPr marL="809625" lvl="1" indent="-342900"/>
            <a:r>
              <a:rPr lang="en-US" sz="1800" dirty="0"/>
              <a:t>GR estimators will be more efficient than IPW if there is at least some linear correlation between observed data and unobserved data</a:t>
            </a:r>
          </a:p>
          <a:p>
            <a:pPr marL="809625" lvl="1" indent="-342900"/>
            <a:r>
              <a:rPr lang="en-US" sz="1800" dirty="0"/>
              <a:t>Unlike MI, GR does not rely on getting outcome model correct in unobserved individuals</a:t>
            </a:r>
          </a:p>
          <a:p>
            <a:endParaRPr lang="en-US" sz="2000" dirty="0"/>
          </a:p>
          <a:p>
            <a:pPr marL="342900" indent="-342900">
              <a:buFontTx/>
              <a:buChar char="-"/>
            </a:pPr>
            <a:endParaRPr lang="en-US" sz="2000" dirty="0"/>
          </a:p>
          <a:p>
            <a:pPr marL="342900" indent="-342900">
              <a:buFontTx/>
              <a:buChar char="-"/>
            </a:pPr>
            <a:endParaRPr lang="en-US" sz="2000" dirty="0"/>
          </a:p>
          <a:p>
            <a:endParaRPr lang="en-US" sz="2000" dirty="0"/>
          </a:p>
        </p:txBody>
      </p:sp>
      <p:sp>
        <p:nvSpPr>
          <p:cNvPr id="3" name="Title 2">
            <a:extLst>
              <a:ext uri="{FF2B5EF4-FFF2-40B4-BE49-F238E27FC236}">
                <a16:creationId xmlns:a16="http://schemas.microsoft.com/office/drawing/2014/main" id="{F18DBCD7-A5C7-B6AF-4A4F-EFEAB43283A4}"/>
              </a:ext>
            </a:extLst>
          </p:cNvPr>
          <p:cNvSpPr>
            <a:spLocks noGrp="1"/>
          </p:cNvSpPr>
          <p:nvPr>
            <p:ph type="title"/>
          </p:nvPr>
        </p:nvSpPr>
        <p:spPr/>
        <p:txBody>
          <a:bodyPr/>
          <a:lstStyle/>
          <a:p>
            <a:r>
              <a:rPr lang="en-US" dirty="0"/>
              <a:t>Improving IPW</a:t>
            </a:r>
          </a:p>
        </p:txBody>
      </p:sp>
      <p:sp>
        <p:nvSpPr>
          <p:cNvPr id="4" name="Text Placeholder 3">
            <a:extLst>
              <a:ext uri="{FF2B5EF4-FFF2-40B4-BE49-F238E27FC236}">
                <a16:creationId xmlns:a16="http://schemas.microsoft.com/office/drawing/2014/main" id="{A756C972-1C03-5097-9E01-BBB09CA1476D}"/>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B713BF1B-5EB9-B1C8-84E0-7CB3C9207FA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4103650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F00A-868B-4A79-965D-48EF151E4FF5}"/>
              </a:ext>
            </a:extLst>
          </p:cNvPr>
          <p:cNvSpPr>
            <a:spLocks noGrp="1"/>
          </p:cNvSpPr>
          <p:nvPr>
            <p:ph type="title"/>
          </p:nvPr>
        </p:nvSpPr>
        <p:spPr>
          <a:xfrm>
            <a:off x="435006" y="365127"/>
            <a:ext cx="10120543" cy="611418"/>
          </a:xfrm>
        </p:spPr>
        <p:txBody>
          <a:bodyPr>
            <a:noAutofit/>
          </a:bodyPr>
          <a:lstStyle/>
          <a:p>
            <a:r>
              <a:rPr lang="en-US" dirty="0">
                <a:latin typeface="Montserrat" panose="00000500000000000000" pitchFamily="2" charset="0"/>
              </a:rPr>
              <a:t>Survey Calibration, aka Generalized raking (GR)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17155A-0E44-2218-0C83-91542BA0E661}"/>
                  </a:ext>
                </a:extLst>
              </p:cNvPr>
              <p:cNvSpPr>
                <a:spLocks noGrp="1"/>
              </p:cNvSpPr>
              <p:nvPr>
                <p:ph idx="1"/>
              </p:nvPr>
            </p:nvSpPr>
            <p:spPr>
              <a:xfrm>
                <a:off x="435006" y="1162310"/>
                <a:ext cx="11078685" cy="5144133"/>
              </a:xfrm>
            </p:spPr>
            <p:txBody>
              <a:bodyPr>
                <a:noAutofit/>
              </a:bodyPr>
              <a:lstStyle/>
              <a:p>
                <a:r>
                  <a:rPr lang="en-US" sz="2000" dirty="0"/>
                  <a:t>GR is a weighted complete case estimator using calibrated IPW weights </a:t>
                </a:r>
              </a:p>
              <a:p>
                <a:pPr marL="342900" indent="-342900">
                  <a:buFont typeface="Arial" panose="020B0604020202020204" pitchFamily="34" charset="0"/>
                  <a:buChar char="•"/>
                </a:pPr>
                <a:r>
                  <a:rPr lang="en-US" sz="2000" dirty="0"/>
                  <a:t>First step: Calculate the IPW weights (1/ </a:t>
                </a:r>
                <a14:m>
                  <m:oMath xmlns:m="http://schemas.openxmlformats.org/officeDocument/2006/math">
                    <m:sSub>
                      <m:sSubPr>
                        <m:ctrlPr>
                          <a:rPr lang="en-US" sz="2000" i="1" smtClean="0">
                            <a:latin typeface="Cambria Math" panose="02040503050406030204" pitchFamily="18" charset="0"/>
                          </a:rPr>
                        </m:ctrlPr>
                      </m:sSubPr>
                      <m:e>
                        <m:r>
                          <m:rPr>
                            <m:sty m:val="p"/>
                          </m:rPr>
                          <a:rPr lang="en-US" sz="2000" b="0" i="0" smtClean="0">
                            <a:latin typeface="Cambria Math" panose="02040503050406030204" pitchFamily="18" charset="0"/>
                          </a:rPr>
                          <m:t>π</m:t>
                        </m:r>
                      </m:e>
                      <m:sub>
                        <m:r>
                          <m:rPr>
                            <m:sty m:val="p"/>
                          </m:rPr>
                          <a:rPr lang="en-US" sz="2000" b="0" i="0" smtClean="0">
                            <a:latin typeface="Cambria Math" panose="02040503050406030204" pitchFamily="18" charset="0"/>
                          </a:rPr>
                          <m:t>i</m:t>
                        </m:r>
                      </m:sub>
                    </m:sSub>
                  </m:oMath>
                </a14:m>
                <a:r>
                  <a:rPr lang="en-US" sz="2000" dirty="0"/>
                  <a:t>)</a:t>
                </a:r>
              </a:p>
              <a:p>
                <a:pPr marL="342900" indent="-342900">
                  <a:buFont typeface="Arial" panose="020B0604020202020204" pitchFamily="34" charset="0"/>
                  <a:buChar char="•"/>
                </a:pPr>
                <a:r>
                  <a:rPr lang="en-US" sz="2000" dirty="0"/>
                  <a:t>Second step: weights are adjusted (calibrated) using “phase 1” variables observed on everyone</a:t>
                </a:r>
              </a:p>
              <a:p>
                <a:pPr marL="809625" lvl="1" indent="-342900">
                  <a:buFont typeface="Courier New" panose="02070309020205020404" pitchFamily="49" charset="0"/>
                  <a:buChar char="o"/>
                </a:pPr>
                <a:r>
                  <a:rPr lang="en-US" sz="2000" dirty="0"/>
                  <a:t>Calibration variables can be imputed variables using a working model</a:t>
                </a:r>
              </a:p>
              <a:p>
                <a:pPr marL="809625" lvl="1" indent="-342900">
                  <a:buFont typeface="Courier New" panose="02070309020205020404" pitchFamily="49" charset="0"/>
                  <a:buChar char="o"/>
                </a:pPr>
                <a:r>
                  <a:rPr lang="en-US" sz="2000" dirty="0"/>
                  <a:t>If working model wrong, raking won’t gain efficiency over IPW, but won’t introduce bias</a:t>
                </a:r>
              </a:p>
              <a:p>
                <a:pPr marL="342900" indent="-342900">
                  <a:buFont typeface="Arial" panose="020B0604020202020204" pitchFamily="34" charset="0"/>
                  <a:buChar char="•"/>
                </a:pPr>
                <a:r>
                  <a:rPr lang="en-US" sz="2000" dirty="0"/>
                  <a:t>Third step: Fit weighted outcome regression model using calibrated weights</a:t>
                </a:r>
              </a:p>
              <a:p>
                <a:endParaRPr lang="en-US" sz="2000" dirty="0"/>
              </a:p>
              <a:p>
                <a:r>
                  <a:rPr lang="en-US" sz="2000" dirty="0"/>
                  <a:t>Some observations</a:t>
                </a:r>
              </a:p>
              <a:p>
                <a:pPr marL="342900" indent="-342900">
                  <a:buFont typeface="Arial" panose="020B0604020202020204" pitchFamily="34" charset="0"/>
                  <a:buChar char="•"/>
                </a:pPr>
                <a:r>
                  <a:rPr lang="en-US" sz="2000" dirty="0"/>
                  <a:t>Ideal raking estimator is asymptotically equivalent to optimal AIPW estimator (Lumley et al 2011)</a:t>
                </a:r>
              </a:p>
              <a:p>
                <a:pPr marL="809625" lvl="1" indent="-342900">
                  <a:buFont typeface="Courier New" panose="02070309020205020404" pitchFamily="49" charset="0"/>
                  <a:buChar char="o"/>
                </a:pPr>
                <a:r>
                  <a:rPr lang="en-US" sz="2000" dirty="0"/>
                  <a:t>Ideal raking leverages maximal information from the ‘’phase 1” data</a:t>
                </a:r>
              </a:p>
              <a:p>
                <a:pPr marL="342900" indent="-342900">
                  <a:buFont typeface="Arial" panose="020B0604020202020204" pitchFamily="34" charset="0"/>
                  <a:buChar char="•"/>
                </a:pPr>
                <a:r>
                  <a:rPr lang="en-US" sz="2000" dirty="0"/>
                  <a:t>GR targets </a:t>
                </a:r>
                <a:r>
                  <a:rPr lang="en-US" sz="2000" dirty="0" err="1"/>
                  <a:t>estimand</a:t>
                </a:r>
                <a:r>
                  <a:rPr lang="en-US" sz="2000" dirty="0"/>
                  <a:t>/estimate that would have been fit if there was no missing data</a:t>
                </a:r>
              </a:p>
              <a:p>
                <a:pPr marL="342900" indent="-342900">
                  <a:buFont typeface="Arial" panose="020B0604020202020204" pitchFamily="34" charset="0"/>
                  <a:buChar char="•"/>
                </a:pPr>
                <a:r>
                  <a:rPr lang="en-US" sz="2000" dirty="0"/>
                  <a:t>Raking can be readily implemented using the survey package in R (Lumley 2011) </a:t>
                </a:r>
              </a:p>
              <a:p>
                <a:r>
                  <a:rPr lang="en-US" sz="2000" dirty="0"/>
                  <a:t>	See exam</a:t>
                </a:r>
                <a:r>
                  <a:rPr lang="en-US" sz="2000" dirty="0">
                    <a:hlinkClick r:id="rId2">
                      <a:extLst>
                        <a:ext uri="{A12FA001-AC4F-418D-AE19-62706E023703}">
                          <ahyp:hlinkClr xmlns:ahyp="http://schemas.microsoft.com/office/drawing/2018/hyperlinkcolor" val="tx"/>
                        </a:ext>
                      </a:extLst>
                    </a:hlinkClick>
                  </a:rPr>
                  <a:t>p</a:t>
                </a:r>
                <a:r>
                  <a:rPr lang="en-US" sz="2000" dirty="0"/>
                  <a:t>le code: </a:t>
                </a:r>
                <a:r>
                  <a:rPr lang="en-US" dirty="0">
                    <a:hlinkClick r:id="rId2"/>
                  </a:rPr>
                  <a:t>https://github.com/PamelaShaw/Missing-Confounders-Methods/</a:t>
                </a:r>
                <a:endParaRPr lang="en-US" dirty="0"/>
              </a:p>
            </p:txBody>
          </p:sp>
        </mc:Choice>
        <mc:Fallback xmlns="">
          <p:sp>
            <p:nvSpPr>
              <p:cNvPr id="3" name="Content Placeholder 2">
                <a:extLst>
                  <a:ext uri="{FF2B5EF4-FFF2-40B4-BE49-F238E27FC236}">
                    <a16:creationId xmlns:a16="http://schemas.microsoft.com/office/drawing/2014/main" id="{1417155A-0E44-2218-0C83-91542BA0E661}"/>
                  </a:ext>
                </a:extLst>
              </p:cNvPr>
              <p:cNvSpPr>
                <a:spLocks noGrp="1" noRot="1" noChangeAspect="1" noMove="1" noResize="1" noEditPoints="1" noAdjustHandles="1" noChangeArrowheads="1" noChangeShapeType="1" noTextEdit="1"/>
              </p:cNvSpPr>
              <p:nvPr>
                <p:ph idx="1"/>
              </p:nvPr>
            </p:nvSpPr>
            <p:spPr>
              <a:xfrm>
                <a:off x="435006" y="1162310"/>
                <a:ext cx="11078685" cy="5144133"/>
              </a:xfrm>
              <a:blipFill>
                <a:blip r:embed="rId4"/>
                <a:stretch>
                  <a:fillRect l="-1375" t="-1659" b="-35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F2B9D2-1D90-97FC-A021-168295E525A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6936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B02C-1BFE-2306-59C5-41A8219B34A3}"/>
              </a:ext>
            </a:extLst>
          </p:cNvPr>
          <p:cNvSpPr>
            <a:spLocks noGrp="1"/>
          </p:cNvSpPr>
          <p:nvPr>
            <p:ph type="title"/>
          </p:nvPr>
        </p:nvSpPr>
        <p:spPr>
          <a:xfrm>
            <a:off x="355107" y="355107"/>
            <a:ext cx="11549848" cy="892925"/>
          </a:xfrm>
        </p:spPr>
        <p:txBody>
          <a:bodyPr>
            <a:normAutofit fontScale="90000"/>
          </a:bodyPr>
          <a:lstStyle/>
          <a:p>
            <a:r>
              <a:rPr lang="en-US" dirty="0">
                <a:latin typeface="Montserrat" panose="00000500000000000000" pitchFamily="2" charset="0"/>
              </a:rPr>
              <a:t>Constructing Efficient Raking (Calibration) Variables for Regression Coefficients</a:t>
            </a:r>
          </a:p>
        </p:txBody>
      </p:sp>
      <p:sp>
        <p:nvSpPr>
          <p:cNvPr id="3" name="Content Placeholder 2">
            <a:extLst>
              <a:ext uri="{FF2B5EF4-FFF2-40B4-BE49-F238E27FC236}">
                <a16:creationId xmlns:a16="http://schemas.microsoft.com/office/drawing/2014/main" id="{9E4D32C9-722A-B374-A95E-5BFB2EA20E66}"/>
              </a:ext>
            </a:extLst>
          </p:cNvPr>
          <p:cNvSpPr>
            <a:spLocks noGrp="1"/>
          </p:cNvSpPr>
          <p:nvPr>
            <p:ph idx="1"/>
          </p:nvPr>
        </p:nvSpPr>
        <p:spPr>
          <a:xfrm>
            <a:off x="355107" y="1488489"/>
            <a:ext cx="11163300" cy="4724400"/>
          </a:xfrm>
        </p:spPr>
        <p:txBody>
          <a:bodyPr>
            <a:normAutofit/>
          </a:bodyPr>
          <a:lstStyle/>
          <a:p>
            <a:pPr marL="285750" indent="-285750">
              <a:buFont typeface="Arial" panose="020B0604020202020204" pitchFamily="34" charset="0"/>
              <a:buChar char="•"/>
            </a:pPr>
            <a:r>
              <a:rPr lang="en-US" sz="2000" dirty="0"/>
              <a:t>We know the ideal raking variable is the expected value of the influence function given the observed data (Breslow et al 2009)</a:t>
            </a:r>
          </a:p>
          <a:p>
            <a:pPr marL="285750" indent="-285750">
              <a:buFont typeface="Arial" panose="020B0604020202020204" pitchFamily="34" charset="0"/>
              <a:buChar char="•"/>
            </a:pPr>
            <a:r>
              <a:rPr lang="en-US" sz="2000" dirty="0"/>
              <a:t>Han et al 2021 showed a practical way to estimate the optimal raking variable is to </a:t>
            </a:r>
          </a:p>
          <a:p>
            <a:pPr marL="752475" lvl="1" indent="-285750">
              <a:buFont typeface="Courier New" panose="02070309020205020404" pitchFamily="49" charset="0"/>
              <a:buChar char="o"/>
            </a:pPr>
            <a:r>
              <a:rPr lang="en-US" sz="2000" dirty="0"/>
              <a:t>Multiply impute the missing data</a:t>
            </a:r>
          </a:p>
          <a:p>
            <a:pPr marL="752475" lvl="1" indent="-285750">
              <a:buFont typeface="Courier New" panose="02070309020205020404" pitchFamily="49" charset="0"/>
              <a:buChar char="o"/>
            </a:pPr>
            <a:r>
              <a:rPr lang="en-US" sz="2000" dirty="0"/>
              <a:t>Fit the target working model on the population for each imputed dataset and obtain the influence functions for each model parameter</a:t>
            </a:r>
          </a:p>
          <a:p>
            <a:pPr marL="752475" lvl="1" indent="-285750">
              <a:buFont typeface="Courier New" panose="02070309020205020404" pitchFamily="49" charset="0"/>
              <a:buChar char="o"/>
            </a:pPr>
            <a:r>
              <a:rPr lang="en-US" sz="2000" dirty="0"/>
              <a:t>Average the influence functions across imputed datasets</a:t>
            </a:r>
          </a:p>
          <a:p>
            <a:pPr marL="285750" indent="-285750">
              <a:buFont typeface="Arial" panose="020B0604020202020204" pitchFamily="34" charset="0"/>
              <a:buChar char="•"/>
            </a:pPr>
            <a:r>
              <a:rPr lang="en-US" sz="2000" b="1" dirty="0">
                <a:solidFill>
                  <a:srgbClr val="0070C0"/>
                </a:solidFill>
              </a:rPr>
              <a:t>GR Approach: </a:t>
            </a:r>
            <a:r>
              <a:rPr lang="en-US" sz="2000" dirty="0"/>
              <a:t>calibrate IPW weights using the average imputed influence functions for each of the regression coefficients </a:t>
            </a:r>
          </a:p>
        </p:txBody>
      </p:sp>
      <p:sp>
        <p:nvSpPr>
          <p:cNvPr id="4" name="Slide Number Placeholder 3">
            <a:extLst>
              <a:ext uri="{FF2B5EF4-FFF2-40B4-BE49-F238E27FC236}">
                <a16:creationId xmlns:a16="http://schemas.microsoft.com/office/drawing/2014/main" id="{D285A997-1B29-5533-B668-33221D72236F}"/>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272225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8F8246-2AAE-2E96-AB64-75D7E979A565}"/>
              </a:ext>
            </a:extLst>
          </p:cNvPr>
          <p:cNvSpPr>
            <a:spLocks noGrp="1"/>
          </p:cNvSpPr>
          <p:nvPr>
            <p:ph type="title"/>
          </p:nvPr>
        </p:nvSpPr>
        <p:spPr/>
        <p:txBody>
          <a:bodyPr/>
          <a:lstStyle/>
          <a:p>
            <a:r>
              <a:rPr lang="en-US" dirty="0"/>
              <a:t>GR: Technical Bits (Deville and </a:t>
            </a:r>
            <a:r>
              <a:rPr lang="en-US" dirty="0" err="1"/>
              <a:t>Särndal</a:t>
            </a:r>
            <a:r>
              <a:rPr lang="en-US" dirty="0"/>
              <a:t> 1992)</a:t>
            </a:r>
          </a:p>
        </p:txBody>
      </p:sp>
      <p:pic>
        <p:nvPicPr>
          <p:cNvPr id="5" name="Picture 4">
            <a:extLst>
              <a:ext uri="{FF2B5EF4-FFF2-40B4-BE49-F238E27FC236}">
                <a16:creationId xmlns:a16="http://schemas.microsoft.com/office/drawing/2014/main" id="{86444EC4-648E-4ABD-68A8-F16FD7640169}"/>
              </a:ext>
            </a:extLst>
          </p:cNvPr>
          <p:cNvPicPr>
            <a:picLocks noChangeAspect="1"/>
          </p:cNvPicPr>
          <p:nvPr/>
        </p:nvPicPr>
        <p:blipFill>
          <a:blip r:embed="rId2"/>
          <a:stretch>
            <a:fillRect/>
          </a:stretch>
        </p:blipFill>
        <p:spPr>
          <a:xfrm>
            <a:off x="748646" y="1661633"/>
            <a:ext cx="7772400" cy="2026445"/>
          </a:xfrm>
          <a:prstGeom prst="rect">
            <a:avLst/>
          </a:prstGeom>
        </p:spPr>
      </p:pic>
      <p:sp>
        <p:nvSpPr>
          <p:cNvPr id="8" name="TextBox 7">
            <a:extLst>
              <a:ext uri="{FF2B5EF4-FFF2-40B4-BE49-F238E27FC236}">
                <a16:creationId xmlns:a16="http://schemas.microsoft.com/office/drawing/2014/main" id="{77762D29-3D6F-2332-295A-C6DDA6746C35}"/>
              </a:ext>
            </a:extLst>
          </p:cNvPr>
          <p:cNvSpPr txBox="1"/>
          <p:nvPr/>
        </p:nvSpPr>
        <p:spPr>
          <a:xfrm>
            <a:off x="748646" y="3724021"/>
            <a:ext cx="3658630" cy="276999"/>
          </a:xfrm>
          <a:prstGeom prst="rect">
            <a:avLst/>
          </a:prstGeom>
          <a:noFill/>
        </p:spPr>
        <p:txBody>
          <a:bodyPr wrap="none" lIns="0" tIns="0" rIns="0" bIns="0" rtlCol="0">
            <a:spAutoFit/>
          </a:bodyPr>
          <a:lstStyle/>
          <a:p>
            <a:r>
              <a:rPr lang="en-US" dirty="0">
                <a:cs typeface="Arial" panose="020B0604020202020204" pitchFamily="34" charset="0"/>
              </a:rPr>
              <a:t>Under mild regularity conditions, know</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95BDAA6-F77C-0938-9DE8-92CACA748138}"/>
                  </a:ext>
                </a:extLst>
              </p:cNvPr>
              <p:cNvSpPr txBox="1"/>
              <p:nvPr/>
            </p:nvSpPr>
            <p:spPr>
              <a:xfrm>
                <a:off x="928785" y="4397837"/>
                <a:ext cx="8685511" cy="868251"/>
              </a:xfrm>
              <a:prstGeom prst="rect">
                <a:avLst/>
              </a:prstGeom>
              <a:noFill/>
            </p:spPr>
            <p:txBody>
              <a:bodyPr wrap="square" lIns="0" tIns="0" rIns="0" bIns="0" rtlCol="0">
                <a:spAutoFit/>
              </a:bodyPr>
              <a:lstStyle/>
              <a:p>
                <a14:m>
                  <m:oMath xmlns:m="http://schemas.openxmlformats.org/officeDocument/2006/math">
                    <m:r>
                      <m:rPr>
                        <m:sty m:val="p"/>
                      </m:rPr>
                      <a:rPr lang="en-US" b="0" i="1" smtClean="0">
                        <a:latin typeface="Cambria Math" panose="02040503050406030204" pitchFamily="18" charset="0"/>
                        <a:cs typeface="Arial" panose="020B0604020202020204" pitchFamily="34" charset="0"/>
                      </a:rPr>
                      <m:t>V</m:t>
                    </m:r>
                    <m:r>
                      <m:rPr>
                        <m:sty m:val="p"/>
                      </m:rPr>
                      <a:rPr lang="en-US" b="0" i="0" smtClean="0">
                        <a:latin typeface="Cambria Math" panose="02040503050406030204" pitchFamily="18" charset="0"/>
                        <a:cs typeface="Arial" panose="020B0604020202020204" pitchFamily="34" charset="0"/>
                      </a:rPr>
                      <m:t>ar</m:t>
                    </m:r>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ea typeface="Cambria Math" panose="02040503050406030204" pitchFamily="18" charset="0"/>
                                    <a:cs typeface="Arial" panose="020B0604020202020204" pitchFamily="34" charset="0"/>
                                  </a:rPr>
                                  <m:t>𝛽</m:t>
                                </m:r>
                              </m:e>
                            </m:acc>
                          </m:e>
                          <m:sub>
                            <m:r>
                              <a:rPr lang="en-US" b="0" i="1" smtClean="0">
                                <a:latin typeface="Cambria Math" panose="02040503050406030204" pitchFamily="18" charset="0"/>
                                <a:cs typeface="Arial" panose="020B0604020202020204" pitchFamily="34" charset="0"/>
                              </a:rPr>
                              <m:t>𝐺𝑅</m:t>
                            </m:r>
                          </m:sub>
                        </m:sSub>
                      </m:e>
                    </m:d>
                    <m:r>
                      <a:rPr lang="en-US" b="0" i="1" smtClean="0">
                        <a:latin typeface="Cambria Math" panose="02040503050406030204" pitchFamily="18" charset="0"/>
                        <a:ea typeface="Cambria Math" panose="02040503050406030204" pitchFamily="18" charset="0"/>
                        <a:cs typeface="Arial" panose="020B0604020202020204" pitchFamily="34" charset="0"/>
                      </a:rPr>
                      <m:t>≈</m:t>
                    </m:r>
                    <m:d>
                      <m:dPr>
                        <m:ctrlPr>
                          <a:rPr lang="en-US" b="0" i="1" smtClean="0">
                            <a:latin typeface="Cambria Math" panose="02040503050406030204" pitchFamily="18" charset="0"/>
                            <a:ea typeface="Cambria Math" panose="02040503050406030204" pitchFamily="18" charset="0"/>
                            <a:cs typeface="Arial" panose="020B0604020202020204" pitchFamily="34" charset="0"/>
                          </a:rPr>
                        </m:ctrlPr>
                      </m:dPr>
                      <m:e>
                        <m:r>
                          <a:rPr lang="en-US" b="0" i="1" smtClean="0">
                            <a:latin typeface="Cambria Math" panose="02040503050406030204" pitchFamily="18" charset="0"/>
                            <a:ea typeface="Cambria Math" panose="02040503050406030204" pitchFamily="18" charset="0"/>
                            <a:cs typeface="Arial" panose="020B0604020202020204" pitchFamily="34" charset="0"/>
                          </a:rPr>
                          <m:t>1−</m:t>
                        </m:r>
                        <m:sSup>
                          <m:sSupPr>
                            <m:ctrlPr>
                              <a:rPr lang="en-US" b="0" i="1" smtClean="0">
                                <a:latin typeface="Cambria Math" panose="02040503050406030204" pitchFamily="18" charset="0"/>
                                <a:ea typeface="Cambria Math" panose="02040503050406030204" pitchFamily="18" charset="0"/>
                                <a:cs typeface="Arial" panose="020B0604020202020204" pitchFamily="34" charset="0"/>
                              </a:rPr>
                            </m:ctrlPr>
                          </m:sSupPr>
                          <m:e>
                            <m:r>
                              <a:rPr lang="en-US" b="0" i="1" smtClean="0">
                                <a:latin typeface="Cambria Math" panose="02040503050406030204" pitchFamily="18" charset="0"/>
                                <a:ea typeface="Cambria Math" panose="02040503050406030204" pitchFamily="18" charset="0"/>
                                <a:cs typeface="Arial" panose="020B0604020202020204" pitchFamily="34" charset="0"/>
                              </a:rPr>
                              <m:t>𝜌</m:t>
                            </m:r>
                          </m:e>
                          <m:sup>
                            <m:r>
                              <a:rPr lang="en-US" b="0" i="1" smtClean="0">
                                <a:latin typeface="Cambria Math" panose="02040503050406030204" pitchFamily="18" charset="0"/>
                                <a:ea typeface="Cambria Math" panose="02040503050406030204" pitchFamily="18" charset="0"/>
                                <a:cs typeface="Arial" panose="020B0604020202020204" pitchFamily="34" charset="0"/>
                              </a:rPr>
                              <m:t>2</m:t>
                            </m:r>
                          </m:sup>
                        </m:sSup>
                      </m:e>
                    </m:d>
                    <m:r>
                      <m:rPr>
                        <m:sty m:val="p"/>
                      </m:rPr>
                      <a:rPr lang="en-US" i="1">
                        <a:latin typeface="Cambria Math" panose="02040503050406030204" pitchFamily="18" charset="0"/>
                        <a:cs typeface="Arial" panose="020B0604020202020204" pitchFamily="34" charset="0"/>
                      </a:rPr>
                      <m:t>V</m:t>
                    </m:r>
                    <m:r>
                      <m:rPr>
                        <m:sty m:val="p"/>
                      </m:rPr>
                      <a:rPr lang="en-US">
                        <a:latin typeface="Cambria Math" panose="02040503050406030204" pitchFamily="18" charset="0"/>
                        <a:cs typeface="Arial" panose="020B0604020202020204" pitchFamily="34" charset="0"/>
                      </a:rPr>
                      <m:t>ar</m:t>
                    </m:r>
                    <m:d>
                      <m:dPr>
                        <m:ctrlPr>
                          <a:rPr lang="en-US" i="1">
                            <a:latin typeface="Cambria Math" panose="02040503050406030204" pitchFamily="18" charset="0"/>
                            <a:cs typeface="Arial" panose="020B0604020202020204" pitchFamily="34" charset="0"/>
                          </a:rPr>
                        </m:ctrlPr>
                      </m:dPr>
                      <m:e>
                        <m:sSub>
                          <m:sSubPr>
                            <m:ctrlPr>
                              <a:rPr lang="en-US" i="1">
                                <a:latin typeface="Cambria Math" panose="02040503050406030204" pitchFamily="18" charset="0"/>
                                <a:cs typeface="Arial" panose="020B0604020202020204" pitchFamily="34" charset="0"/>
                              </a:rPr>
                            </m:ctrlPr>
                          </m:sSubPr>
                          <m:e>
                            <m:acc>
                              <m:accPr>
                                <m:chr m:val="̂"/>
                                <m:ctrlPr>
                                  <a:rPr lang="en-US" i="1">
                                    <a:latin typeface="Cambria Math" panose="02040503050406030204" pitchFamily="18" charset="0"/>
                                    <a:cs typeface="Arial" panose="020B0604020202020204" pitchFamily="34" charset="0"/>
                                  </a:rPr>
                                </m:ctrlPr>
                              </m:accPr>
                              <m:e>
                                <m:r>
                                  <a:rPr lang="en-US" i="1">
                                    <a:latin typeface="Cambria Math" panose="02040503050406030204" pitchFamily="18" charset="0"/>
                                    <a:ea typeface="Cambria Math" panose="02040503050406030204" pitchFamily="18" charset="0"/>
                                    <a:cs typeface="Arial" panose="020B0604020202020204" pitchFamily="34" charset="0"/>
                                  </a:rPr>
                                  <m:t>𝛽</m:t>
                                </m:r>
                              </m:e>
                            </m:acc>
                          </m:e>
                          <m:sub>
                            <m:r>
                              <a:rPr lang="en-US" b="0" i="1" smtClean="0">
                                <a:latin typeface="Cambria Math" panose="02040503050406030204" pitchFamily="18" charset="0"/>
                                <a:ea typeface="Cambria Math" panose="02040503050406030204" pitchFamily="18" charset="0"/>
                                <a:cs typeface="Arial" panose="020B0604020202020204" pitchFamily="34" charset="0"/>
                              </a:rPr>
                              <m:t>𝐼𝑃𝑊</m:t>
                            </m:r>
                          </m:sub>
                        </m:sSub>
                      </m:e>
                    </m:d>
                    <m:r>
                      <a:rPr lang="en-US" b="0" i="1" smtClean="0">
                        <a:latin typeface="Cambria Math" panose="02040503050406030204" pitchFamily="18" charset="0"/>
                        <a:cs typeface="Arial" panose="020B0604020202020204" pitchFamily="34" charset="0"/>
                      </a:rPr>
                      <m:t>,  </m:t>
                    </m:r>
                    <m:r>
                      <m:rPr>
                        <m:sty m:val="p"/>
                      </m:rPr>
                      <a:rPr lang="en-US" b="0" i="0" smtClean="0">
                        <a:latin typeface="Cambria Math" panose="02040503050406030204" pitchFamily="18" charset="0"/>
                        <a:cs typeface="Arial" panose="020B0604020202020204" pitchFamily="34" charset="0"/>
                      </a:rPr>
                      <m:t>where</m:t>
                    </m:r>
                    <m:r>
                      <a:rPr lang="en-US" b="0" i="0"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ea typeface="Cambria Math" panose="02040503050406030204" pitchFamily="18" charset="0"/>
                        <a:cs typeface="Arial" panose="020B0604020202020204" pitchFamily="34" charset="0"/>
                      </a:rPr>
                      <m:t>𝜌</m:t>
                    </m:r>
                    <m:r>
                      <a:rPr lang="en-US" b="0" i="1" smtClean="0">
                        <a:latin typeface="Cambria Math" panose="02040503050406030204" pitchFamily="18" charset="0"/>
                        <a:ea typeface="Cambria Math" panose="02040503050406030204" pitchFamily="18" charset="0"/>
                        <a:cs typeface="Arial" panose="020B0604020202020204" pitchFamily="34" charset="0"/>
                      </a:rPr>
                      <m:t>=</m:t>
                    </m:r>
                    <m:r>
                      <m:rPr>
                        <m:sty m:val="p"/>
                      </m:rPr>
                      <a:rPr lang="en-US" b="0" i="0" smtClean="0">
                        <a:latin typeface="Cambria Math" panose="02040503050406030204" pitchFamily="18" charset="0"/>
                        <a:ea typeface="Cambria Math" panose="02040503050406030204" pitchFamily="18" charset="0"/>
                        <a:cs typeface="Arial" panose="020B0604020202020204" pitchFamily="34" charset="0"/>
                      </a:rPr>
                      <m:t>cor</m:t>
                    </m:r>
                    <m:r>
                      <a:rPr lang="en-US" b="0" i="1" smtClean="0">
                        <a:latin typeface="Cambria Math" panose="02040503050406030204" pitchFamily="18" charset="0"/>
                        <a:ea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ea typeface="Cambria Math" panose="02040503050406030204" pitchFamily="18" charset="0"/>
                            <a:cs typeface="Arial" panose="020B0604020202020204" pitchFamily="34" charset="0"/>
                          </a:rPr>
                        </m:ctrlPr>
                      </m:sSubPr>
                      <m:e>
                        <m:r>
                          <a:rPr lang="en-US" b="0" i="1" smtClean="0">
                            <a:latin typeface="Cambria Math" panose="02040503050406030204" pitchFamily="18" charset="0"/>
                            <a:ea typeface="Cambria Math" panose="02040503050406030204" pitchFamily="18" charset="0"/>
                            <a:cs typeface="Arial" panose="020B0604020202020204" pitchFamily="34" charset="0"/>
                          </a:rPr>
                          <m:t>h</m:t>
                        </m:r>
                      </m:e>
                      <m:sub>
                        <m:r>
                          <a:rPr lang="en-US" b="0" i="1" smtClean="0">
                            <a:latin typeface="Cambria Math" panose="02040503050406030204" pitchFamily="18" charset="0"/>
                            <a:ea typeface="Cambria Math" panose="02040503050406030204" pitchFamily="18" charset="0"/>
                            <a:cs typeface="Arial" panose="020B0604020202020204" pitchFamily="34" charset="0"/>
                          </a:rPr>
                          <m:t>𝑖</m:t>
                        </m:r>
                      </m:sub>
                    </m:sSub>
                  </m:oMath>
                </a14:m>
                <a:r>
                  <a:rPr lang="en-US" dirty="0">
                    <a:latin typeface="Arial" panose="020B0604020202020204" pitchFamily="34" charset="0"/>
                    <a:cs typeface="Arial" panose="020B0604020202020204" pitchFamily="34" charset="0"/>
                  </a:rPr>
                  <a:t>,</a:t>
                </a:r>
                <a14:m>
                  <m:oMath xmlns:m="http://schemas.openxmlformats.org/officeDocument/2006/math">
                    <m:sSub>
                      <m:sSubPr>
                        <m:ctrlPr>
                          <a:rPr lang="en-US" i="1" dirty="0" smtClean="0">
                            <a:latin typeface="Cambria Math" panose="02040503050406030204" pitchFamily="18" charset="0"/>
                            <a:cs typeface="Arial" panose="020B0604020202020204" pitchFamily="34" charset="0"/>
                          </a:rPr>
                        </m:ctrlPr>
                      </m:sSubPr>
                      <m:e>
                        <m:r>
                          <a:rPr lang="en-US" b="0" i="1" dirty="0" smtClean="0">
                            <a:latin typeface="Cambria Math" panose="02040503050406030204" pitchFamily="18" charset="0"/>
                            <a:cs typeface="Arial" panose="020B0604020202020204" pitchFamily="34" charset="0"/>
                          </a:rPr>
                          <m:t>𝐴</m:t>
                        </m:r>
                      </m:e>
                      <m:sub>
                        <m:r>
                          <a:rPr lang="en-US" b="0" i="1" dirty="0" smtClean="0">
                            <a:latin typeface="Cambria Math" panose="02040503050406030204" pitchFamily="18" charset="0"/>
                            <a:cs typeface="Arial" panose="020B0604020202020204" pitchFamily="34" charset="0"/>
                          </a:rPr>
                          <m:t>𝑖</m:t>
                        </m:r>
                      </m:sub>
                    </m:sSub>
                    <m:r>
                      <a:rPr lang="en-US" b="0" i="1" dirty="0" smtClean="0">
                        <a:latin typeface="Cambria Math" panose="02040503050406030204" pitchFamily="18" charset="0"/>
                        <a:cs typeface="Arial" panose="020B0604020202020204" pitchFamily="34" charset="0"/>
                      </a:rPr>
                      <m:t>) </m:t>
                    </m:r>
                    <m:r>
                      <m:rPr>
                        <m:sty m:val="p"/>
                      </m:rPr>
                      <a:rPr lang="en-US" b="0" i="0" dirty="0" smtClean="0">
                        <a:latin typeface="Cambria Math" panose="02040503050406030204" pitchFamily="18" charset="0"/>
                        <a:cs typeface="Arial" panose="020B0604020202020204" pitchFamily="34" charset="0"/>
                      </a:rPr>
                      <m:t>and</m:t>
                    </m:r>
                  </m:oMath>
                </a14:m>
                <a:endParaRPr lang="en-US" b="0" dirty="0">
                  <a:latin typeface="Arial" panose="020B0604020202020204" pitchFamily="34" charset="0"/>
                  <a:cs typeface="Arial" panose="020B0604020202020204" pitchFamily="34" charset="0"/>
                </a:endParaRPr>
              </a:p>
              <a:p>
                <a:endParaRPr lang="en-US" b="0" dirty="0">
                  <a:latin typeface="Arial" panose="020B0604020202020204" pitchFamily="34" charset="0"/>
                  <a:cs typeface="Arial" panose="020B0604020202020204" pitchFamily="34" charset="0"/>
                </a:endParaRPr>
              </a:p>
              <a:p>
                <a:r>
                  <a:rPr lang="en-US" dirty="0">
                    <a:cs typeface="Arial" panose="020B0604020202020204" pitchFamily="34" charset="0"/>
                  </a:rPr>
                  <a:t>h</a:t>
                </a:r>
                <a:r>
                  <a:rPr lang="en-US" baseline="-25000" dirty="0">
                    <a:cs typeface="Arial" panose="020B0604020202020204" pitchFamily="34" charset="0"/>
                  </a:rPr>
                  <a:t>i</a:t>
                </a:r>
                <a:r>
                  <a:rPr lang="en-US" dirty="0">
                    <a:cs typeface="Arial" panose="020B0604020202020204" pitchFamily="34" charset="0"/>
                  </a:rPr>
                  <a:t> is the efficient influence function of the target parameter in the population model</a:t>
                </a:r>
              </a:p>
            </p:txBody>
          </p:sp>
        </mc:Choice>
        <mc:Fallback xmlns="">
          <p:sp>
            <p:nvSpPr>
              <p:cNvPr id="9" name="TextBox 8">
                <a:extLst>
                  <a:ext uri="{FF2B5EF4-FFF2-40B4-BE49-F238E27FC236}">
                    <a16:creationId xmlns:a16="http://schemas.microsoft.com/office/drawing/2014/main" id="{A95BDAA6-F77C-0938-9DE8-92CACA748138}"/>
                  </a:ext>
                </a:extLst>
              </p:cNvPr>
              <p:cNvSpPr txBox="1">
                <a:spLocks noRot="1" noChangeAspect="1" noMove="1" noResize="1" noEditPoints="1" noAdjustHandles="1" noChangeArrowheads="1" noChangeShapeType="1" noTextEdit="1"/>
              </p:cNvSpPr>
              <p:nvPr/>
            </p:nvSpPr>
            <p:spPr>
              <a:xfrm>
                <a:off x="928785" y="4397837"/>
                <a:ext cx="8685511" cy="868251"/>
              </a:xfrm>
              <a:prstGeom prst="rect">
                <a:avLst/>
              </a:prstGeom>
              <a:blipFill>
                <a:blip r:embed="rId3"/>
                <a:stretch>
                  <a:fillRect l="-1614" t="-7692" b="-15385"/>
                </a:stretch>
              </a:blipFill>
            </p:spPr>
            <p:txBody>
              <a:bodyPr/>
              <a:lstStyle/>
              <a:p>
                <a:r>
                  <a:rPr lang="en-US">
                    <a:noFill/>
                  </a:rPr>
                  <a:t> </a:t>
                </a:r>
              </a:p>
            </p:txBody>
          </p:sp>
        </mc:Fallback>
      </mc:AlternateContent>
    </p:spTree>
    <p:extLst>
      <p:ext uri="{BB962C8B-B14F-4D97-AF65-F5344CB8AC3E}">
        <p14:creationId xmlns:p14="http://schemas.microsoft.com/office/powerpoint/2010/main" val="132990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1A60E-A0E9-DEAB-FA7A-DF48C5A8062A}"/>
              </a:ext>
            </a:extLst>
          </p:cNvPr>
          <p:cNvSpPr>
            <a:spLocks noGrp="1"/>
          </p:cNvSpPr>
          <p:nvPr>
            <p:ph type="title"/>
          </p:nvPr>
        </p:nvSpPr>
        <p:spPr/>
        <p:txBody>
          <a:bodyPr/>
          <a:lstStyle/>
          <a:p>
            <a:r>
              <a:rPr lang="en-US" dirty="0"/>
              <a:t>TMLE </a:t>
            </a:r>
            <a:r>
              <a:rPr lang="en-US" dirty="0" err="1"/>
              <a:t>Superlearner</a:t>
            </a:r>
            <a:r>
              <a:rPr lang="en-US" dirty="0"/>
              <a:t> </a:t>
            </a:r>
          </a:p>
        </p:txBody>
      </p:sp>
      <p:sp>
        <p:nvSpPr>
          <p:cNvPr id="3" name="Content Placeholder 2">
            <a:extLst>
              <a:ext uri="{FF2B5EF4-FFF2-40B4-BE49-F238E27FC236}">
                <a16:creationId xmlns:a16="http://schemas.microsoft.com/office/drawing/2014/main" id="{E6F4D9F6-2B7F-FCC6-3E52-E092C82EF382}"/>
              </a:ext>
            </a:extLst>
          </p:cNvPr>
          <p:cNvSpPr>
            <a:spLocks noGrp="1"/>
          </p:cNvSpPr>
          <p:nvPr>
            <p:ph idx="1"/>
          </p:nvPr>
        </p:nvSpPr>
        <p:spPr/>
        <p:txBody>
          <a:bodyPr/>
          <a:lstStyle/>
          <a:p>
            <a:pPr marL="285750" indent="-285750">
              <a:buFont typeface="Arial" panose="020B0604020202020204" pitchFamily="34" charset="0"/>
              <a:buChar char="•"/>
            </a:pPr>
            <a:r>
              <a:rPr lang="en-US" sz="1800" dirty="0"/>
              <a:t>Targeted Maximum likelihood estimation (TMLE) is a semiparametric estimation technique that </a:t>
            </a:r>
            <a:r>
              <a:rPr lang="en-US" sz="1800" dirty="0">
                <a:effectLst/>
              </a:rPr>
              <a:t>targets a parameter of interest </a:t>
            </a:r>
          </a:p>
          <a:p>
            <a:pPr marL="285750" indent="-285750">
              <a:buFont typeface="Arial" panose="020B0604020202020204" pitchFamily="34" charset="0"/>
              <a:buChar char="•"/>
            </a:pPr>
            <a:r>
              <a:rPr lang="en-US" sz="1800" dirty="0"/>
              <a:t>Contrary to maximum likelihood estimation (MLE) which solves an optimization problem based on all parameters,   TMLE aims to reduce bias and variance for parameter of interest at expense of other parameters (nuisance parameters)</a:t>
            </a:r>
          </a:p>
          <a:p>
            <a:pPr marL="285750" indent="-285750">
              <a:buFont typeface="Arial" panose="020B0604020202020204" pitchFamily="34" charset="0"/>
              <a:buChar char="•"/>
            </a:pPr>
            <a:r>
              <a:rPr lang="en-US" sz="1800" dirty="0">
                <a:effectLst/>
              </a:rPr>
              <a:t>T</a:t>
            </a:r>
            <a:r>
              <a:rPr lang="en-US" sz="1800" dirty="0"/>
              <a:t>ypically implemented with a Super Learner  (data adaptive ensemble learner) for key quantities</a:t>
            </a:r>
          </a:p>
          <a:p>
            <a:pPr marL="752475" lvl="1" indent="-285750"/>
            <a:r>
              <a:rPr lang="en-US" sz="1800" dirty="0"/>
              <a:t>Learning by fitting multiple models to the data</a:t>
            </a:r>
          </a:p>
          <a:p>
            <a:pPr marL="752475" lvl="1" indent="-285750"/>
            <a:r>
              <a:rPr lang="en-US" sz="1800" dirty="0"/>
              <a:t>Incorporates the flexibility of machine learning, while allowing for statistical inference</a:t>
            </a:r>
          </a:p>
          <a:p>
            <a:pPr marL="752475" lvl="1" indent="-285750"/>
            <a:r>
              <a:rPr lang="en-US" sz="1800" dirty="0"/>
              <a:t>Will be maximally efficient when the model and nuisance parameters are correctly specified</a:t>
            </a:r>
          </a:p>
          <a:p>
            <a:pPr lvl="1" indent="0">
              <a:buNone/>
            </a:pPr>
            <a:endParaRPr lang="en-US" sz="1800" dirty="0"/>
          </a:p>
          <a:p>
            <a:pPr marL="285750" indent="-285750">
              <a:buFont typeface="Arial" panose="020B0604020202020204" pitchFamily="34" charset="0"/>
              <a:buChar char="•"/>
            </a:pPr>
            <a:r>
              <a:rPr lang="en-US" sz="1800" dirty="0"/>
              <a:t>Rose and van der </a:t>
            </a:r>
            <a:r>
              <a:rPr lang="en-US" sz="1800" dirty="0" err="1"/>
              <a:t>Laan</a:t>
            </a:r>
            <a:r>
              <a:rPr lang="en-US" sz="1800" dirty="0"/>
              <a:t> (2011) developed a TMLE approach to handle two-phase designs</a:t>
            </a:r>
          </a:p>
          <a:p>
            <a:pPr marL="285750" indent="-285750">
              <a:buFont typeface="Arial" panose="020B0604020202020204" pitchFamily="34" charset="0"/>
              <a:buChar char="•"/>
            </a:pPr>
            <a:r>
              <a:rPr lang="en-US" sz="1800" dirty="0"/>
              <a:t>Machine learning principles can be used to flexibly model missing data</a:t>
            </a:r>
          </a:p>
          <a:p>
            <a:pPr marL="285750" indent="-285750">
              <a:buFont typeface="Arial" panose="020B0604020202020204" pitchFamily="34" charset="0"/>
              <a:buChar char="•"/>
            </a:pPr>
            <a:endParaRPr lang="en-US" sz="1800" dirty="0"/>
          </a:p>
          <a:p>
            <a:r>
              <a:rPr lang="en-US" sz="1800" dirty="0"/>
              <a:t>Key references: van der </a:t>
            </a:r>
            <a:r>
              <a:rPr lang="en-US" sz="1800" dirty="0" err="1"/>
              <a:t>Laan</a:t>
            </a:r>
            <a:r>
              <a:rPr lang="en-US" sz="1800" dirty="0"/>
              <a:t> and Rubin 2006; van der </a:t>
            </a:r>
            <a:r>
              <a:rPr lang="en-US" sz="1800" dirty="0" err="1"/>
              <a:t>Laan</a:t>
            </a:r>
            <a:r>
              <a:rPr lang="en-US" sz="1800" dirty="0"/>
              <a:t> et al 2007; Rose and van der </a:t>
            </a:r>
            <a:r>
              <a:rPr lang="en-US" sz="1800" dirty="0" err="1"/>
              <a:t>Laan</a:t>
            </a:r>
            <a:r>
              <a:rPr lang="en-US" sz="1800" dirty="0"/>
              <a:t> 2011, Gruber and van der </a:t>
            </a:r>
            <a:r>
              <a:rPr lang="en-US" sz="1800" dirty="0" err="1"/>
              <a:t>Laan</a:t>
            </a:r>
            <a:r>
              <a:rPr lang="en-US" sz="1800" dirty="0"/>
              <a:t> 2009</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sz="1800" dirty="0"/>
          </a:p>
        </p:txBody>
      </p:sp>
    </p:spTree>
    <p:extLst>
      <p:ext uri="{BB962C8B-B14F-4D97-AF65-F5344CB8AC3E}">
        <p14:creationId xmlns:p14="http://schemas.microsoft.com/office/powerpoint/2010/main" val="40749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3356E-2073-08C6-2FA0-7DBF0DBCB75C}"/>
              </a:ext>
            </a:extLst>
          </p:cNvPr>
          <p:cNvSpPr>
            <a:spLocks noGrp="1"/>
          </p:cNvSpPr>
          <p:nvPr>
            <p:ph type="title"/>
          </p:nvPr>
        </p:nvSpPr>
        <p:spPr/>
        <p:txBody>
          <a:bodyPr/>
          <a:lstStyle/>
          <a:p>
            <a:r>
              <a:rPr lang="en-US" dirty="0"/>
              <a:t>TMLE targets the causal </a:t>
            </a:r>
            <a:r>
              <a:rPr lang="en-US" dirty="0" err="1"/>
              <a:t>estimand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C056DD-272A-8264-3E7E-5D1A085F5D95}"/>
                  </a:ext>
                </a:extLst>
              </p:cNvPr>
              <p:cNvSpPr>
                <a:spLocks noGrp="1"/>
              </p:cNvSpPr>
              <p:nvPr>
                <p:ph idx="1"/>
              </p:nvPr>
            </p:nvSpPr>
            <p:spPr/>
            <p:txBody>
              <a:bodyPr/>
              <a:lstStyle/>
              <a:p>
                <a:r>
                  <a:rPr lang="en-US" sz="2000" dirty="0"/>
                  <a:t>Define </a:t>
                </a:r>
                <a14:m>
                  <m:oMath xmlns:m="http://schemas.openxmlformats.org/officeDocument/2006/math">
                    <m:sSub>
                      <m:sSubPr>
                        <m:ctrlPr>
                          <a:rPr lang="en-US" sz="2000" i="1" smtClean="0">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𝑥</m:t>
                        </m:r>
                      </m:sub>
                    </m:sSub>
                  </m:oMath>
                </a14:m>
                <a:r>
                  <a:rPr lang="en-US" sz="2000" dirty="0"/>
                  <a:t> = P(Y=1 | X=x)</a:t>
                </a:r>
              </a:p>
              <a:p>
                <a:endParaRPr lang="en-US" sz="2000" dirty="0"/>
              </a:p>
              <a:p>
                <a:r>
                  <a:rPr lang="en-US" sz="2000" dirty="0"/>
                  <a:t>In our point treatment setting, interest is in one of the following </a:t>
                </a:r>
                <a:r>
                  <a:rPr lang="en-US" sz="2000" dirty="0" err="1"/>
                  <a:t>estimands</a:t>
                </a:r>
                <a:r>
                  <a:rPr lang="en-US" sz="2000" dirty="0"/>
                  <a:t>:</a:t>
                </a:r>
              </a:p>
              <a:p>
                <a:endParaRPr lang="en-US" sz="2000" dirty="0"/>
              </a:p>
              <a:p>
                <a:r>
                  <a:rPr lang="en-US" sz="2000" dirty="0">
                    <a:solidFill>
                      <a:schemeClr val="tx1"/>
                    </a:solidFill>
                  </a:rPr>
                  <a:t>Marginal risk difference (</a:t>
                </a:r>
                <a:r>
                  <a:rPr lang="en-US" sz="2000" dirty="0" err="1">
                    <a:solidFill>
                      <a:schemeClr val="tx1"/>
                    </a:solidFill>
                  </a:rPr>
                  <a:t>mRD</a:t>
                </a:r>
                <a:r>
                  <a:rPr lang="en-US" sz="2000" dirty="0">
                    <a:solidFill>
                      <a:schemeClr val="tx1"/>
                    </a:solidFill>
                  </a:rPr>
                  <a:t>):     </a:t>
                </a:r>
                <a14:m>
                  <m:oMath xmlns:m="http://schemas.openxmlformats.org/officeDocument/2006/math">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𝜇</m:t>
                        </m:r>
                      </m:e>
                      <m:sub>
                        <m:r>
                          <a:rPr lang="en-US" sz="2000" b="0" i="1">
                            <a:solidFill>
                              <a:schemeClr val="tx1"/>
                            </a:solidFill>
                            <a:latin typeface="Cambria Math" panose="02040503050406030204" pitchFamily="18" charset="0"/>
                          </a:rPr>
                          <m:t>1</m:t>
                        </m:r>
                      </m:sub>
                    </m:sSub>
                    <m:r>
                      <a:rPr lang="en-US" sz="2000" b="0" i="1">
                        <a:solidFill>
                          <a:schemeClr val="tx1"/>
                        </a:solidFill>
                        <a:latin typeface="Cambria Math" panose="02040503050406030204" pitchFamily="18" charset="0"/>
                      </a:rPr>
                      <m:t>−</m:t>
                    </m:r>
                    <m:sSub>
                      <m:sSubPr>
                        <m:ctrlPr>
                          <a:rPr lang="en-US" sz="2000" i="1">
                            <a:solidFill>
                              <a:schemeClr val="tx1"/>
                            </a:solidFill>
                            <a:latin typeface="Cambria Math" panose="02040503050406030204" pitchFamily="18" charset="0"/>
                          </a:rPr>
                        </m:ctrlPr>
                      </m:sSubPr>
                      <m:e>
                        <m:r>
                          <a:rPr lang="en-US" sz="2000" b="0" i="1">
                            <a:solidFill>
                              <a:schemeClr val="tx1"/>
                            </a:solidFill>
                            <a:latin typeface="Cambria Math" panose="02040503050406030204" pitchFamily="18" charset="0"/>
                          </a:rPr>
                          <m:t>𝜇</m:t>
                        </m:r>
                      </m:e>
                      <m:sub>
                        <m:r>
                          <a:rPr lang="en-US" sz="2000" b="0" i="1">
                            <a:solidFill>
                              <a:schemeClr val="tx1"/>
                            </a:solidFill>
                            <a:latin typeface="Cambria Math" panose="02040503050406030204" pitchFamily="18" charset="0"/>
                          </a:rPr>
                          <m:t>0</m:t>
                        </m:r>
                      </m:sub>
                    </m:sSub>
                    <m:r>
                      <a:rPr lang="en-US" sz="2000" b="0" i="1">
                        <a:solidFill>
                          <a:schemeClr val="tx1"/>
                        </a:solidFill>
                        <a:latin typeface="Cambria Math" panose="02040503050406030204" pitchFamily="18" charset="0"/>
                      </a:rPr>
                      <m:t> </m:t>
                    </m:r>
                  </m:oMath>
                </a14:m>
                <a:endParaRPr lang="en-US" sz="2000" dirty="0">
                  <a:solidFill>
                    <a:schemeClr val="tx1"/>
                  </a:solidFill>
                </a:endParaRPr>
              </a:p>
              <a:p>
                <a:r>
                  <a:rPr lang="en-US" sz="2000" dirty="0">
                    <a:solidFill>
                      <a:schemeClr val="tx1"/>
                    </a:solidFill>
                  </a:rPr>
                  <a:t>Marginal relative risk (</a:t>
                </a:r>
                <a:r>
                  <a:rPr lang="en-US" sz="2000" dirty="0" err="1">
                    <a:solidFill>
                      <a:schemeClr val="tx1"/>
                    </a:solidFill>
                  </a:rPr>
                  <a:t>mRR</a:t>
                </a:r>
                <a:r>
                  <a:rPr lang="en-US" sz="2000" dirty="0">
                    <a:solidFill>
                      <a:schemeClr val="tx1"/>
                    </a:solidFill>
                  </a:rPr>
                  <a:t>): </a:t>
                </a:r>
                <a14:m>
                  <m:oMath xmlns:m="http://schemas.openxmlformats.org/officeDocument/2006/math">
                    <m:r>
                      <a:rPr lang="en-US" sz="2000" b="0" i="0" smtClean="0">
                        <a:solidFill>
                          <a:schemeClr val="tx1"/>
                        </a:solidFill>
                        <a:latin typeface="Cambria Math" panose="02040503050406030204" pitchFamily="18" charset="0"/>
                      </a:rPr>
                      <m:t>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0</m:t>
                        </m:r>
                      </m:sub>
                    </m:sSub>
                  </m:oMath>
                </a14:m>
                <a:endParaRPr lang="en-US" sz="2000" dirty="0">
                  <a:solidFill>
                    <a:schemeClr val="tx1"/>
                  </a:solidFill>
                </a:endParaRPr>
              </a:p>
              <a:p>
                <a:r>
                  <a:rPr lang="en-US" sz="2000" dirty="0">
                    <a:solidFill>
                      <a:schemeClr val="tx1"/>
                    </a:solidFill>
                  </a:rPr>
                  <a:t>Marginal odds ratio (</a:t>
                </a:r>
                <a:r>
                  <a:rPr lang="en-US" sz="2000" dirty="0" err="1">
                    <a:solidFill>
                      <a:schemeClr val="tx1"/>
                    </a:solidFill>
                  </a:rPr>
                  <a:t>mOR</a:t>
                </a:r>
                <a:r>
                  <a:rPr lang="en-US" sz="2000" dirty="0">
                    <a:solidFill>
                      <a:schemeClr val="tx1"/>
                    </a:solidFill>
                  </a:rPr>
                  <a:t>):</a:t>
                </a:r>
                <a14:m>
                  <m:oMath xmlns:m="http://schemas.openxmlformats.org/officeDocument/2006/math">
                    <m:r>
                      <a:rPr lang="en-US" sz="2000" b="0" i="0" smtClean="0">
                        <a:solidFill>
                          <a:schemeClr val="tx1"/>
                        </a:solidFill>
                        <a:latin typeface="Cambria Math" panose="02040503050406030204" pitchFamily="18" charset="0"/>
                      </a:rPr>
                      <m:t>             </m:t>
                    </m:r>
                    <m:f>
                      <m:fPr>
                        <m:ctrlPr>
                          <a:rPr lang="en-US" sz="2000" i="1" smtClean="0">
                            <a:solidFill>
                              <a:schemeClr val="tx1"/>
                            </a:solidFill>
                            <a:latin typeface="Cambria Math" panose="02040503050406030204" pitchFamily="18" charset="0"/>
                          </a:rPr>
                        </m:ctrlPr>
                      </m:fPr>
                      <m:num>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/(1 −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1</m:t>
                            </m:r>
                          </m:sub>
                        </m:sSub>
                        <m:r>
                          <a:rPr lang="en-US" sz="2000" b="0" i="1" smtClean="0">
                            <a:solidFill>
                              <a:schemeClr val="tx1"/>
                            </a:solidFill>
                            <a:latin typeface="Cambria Math" panose="02040503050406030204" pitchFamily="18" charset="0"/>
                          </a:rPr>
                          <m:t>)</m:t>
                        </m:r>
                      </m:num>
                      <m:den>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/(1 −</m:t>
                        </m:r>
                        <m:sSub>
                          <m:sSubPr>
                            <m:ctrlPr>
                              <a:rPr lang="en-US" sz="200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𝜇</m:t>
                            </m:r>
                          </m:e>
                          <m:sub>
                            <m:r>
                              <a:rPr lang="en-US" sz="2000" b="0" i="1" smtClean="0">
                                <a:solidFill>
                                  <a:schemeClr val="tx1"/>
                                </a:solidFill>
                                <a:latin typeface="Cambria Math" panose="02040503050406030204" pitchFamily="18" charset="0"/>
                              </a:rPr>
                              <m:t>0</m:t>
                            </m:r>
                          </m:sub>
                        </m:sSub>
                        <m:r>
                          <a:rPr lang="en-US" sz="2000" b="0" i="1" smtClean="0">
                            <a:solidFill>
                              <a:schemeClr val="tx1"/>
                            </a:solidFill>
                            <a:latin typeface="Cambria Math" panose="02040503050406030204" pitchFamily="18" charset="0"/>
                          </a:rPr>
                          <m:t>)</m:t>
                        </m:r>
                      </m:den>
                    </m:f>
                  </m:oMath>
                </a14:m>
                <a:endParaRPr lang="en-US" sz="2000" dirty="0">
                  <a:solidFill>
                    <a:schemeClr val="tx1"/>
                  </a:solidFill>
                </a:endParaRPr>
              </a:p>
              <a:p>
                <a:pPr marL="274637" lvl="1" indent="0">
                  <a:buNone/>
                </a:pPr>
                <a:endParaRPr lang="en-US" sz="2000" dirty="0"/>
              </a:p>
              <a:p>
                <a:r>
                  <a:rPr lang="en-US" sz="2000" dirty="0"/>
                  <a:t>Our TMLEs will estimate the treatment effect by estimating:  E[P(Y=1 | X=x, Z, W) ]</a:t>
                </a:r>
              </a:p>
            </p:txBody>
          </p:sp>
        </mc:Choice>
        <mc:Fallback xmlns="">
          <p:sp>
            <p:nvSpPr>
              <p:cNvPr id="3" name="Content Placeholder 2">
                <a:extLst>
                  <a:ext uri="{FF2B5EF4-FFF2-40B4-BE49-F238E27FC236}">
                    <a16:creationId xmlns:a16="http://schemas.microsoft.com/office/drawing/2014/main" id="{59C056DD-272A-8264-3E7E-5D1A085F5D95}"/>
                  </a:ext>
                </a:extLst>
              </p:cNvPr>
              <p:cNvSpPr>
                <a:spLocks noGrp="1" noRot="1" noChangeAspect="1" noMove="1" noResize="1" noEditPoints="1" noAdjustHandles="1" noChangeArrowheads="1" noChangeShapeType="1" noTextEdit="1"/>
              </p:cNvSpPr>
              <p:nvPr>
                <p:ph idx="1"/>
              </p:nvPr>
            </p:nvSpPr>
            <p:spPr>
              <a:blipFill>
                <a:blip r:embed="rId2"/>
                <a:stretch>
                  <a:fillRect l="-1365" t="-1806"/>
                </a:stretch>
              </a:blipFill>
            </p:spPr>
            <p:txBody>
              <a:bodyPr/>
              <a:lstStyle/>
              <a:p>
                <a:r>
                  <a:rPr lang="en-US">
                    <a:noFill/>
                  </a:rPr>
                  <a:t> </a:t>
                </a:r>
              </a:p>
            </p:txBody>
          </p:sp>
        </mc:Fallback>
      </mc:AlternateContent>
    </p:spTree>
    <p:extLst>
      <p:ext uri="{BB962C8B-B14F-4D97-AF65-F5344CB8AC3E}">
        <p14:creationId xmlns:p14="http://schemas.microsoft.com/office/powerpoint/2010/main" val="608417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1C11-FCAE-CB1B-F714-4A16D0AD04AA}"/>
              </a:ext>
            </a:extLst>
          </p:cNvPr>
          <p:cNvSpPr>
            <a:spLocks noGrp="1"/>
          </p:cNvSpPr>
          <p:nvPr>
            <p:ph type="title"/>
          </p:nvPr>
        </p:nvSpPr>
        <p:spPr/>
        <p:txBody>
          <a:bodyPr/>
          <a:lstStyle/>
          <a:p>
            <a:r>
              <a:rPr lang="en-US" b="1" dirty="0">
                <a:latin typeface="Montserrat" panose="00000500000000000000" pitchFamily="2" charset="0"/>
              </a:rPr>
              <a:t>TMLE for </a:t>
            </a:r>
            <a:r>
              <a:rPr lang="en-US" dirty="0">
                <a:latin typeface="Montserrat" panose="00000500000000000000" pitchFamily="2" charset="0"/>
              </a:rPr>
              <a:t>M</a:t>
            </a:r>
            <a:r>
              <a:rPr lang="en-US" b="1" dirty="0">
                <a:latin typeface="Montserrat" panose="00000500000000000000" pitchFamily="2" charset="0"/>
              </a:rPr>
              <a:t>issingness Mechanism </a:t>
            </a:r>
            <a:r>
              <a:rPr lang="en-US" b="1" dirty="0">
                <a:solidFill>
                  <a:srgbClr val="00B050"/>
                </a:solidFill>
                <a:latin typeface="Montserrat" panose="00000500000000000000" pitchFamily="2" charset="0"/>
              </a:rPr>
              <a:t>(TMLE-M)</a:t>
            </a:r>
          </a:p>
        </p:txBody>
      </p:sp>
      <p:pic>
        <p:nvPicPr>
          <p:cNvPr id="5" name="Content Placeholder 4">
            <a:extLst>
              <a:ext uri="{FF2B5EF4-FFF2-40B4-BE49-F238E27FC236}">
                <a16:creationId xmlns:a16="http://schemas.microsoft.com/office/drawing/2014/main" id="{B0F24BA6-1C23-6DA5-084A-865C7BCAE15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115846" y="1589598"/>
            <a:ext cx="9375020" cy="4397134"/>
          </a:xfrm>
          <a:prstGeom prst="rect">
            <a:avLst/>
          </a:prstGeom>
        </p:spPr>
      </p:pic>
      <p:sp>
        <p:nvSpPr>
          <p:cNvPr id="4" name="Slide Number Placeholder 3">
            <a:extLst>
              <a:ext uri="{FF2B5EF4-FFF2-40B4-BE49-F238E27FC236}">
                <a16:creationId xmlns:a16="http://schemas.microsoft.com/office/drawing/2014/main" id="{CB2618CB-F205-01C9-63ED-CD12319F700C}"/>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17941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293F7E-6A5F-1C43-F5D8-3C56AC155818}"/>
              </a:ext>
            </a:extLst>
          </p:cNvPr>
          <p:cNvSpPr>
            <a:spLocks noGrp="1"/>
          </p:cNvSpPr>
          <p:nvPr>
            <p:ph type="body" sz="quarter" idx="1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rgbClr val="282828"/>
                </a:solidFill>
                <a:cs typeface="+mn-cs"/>
              </a:rPr>
              <a:t>This work</a:t>
            </a:r>
            <a:r>
              <a:rPr kumimoji="0" lang="en-US" sz="1600" b="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 was supported by </a:t>
            </a:r>
            <a:r>
              <a:rPr kumimoji="0" lang="en-US" sz="160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Task Order </a:t>
            </a:r>
            <a:r>
              <a:rPr kumimoji="0" lang="en-US" sz="1600" b="1"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75F40122F19010</a:t>
            </a:r>
            <a:r>
              <a:rPr kumimoji="0" lang="en-US" sz="160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 under Master Agreement </a:t>
            </a:r>
            <a:r>
              <a:rPr kumimoji="0" lang="en-US" sz="1600" b="1"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75F40119D10037</a:t>
            </a:r>
            <a:r>
              <a:rPr kumimoji="0" lang="en-US" sz="160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 </a:t>
            </a:r>
            <a:r>
              <a:rPr kumimoji="0" lang="en-US" sz="1600" b="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from the U.S. Food and Drug Administration (FDA).</a:t>
            </a:r>
          </a:p>
          <a:p>
            <a:pPr marR="0" lvl="0" algn="l" defTabSz="914400" rtl="0" eaLnBrk="1" fontAlgn="auto" latinLnBrk="0" hangingPunct="1">
              <a:lnSpc>
                <a:spcPct val="100000"/>
              </a:lnSpc>
              <a:spcBef>
                <a:spcPts val="0"/>
              </a:spcBef>
              <a:spcAft>
                <a:spcPts val="0"/>
              </a:spcAft>
              <a:buClrTx/>
              <a:buSzTx/>
              <a:tabLst/>
              <a:defRPr/>
            </a:pPr>
            <a:endParaRPr kumimoji="0" lang="en-US" sz="1600" b="0" i="0" u="none" strike="noStrike" kern="1200" cap="none" spc="0" normalizeH="0" baseline="0" noProof="0" dirty="0">
              <a:ln>
                <a:noFill/>
              </a:ln>
              <a:solidFill>
                <a:srgbClr val="282828"/>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282828"/>
                </a:solidFill>
                <a:effectLst/>
                <a:uLnTx/>
                <a:uFillTx/>
                <a:latin typeface="Georgia" panose="02040502050405020303" pitchFamily="18" charset="0"/>
                <a:ea typeface="+mn-ea"/>
                <a:cs typeface="+mn-cs"/>
              </a:rPr>
              <a:t>The views expressed in this presentation represent those of the presenter and do not necessarily represent the official views of the U.S. FDA.</a:t>
            </a:r>
          </a:p>
          <a:p>
            <a:endParaRPr lang="en-US" dirty="0"/>
          </a:p>
        </p:txBody>
      </p:sp>
      <p:sp>
        <p:nvSpPr>
          <p:cNvPr id="3" name="Title 2">
            <a:extLst>
              <a:ext uri="{FF2B5EF4-FFF2-40B4-BE49-F238E27FC236}">
                <a16:creationId xmlns:a16="http://schemas.microsoft.com/office/drawing/2014/main" id="{B80144C9-2E5F-0D39-5011-E6E04CBA1D60}"/>
              </a:ext>
            </a:extLst>
          </p:cNvPr>
          <p:cNvSpPr>
            <a:spLocks noGrp="1"/>
          </p:cNvSpPr>
          <p:nvPr>
            <p:ph type="title"/>
          </p:nvPr>
        </p:nvSpPr>
        <p:spPr/>
        <p:txBody>
          <a:bodyPr/>
          <a:lstStyle/>
          <a:p>
            <a:r>
              <a:rPr lang="en-US" dirty="0"/>
              <a:t>Disclaimer </a:t>
            </a:r>
          </a:p>
        </p:txBody>
      </p:sp>
    </p:spTree>
    <p:extLst>
      <p:ext uri="{BB962C8B-B14F-4D97-AF65-F5344CB8AC3E}">
        <p14:creationId xmlns:p14="http://schemas.microsoft.com/office/powerpoint/2010/main" val="2795443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91C11-FCAE-CB1B-F714-4A16D0AD04AA}"/>
              </a:ext>
            </a:extLst>
          </p:cNvPr>
          <p:cNvSpPr>
            <a:spLocks noGrp="1"/>
          </p:cNvSpPr>
          <p:nvPr>
            <p:ph type="title"/>
          </p:nvPr>
        </p:nvSpPr>
        <p:spPr>
          <a:xfrm>
            <a:off x="390617" y="287447"/>
            <a:ext cx="11097088" cy="742364"/>
          </a:xfrm>
        </p:spPr>
        <p:txBody>
          <a:bodyPr>
            <a:normAutofit/>
          </a:bodyPr>
          <a:lstStyle/>
          <a:p>
            <a:r>
              <a:rPr lang="en-US" dirty="0">
                <a:latin typeface="Montserrat" panose="00000500000000000000" pitchFamily="2" charset="0"/>
              </a:rPr>
              <a:t>TMLE for Missing/Treatment/Outcome </a:t>
            </a:r>
            <a:r>
              <a:rPr lang="en-US" dirty="0">
                <a:solidFill>
                  <a:srgbClr val="00B050"/>
                </a:solidFill>
                <a:latin typeface="Montserrat" panose="00000500000000000000" pitchFamily="2" charset="0"/>
              </a:rPr>
              <a:t>(TMLE-MTO)</a:t>
            </a:r>
          </a:p>
        </p:txBody>
      </p:sp>
      <p:sp>
        <p:nvSpPr>
          <p:cNvPr id="4" name="Slide Number Placeholder 3">
            <a:extLst>
              <a:ext uri="{FF2B5EF4-FFF2-40B4-BE49-F238E27FC236}">
                <a16:creationId xmlns:a16="http://schemas.microsoft.com/office/drawing/2014/main" id="{CB2618CB-F205-01C9-63ED-CD12319F700C}"/>
              </a:ext>
            </a:extLst>
          </p:cNvPr>
          <p:cNvSpPr>
            <a:spLocks noGrp="1"/>
          </p:cNvSpPr>
          <p:nvPr>
            <p:ph type="sldNum" sz="quarter" idx="12"/>
          </p:nvPr>
        </p:nvSpPr>
        <p:spPr/>
        <p:txBody>
          <a:bodyPr/>
          <a:lstStyle/>
          <a:p>
            <a:endParaRPr lang="en-US" dirty="0"/>
          </a:p>
        </p:txBody>
      </p:sp>
      <p:pic>
        <p:nvPicPr>
          <p:cNvPr id="8" name="Content Placeholder 7">
            <a:extLst>
              <a:ext uri="{FF2B5EF4-FFF2-40B4-BE49-F238E27FC236}">
                <a16:creationId xmlns:a16="http://schemas.microsoft.com/office/drawing/2014/main" id="{11B6A0CF-3D1A-9225-A8D5-3D6E2E9DC0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056" y="1275611"/>
            <a:ext cx="7412913" cy="5237825"/>
          </a:xfrm>
        </p:spPr>
      </p:pic>
    </p:spTree>
    <p:extLst>
      <p:ext uri="{BB962C8B-B14F-4D97-AF65-F5344CB8AC3E}">
        <p14:creationId xmlns:p14="http://schemas.microsoft.com/office/powerpoint/2010/main" val="1982471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03724-6FA0-78E5-2CEB-0697A82E7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2AEA1-4FB1-685F-4157-924EC126F5E9}"/>
              </a:ext>
            </a:extLst>
          </p:cNvPr>
          <p:cNvSpPr>
            <a:spLocks noGrp="1"/>
          </p:cNvSpPr>
          <p:nvPr>
            <p:ph type="title"/>
          </p:nvPr>
        </p:nvSpPr>
        <p:spPr>
          <a:xfrm>
            <a:off x="661359" y="2490158"/>
            <a:ext cx="11163300" cy="638433"/>
          </a:xfrm>
        </p:spPr>
        <p:txBody>
          <a:bodyPr>
            <a:normAutofit/>
          </a:bodyPr>
          <a:lstStyle/>
          <a:p>
            <a:r>
              <a:rPr lang="en-US" dirty="0">
                <a:latin typeface="Montserrat" panose="00000500000000000000" pitchFamily="2" charset="0"/>
              </a:rPr>
              <a:t>Numerical Study Part 1: Synthetic Data</a:t>
            </a:r>
          </a:p>
        </p:txBody>
      </p:sp>
      <p:sp>
        <p:nvSpPr>
          <p:cNvPr id="4" name="Slide Number Placeholder 3">
            <a:extLst>
              <a:ext uri="{FF2B5EF4-FFF2-40B4-BE49-F238E27FC236}">
                <a16:creationId xmlns:a16="http://schemas.microsoft.com/office/drawing/2014/main" id="{819FB85F-5CC6-1556-AAF6-9E36D402BC1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583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11D23-C124-C831-E78B-6E775E97CB99}"/>
              </a:ext>
            </a:extLst>
          </p:cNvPr>
          <p:cNvSpPr>
            <a:spLocks noGrp="1"/>
          </p:cNvSpPr>
          <p:nvPr>
            <p:ph type="title"/>
          </p:nvPr>
        </p:nvSpPr>
        <p:spPr>
          <a:xfrm>
            <a:off x="514350" y="423168"/>
            <a:ext cx="11163300" cy="638433"/>
          </a:xfrm>
        </p:spPr>
        <p:txBody>
          <a:bodyPr/>
          <a:lstStyle/>
          <a:p>
            <a:r>
              <a:rPr lang="en-US" dirty="0">
                <a:latin typeface="Montserrat" panose="00000500000000000000" pitchFamily="2" charset="0"/>
              </a:rPr>
              <a:t>Base Case Simulation Set up</a:t>
            </a:r>
          </a:p>
        </p:txBody>
      </p:sp>
      <p:sp>
        <p:nvSpPr>
          <p:cNvPr id="3" name="Content Placeholder 2">
            <a:extLst>
              <a:ext uri="{FF2B5EF4-FFF2-40B4-BE49-F238E27FC236}">
                <a16:creationId xmlns:a16="http://schemas.microsoft.com/office/drawing/2014/main" id="{8585A8CC-FDE3-9370-E3B9-3220D7F1E5CC}"/>
              </a:ext>
            </a:extLst>
          </p:cNvPr>
          <p:cNvSpPr>
            <a:spLocks noGrp="1"/>
          </p:cNvSpPr>
          <p:nvPr>
            <p:ph idx="1"/>
          </p:nvPr>
        </p:nvSpPr>
        <p:spPr>
          <a:xfrm>
            <a:off x="514349" y="1328691"/>
            <a:ext cx="11452363" cy="4916834"/>
          </a:xfrm>
        </p:spPr>
        <p:txBody>
          <a:bodyPr>
            <a:normAutofit/>
          </a:bodyPr>
          <a:lstStyle/>
          <a:p>
            <a:pPr marL="285750" indent="-285750">
              <a:buFont typeface="Arial" panose="020B0604020202020204" pitchFamily="34" charset="0"/>
              <a:buChar char="•"/>
            </a:pPr>
            <a:r>
              <a:rPr lang="en-US" sz="2000" dirty="0"/>
              <a:t>Cohort of N= 10,000 generated</a:t>
            </a:r>
          </a:p>
          <a:p>
            <a:pPr marL="285750" indent="-285750">
              <a:buFont typeface="Arial" panose="020B0604020202020204" pitchFamily="34" charset="0"/>
              <a:buChar char="•"/>
            </a:pPr>
            <a:r>
              <a:rPr lang="en-US" sz="2000" dirty="0"/>
              <a:t>2500 Monte Carlo simulation iterations</a:t>
            </a:r>
          </a:p>
          <a:p>
            <a:pPr marL="285750" indent="-285750">
              <a:buFont typeface="Arial" panose="020B0604020202020204" pitchFamily="34" charset="0"/>
              <a:buChar char="•"/>
            </a:pPr>
            <a:r>
              <a:rPr lang="en-US" sz="2000" dirty="0"/>
              <a:t>Roughly 40% missingness in confounders</a:t>
            </a:r>
          </a:p>
          <a:p>
            <a:pPr marL="285750" indent="-285750">
              <a:buFont typeface="Arial" panose="020B0604020202020204" pitchFamily="34" charset="0"/>
              <a:buChar char="•"/>
            </a:pPr>
            <a:r>
              <a:rPr lang="en-US" sz="2000" dirty="0"/>
              <a:t>Outcome ~12% incidence</a:t>
            </a:r>
          </a:p>
          <a:p>
            <a:pPr marL="285750" indent="-285750">
              <a:buFont typeface="Arial" panose="020B0604020202020204" pitchFamily="34" charset="0"/>
              <a:buChar char="•"/>
            </a:pPr>
            <a:r>
              <a:rPr lang="en-US" sz="2000" dirty="0"/>
              <a:t>Compare performance of estimation methods for 4 estimands</a:t>
            </a:r>
          </a:p>
          <a:p>
            <a:pPr marL="728663" lvl="1" indent="-385763">
              <a:buFont typeface="Courier New" panose="02070309020205020404" pitchFamily="49" charset="0"/>
              <a:buChar char="o"/>
            </a:pPr>
            <a:r>
              <a:rPr lang="en-US" sz="2000" dirty="0"/>
              <a:t>Conditional odds ratio (</a:t>
            </a:r>
            <a:r>
              <a:rPr lang="en-US" sz="2000" dirty="0" err="1"/>
              <a:t>cOR</a:t>
            </a:r>
            <a:r>
              <a:rPr lang="en-US" sz="2000" dirty="0"/>
              <a:t>)- i.e., canonical parameter from logistic regression model</a:t>
            </a:r>
          </a:p>
          <a:p>
            <a:pPr marL="728663" lvl="1" indent="-385763">
              <a:buFont typeface="Courier New" panose="02070309020205020404" pitchFamily="49" charset="0"/>
              <a:buChar char="o"/>
            </a:pPr>
            <a:r>
              <a:rPr lang="en-US" sz="2000" dirty="0"/>
              <a:t>Marginal risk difference (</a:t>
            </a:r>
            <a:r>
              <a:rPr lang="en-US" sz="2000" dirty="0" err="1"/>
              <a:t>mRD</a:t>
            </a:r>
            <a:r>
              <a:rPr lang="en-US" sz="2000" dirty="0"/>
              <a:t>) </a:t>
            </a:r>
          </a:p>
          <a:p>
            <a:pPr marL="728663" lvl="1" indent="-385763">
              <a:buFont typeface="Courier New" panose="02070309020205020404" pitchFamily="49" charset="0"/>
              <a:buChar char="o"/>
            </a:pPr>
            <a:r>
              <a:rPr lang="en-US" sz="2000" dirty="0">
                <a:solidFill>
                  <a:schemeClr val="bg1">
                    <a:lumMod val="65000"/>
                  </a:schemeClr>
                </a:solidFill>
              </a:rPr>
              <a:t>Marginal risk ratio (</a:t>
            </a:r>
            <a:r>
              <a:rPr lang="en-US" sz="2000" dirty="0" err="1">
                <a:solidFill>
                  <a:schemeClr val="bg1">
                    <a:lumMod val="65000"/>
                  </a:schemeClr>
                </a:solidFill>
              </a:rPr>
              <a:t>mRR</a:t>
            </a:r>
            <a:r>
              <a:rPr lang="en-US" sz="2000" dirty="0">
                <a:solidFill>
                  <a:schemeClr val="bg1">
                    <a:lumMod val="65000"/>
                  </a:schemeClr>
                </a:solidFill>
              </a:rPr>
              <a:t>)</a:t>
            </a:r>
          </a:p>
          <a:p>
            <a:pPr marL="728663" lvl="1" indent="-385763">
              <a:buFont typeface="Courier New" panose="02070309020205020404" pitchFamily="49" charset="0"/>
              <a:buChar char="o"/>
            </a:pPr>
            <a:r>
              <a:rPr lang="en-US" sz="2000" dirty="0">
                <a:solidFill>
                  <a:schemeClr val="bg1">
                    <a:lumMod val="65000"/>
                  </a:schemeClr>
                </a:solidFill>
              </a:rPr>
              <a:t>Marginal odds ratio (</a:t>
            </a:r>
            <a:r>
              <a:rPr lang="en-US" sz="2000" dirty="0" err="1">
                <a:solidFill>
                  <a:schemeClr val="bg1">
                    <a:lumMod val="65000"/>
                  </a:schemeClr>
                </a:solidFill>
              </a:rPr>
              <a:t>mOR</a:t>
            </a:r>
            <a:r>
              <a:rPr lang="en-US" sz="2000" dirty="0">
                <a:solidFill>
                  <a:schemeClr val="bg1">
                    <a:lumMod val="65000"/>
                  </a:schemeClr>
                </a:solidFill>
              </a:rPr>
              <a:t>)</a:t>
            </a:r>
          </a:p>
          <a:p>
            <a:pPr marL="285750" indent="-285750">
              <a:buFont typeface="Arial" panose="020B0604020202020204" pitchFamily="34" charset="0"/>
              <a:buChar char="•"/>
            </a:pPr>
            <a:r>
              <a:rPr lang="en-US" sz="2000" dirty="0"/>
              <a:t>Consider the mean bias, median bias, ESE, MAD, RMSE, Oracle coverage, Nominal coverage</a:t>
            </a:r>
          </a:p>
          <a:p>
            <a:pPr marL="285750" indent="-285750">
              <a:buFont typeface="Arial" panose="020B0604020202020204" pitchFamily="34" charset="0"/>
              <a:buChar char="•"/>
            </a:pPr>
            <a:r>
              <a:rPr lang="en-US" sz="2000" b="1" dirty="0"/>
              <a:t>Base Scenario</a:t>
            </a:r>
            <a:r>
              <a:rPr lang="en-US" sz="2000" dirty="0"/>
              <a:t>: Simple data generating models (DGMs) for outcome, propensity and missingness</a:t>
            </a:r>
          </a:p>
          <a:p>
            <a:pPr marL="285750" indent="-285750">
              <a:buFont typeface="Arial" panose="020B0604020202020204" pitchFamily="34" charset="0"/>
              <a:buChar char="•"/>
            </a:pPr>
            <a:r>
              <a:rPr lang="en-US" sz="2000" b="1" dirty="0"/>
              <a:t>Variations: </a:t>
            </a:r>
            <a:r>
              <a:rPr lang="en-US" sz="2000" dirty="0"/>
              <a:t>Complex outcome and missingness models, increased missingness (80%), lower outcome incidence (5%)</a:t>
            </a:r>
          </a:p>
          <a:p>
            <a:endParaRPr lang="en-US" sz="2000" dirty="0"/>
          </a:p>
          <a:p>
            <a:endParaRPr lang="en-US" sz="2000" dirty="0"/>
          </a:p>
        </p:txBody>
      </p:sp>
      <p:sp>
        <p:nvSpPr>
          <p:cNvPr id="4" name="Slide Number Placeholder 3">
            <a:extLst>
              <a:ext uri="{FF2B5EF4-FFF2-40B4-BE49-F238E27FC236}">
                <a16:creationId xmlns:a16="http://schemas.microsoft.com/office/drawing/2014/main" id="{D7B23494-2319-EDDD-F4B6-E7BA34C54A9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02308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09BEA-E422-D8C1-A1EF-5591EFC14CA3}"/>
              </a:ext>
            </a:extLst>
          </p:cNvPr>
          <p:cNvSpPr>
            <a:spLocks noGrp="1"/>
          </p:cNvSpPr>
          <p:nvPr>
            <p:ph type="title"/>
          </p:nvPr>
        </p:nvSpPr>
        <p:spPr>
          <a:xfrm>
            <a:off x="514350" y="423168"/>
            <a:ext cx="11163300" cy="638433"/>
          </a:xfrm>
        </p:spPr>
        <p:txBody>
          <a:bodyPr/>
          <a:lstStyle/>
          <a:p>
            <a:r>
              <a:rPr lang="en-US" dirty="0">
                <a:latin typeface="Montserrat" panose="00000500000000000000" pitchFamily="2" charset="0"/>
              </a:rPr>
              <a:t>Estimators Under Study</a:t>
            </a:r>
          </a:p>
        </p:txBody>
      </p:sp>
      <p:sp>
        <p:nvSpPr>
          <p:cNvPr id="3" name="Content Placeholder 2">
            <a:extLst>
              <a:ext uri="{FF2B5EF4-FFF2-40B4-BE49-F238E27FC236}">
                <a16:creationId xmlns:a16="http://schemas.microsoft.com/office/drawing/2014/main" id="{6094541A-A3CC-E2E9-B2E2-CDA04EC0C6F9}"/>
              </a:ext>
            </a:extLst>
          </p:cNvPr>
          <p:cNvSpPr>
            <a:spLocks noGrp="1"/>
          </p:cNvSpPr>
          <p:nvPr>
            <p:ph idx="1"/>
          </p:nvPr>
        </p:nvSpPr>
        <p:spPr>
          <a:xfrm>
            <a:off x="514350" y="1317512"/>
            <a:ext cx="11029950" cy="5279231"/>
          </a:xfrm>
        </p:spPr>
        <p:txBody>
          <a:bodyPr>
            <a:noAutofit/>
          </a:bodyPr>
          <a:lstStyle/>
          <a:p>
            <a:pPr marL="385763" indent="-385763">
              <a:spcBef>
                <a:spcPts val="225"/>
              </a:spcBef>
              <a:spcAft>
                <a:spcPts val="225"/>
              </a:spcAft>
              <a:buFont typeface="+mj-lt"/>
              <a:buAutoNum type="arabicPeriod"/>
            </a:pPr>
            <a:r>
              <a:rPr lang="en-US" sz="2000" b="1" dirty="0"/>
              <a:t>Oracle model </a:t>
            </a:r>
            <a:r>
              <a:rPr lang="en-US" sz="2000" dirty="0"/>
              <a:t>– </a:t>
            </a:r>
            <a:r>
              <a:rPr lang="en-US" sz="2000" dirty="0">
                <a:effectLst/>
              </a:rPr>
              <a:t>true outcome model fit with complete data for whole cohort (unobserved, Benchmark model for Oracle estimand)</a:t>
            </a:r>
          </a:p>
          <a:p>
            <a:pPr marL="385763" indent="-385763">
              <a:spcBef>
                <a:spcPts val="225"/>
              </a:spcBef>
              <a:spcAft>
                <a:spcPts val="225"/>
              </a:spcAft>
              <a:buFont typeface="+mj-lt"/>
              <a:buAutoNum type="arabicPeriod"/>
            </a:pPr>
            <a:r>
              <a:rPr lang="en-US" sz="2000" b="1" dirty="0"/>
              <a:t>Population model </a:t>
            </a:r>
            <a:r>
              <a:rPr lang="en-US" sz="2000" dirty="0"/>
              <a:t>–working </a:t>
            </a:r>
            <a:r>
              <a:rPr lang="en-US" sz="2000" dirty="0">
                <a:effectLst/>
              </a:rPr>
              <a:t>outcome model fit with complete data for whole cohort (unobserved- Benchmark model for Census estimand)</a:t>
            </a:r>
          </a:p>
          <a:p>
            <a:pPr marL="385763" indent="-385763">
              <a:spcBef>
                <a:spcPts val="225"/>
              </a:spcBef>
              <a:spcAft>
                <a:spcPts val="225"/>
              </a:spcAft>
              <a:buFont typeface="+mj-lt"/>
              <a:buAutoNum type="arabicPeriod"/>
            </a:pPr>
            <a:r>
              <a:rPr lang="en-US" sz="2000" b="1" dirty="0"/>
              <a:t>Confounded model (CFND)</a:t>
            </a:r>
            <a:r>
              <a:rPr lang="en-US" sz="2000" dirty="0"/>
              <a:t>- </a:t>
            </a:r>
            <a:r>
              <a:rPr lang="en-US" sz="2000" dirty="0">
                <a:effectLst/>
              </a:rPr>
              <a:t>working model dropping confounders with missing data</a:t>
            </a:r>
            <a:endParaRPr lang="en-US" sz="2000" dirty="0"/>
          </a:p>
          <a:p>
            <a:pPr marL="385763" indent="-385763">
              <a:spcBef>
                <a:spcPts val="225"/>
              </a:spcBef>
              <a:spcAft>
                <a:spcPts val="225"/>
              </a:spcAft>
              <a:buFont typeface="+mj-lt"/>
              <a:buAutoNum type="arabicPeriod"/>
            </a:pPr>
            <a:r>
              <a:rPr lang="en-US" sz="2000" b="1" dirty="0"/>
              <a:t>Complete case (CC) </a:t>
            </a:r>
            <a:r>
              <a:rPr lang="en-US" sz="2000" dirty="0"/>
              <a:t>- </a:t>
            </a:r>
            <a:r>
              <a:rPr lang="en-US" sz="2000" dirty="0">
                <a:effectLst/>
              </a:rPr>
              <a:t>working model dropping observations with missing data</a:t>
            </a:r>
            <a:endParaRPr lang="en-US" sz="2000" dirty="0"/>
          </a:p>
          <a:p>
            <a:pPr marL="385763" indent="-385763">
              <a:spcBef>
                <a:spcPts val="225"/>
              </a:spcBef>
              <a:spcAft>
                <a:spcPts val="225"/>
              </a:spcAft>
              <a:buFont typeface="+mj-lt"/>
              <a:buAutoNum type="arabicPeriod"/>
            </a:pPr>
            <a:r>
              <a:rPr lang="en-US" sz="2000" b="1" dirty="0"/>
              <a:t>Inverse Probability Weighting (IPW) </a:t>
            </a:r>
            <a:r>
              <a:rPr lang="en-US" sz="2000" dirty="0"/>
              <a:t>– working model using CC data and </a:t>
            </a:r>
            <a:r>
              <a:rPr lang="en-US" sz="2000" i="1" dirty="0" err="1"/>
              <a:t>glm</a:t>
            </a:r>
            <a:r>
              <a:rPr lang="en-US" sz="2000" dirty="0"/>
              <a:t>-derived IP weights</a:t>
            </a:r>
          </a:p>
          <a:p>
            <a:pPr marL="385763" indent="-385763">
              <a:spcBef>
                <a:spcPts val="225"/>
              </a:spcBef>
              <a:spcAft>
                <a:spcPts val="225"/>
              </a:spcAft>
              <a:buFont typeface="+mj-lt"/>
              <a:buAutoNum type="arabicPeriod"/>
            </a:pPr>
            <a:r>
              <a:rPr lang="en-US" sz="2000" b="1" dirty="0">
                <a:solidFill>
                  <a:srgbClr val="00B050"/>
                </a:solidFill>
              </a:rPr>
              <a:t>Generalized Raking (GR)</a:t>
            </a:r>
            <a:r>
              <a:rPr lang="en-US" sz="2000" dirty="0">
                <a:solidFill>
                  <a:srgbClr val="00B050"/>
                </a:solidFill>
              </a:rPr>
              <a:t> – </a:t>
            </a:r>
            <a:r>
              <a:rPr lang="en-US" sz="2000" dirty="0"/>
              <a:t>working model using CC data and calibrated weights</a:t>
            </a:r>
          </a:p>
          <a:p>
            <a:pPr marL="385763" indent="-385763">
              <a:spcBef>
                <a:spcPts val="225"/>
              </a:spcBef>
              <a:spcAft>
                <a:spcPts val="225"/>
              </a:spcAft>
              <a:buFont typeface="+mj-lt"/>
              <a:buAutoNum type="arabicPeriod"/>
            </a:pPr>
            <a:r>
              <a:rPr lang="en-US" sz="2000" b="1" dirty="0">
                <a:solidFill>
                  <a:srgbClr val="00B050"/>
                </a:solidFill>
              </a:rPr>
              <a:t>MICE  </a:t>
            </a:r>
            <a:r>
              <a:rPr lang="en-US" sz="2000" dirty="0">
                <a:solidFill>
                  <a:srgbClr val="00B050"/>
                </a:solidFill>
              </a:rPr>
              <a:t>–  </a:t>
            </a:r>
            <a:r>
              <a:rPr lang="en-US" sz="2000" dirty="0"/>
              <a:t>working model using Multiple Imputation (MI) with chained equations (MICE)</a:t>
            </a:r>
          </a:p>
          <a:p>
            <a:pPr marL="385763" indent="-385763">
              <a:spcBef>
                <a:spcPts val="225"/>
              </a:spcBef>
              <a:spcAft>
                <a:spcPts val="225"/>
              </a:spcAft>
              <a:buFont typeface="+mj-lt"/>
              <a:buAutoNum type="arabicPeriod"/>
            </a:pPr>
            <a:r>
              <a:rPr lang="en-US" sz="2000" b="1" dirty="0">
                <a:solidFill>
                  <a:srgbClr val="00B050"/>
                </a:solidFill>
              </a:rPr>
              <a:t>MI-RF  </a:t>
            </a:r>
            <a:r>
              <a:rPr lang="en-US" sz="2000" dirty="0">
                <a:solidFill>
                  <a:srgbClr val="00B050"/>
                </a:solidFill>
              </a:rPr>
              <a:t>–  </a:t>
            </a:r>
            <a:r>
              <a:rPr lang="en-US" sz="2000" dirty="0"/>
              <a:t>working model using MI with random forest </a:t>
            </a:r>
          </a:p>
          <a:p>
            <a:pPr marL="385763" indent="-385763">
              <a:spcBef>
                <a:spcPts val="225"/>
              </a:spcBef>
              <a:spcAft>
                <a:spcPts val="225"/>
              </a:spcAft>
              <a:buFont typeface="+mj-lt"/>
              <a:buAutoNum type="arabicPeriod"/>
            </a:pPr>
            <a:r>
              <a:rPr lang="en-US" sz="2000" b="1" dirty="0">
                <a:solidFill>
                  <a:srgbClr val="00B050"/>
                </a:solidFill>
              </a:rPr>
              <a:t>MI-XGB </a:t>
            </a:r>
            <a:r>
              <a:rPr lang="en-US" sz="2000" dirty="0">
                <a:solidFill>
                  <a:srgbClr val="00B050"/>
                </a:solidFill>
              </a:rPr>
              <a:t>– </a:t>
            </a:r>
            <a:r>
              <a:rPr lang="en-US" sz="2000" dirty="0"/>
              <a:t>working model with MI with gradient boosted trees (</a:t>
            </a:r>
            <a:r>
              <a:rPr lang="en-US" sz="2000" dirty="0" err="1"/>
              <a:t>XGBoost</a:t>
            </a:r>
            <a:r>
              <a:rPr lang="en-US" sz="2000" dirty="0"/>
              <a:t>)</a:t>
            </a:r>
          </a:p>
          <a:p>
            <a:pPr marL="385763" indent="-385763">
              <a:spcBef>
                <a:spcPts val="225"/>
              </a:spcBef>
              <a:spcAft>
                <a:spcPts val="225"/>
              </a:spcAft>
              <a:buFont typeface="+mj-lt"/>
              <a:buAutoNum type="arabicPeriod"/>
            </a:pPr>
            <a:r>
              <a:rPr lang="en-US" sz="2000" b="1" dirty="0">
                <a:solidFill>
                  <a:srgbClr val="00B050"/>
                </a:solidFill>
              </a:rPr>
              <a:t>TMLE-M </a:t>
            </a:r>
            <a:r>
              <a:rPr lang="en-US" sz="2000" dirty="0">
                <a:solidFill>
                  <a:srgbClr val="00B050"/>
                </a:solidFill>
              </a:rPr>
              <a:t>– </a:t>
            </a:r>
            <a:r>
              <a:rPr lang="en-US" sz="2000" dirty="0"/>
              <a:t>working model using CC data and super learner-derived IPW weights</a:t>
            </a:r>
          </a:p>
          <a:p>
            <a:pPr marL="385763" indent="-385763">
              <a:spcBef>
                <a:spcPts val="225"/>
              </a:spcBef>
              <a:spcAft>
                <a:spcPts val="225"/>
              </a:spcAft>
              <a:buFont typeface="+mj-lt"/>
              <a:buAutoNum type="arabicPeriod"/>
            </a:pPr>
            <a:r>
              <a:rPr lang="en-US" sz="2000" b="1" dirty="0">
                <a:solidFill>
                  <a:srgbClr val="00B050"/>
                </a:solidFill>
              </a:rPr>
              <a:t>TMLE -MTO  </a:t>
            </a:r>
            <a:r>
              <a:rPr lang="en-US" sz="2000" dirty="0">
                <a:solidFill>
                  <a:srgbClr val="00B050"/>
                </a:solidFill>
              </a:rPr>
              <a:t>– </a:t>
            </a:r>
            <a:r>
              <a:rPr lang="en-US" sz="2000" dirty="0"/>
              <a:t>super learner-derived IP weights, propensity score (PS) weights and outcome model</a:t>
            </a:r>
          </a:p>
          <a:p>
            <a:pPr>
              <a:spcBef>
                <a:spcPts val="225"/>
              </a:spcBef>
              <a:spcAft>
                <a:spcPts val="225"/>
              </a:spcAft>
            </a:pPr>
            <a:endParaRPr lang="en-US" sz="1800" b="1" dirty="0">
              <a:solidFill>
                <a:srgbClr val="00B050"/>
              </a:solidFill>
            </a:endParaRPr>
          </a:p>
          <a:p>
            <a:pPr>
              <a:spcBef>
                <a:spcPts val="225"/>
              </a:spcBef>
              <a:spcAft>
                <a:spcPts val="225"/>
              </a:spcAft>
            </a:pPr>
            <a:endParaRPr lang="en-US" sz="1800" b="1" dirty="0">
              <a:solidFill>
                <a:srgbClr val="00B050"/>
              </a:solidFill>
            </a:endParaRPr>
          </a:p>
        </p:txBody>
      </p:sp>
      <p:sp>
        <p:nvSpPr>
          <p:cNvPr id="4" name="Slide Number Placeholder 3">
            <a:extLst>
              <a:ext uri="{FF2B5EF4-FFF2-40B4-BE49-F238E27FC236}">
                <a16:creationId xmlns:a16="http://schemas.microsoft.com/office/drawing/2014/main" id="{7367C514-FCA4-B8D7-EF1D-14025452B39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93582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E4EB9-E9A7-3B70-936E-4BF158A11C0D}"/>
              </a:ext>
            </a:extLst>
          </p:cNvPr>
          <p:cNvSpPr>
            <a:spLocks noGrp="1"/>
          </p:cNvSpPr>
          <p:nvPr>
            <p:ph type="title"/>
          </p:nvPr>
        </p:nvSpPr>
        <p:spPr>
          <a:xfrm>
            <a:off x="514350" y="423167"/>
            <a:ext cx="11163300" cy="638433"/>
          </a:xfrm>
        </p:spPr>
        <p:txBody>
          <a:bodyPr/>
          <a:lstStyle/>
          <a:p>
            <a:r>
              <a:rPr lang="en-US" dirty="0">
                <a:latin typeface="Montserrat" panose="00000500000000000000" pitchFamily="2" charset="0"/>
              </a:rPr>
              <a:t>Leveling the Playing Ground (1)</a:t>
            </a:r>
          </a:p>
        </p:txBody>
      </p:sp>
      <p:sp>
        <p:nvSpPr>
          <p:cNvPr id="3" name="Content Placeholder 2">
            <a:extLst>
              <a:ext uri="{FF2B5EF4-FFF2-40B4-BE49-F238E27FC236}">
                <a16:creationId xmlns:a16="http://schemas.microsoft.com/office/drawing/2014/main" id="{195F0C8F-40D9-FFF9-915D-DAA1B4CB3A0A}"/>
              </a:ext>
            </a:extLst>
          </p:cNvPr>
          <p:cNvSpPr>
            <a:spLocks noGrp="1"/>
          </p:cNvSpPr>
          <p:nvPr>
            <p:ph idx="1"/>
          </p:nvPr>
        </p:nvSpPr>
        <p:spPr>
          <a:xfrm>
            <a:off x="594804" y="1287804"/>
            <a:ext cx="10209319" cy="4836309"/>
          </a:xfrm>
        </p:spPr>
        <p:txBody>
          <a:bodyPr>
            <a:normAutofit/>
          </a:bodyPr>
          <a:lstStyle/>
          <a:p>
            <a:pPr marL="285750" indent="-285750">
              <a:buFont typeface="Arial" panose="020B0604020202020204" pitchFamily="34" charset="0"/>
              <a:buChar char="•"/>
            </a:pPr>
            <a:r>
              <a:rPr lang="en-US" sz="2000" dirty="0"/>
              <a:t>Different methods target different estimands, so important to study both</a:t>
            </a:r>
          </a:p>
          <a:p>
            <a:pPr marL="285750" indent="-285750">
              <a:buFont typeface="Arial" panose="020B0604020202020204" pitchFamily="34" charset="0"/>
              <a:buChar char="•"/>
            </a:pPr>
            <a:r>
              <a:rPr lang="en-US" sz="2000" dirty="0"/>
              <a:t>Conditional vs marginal estimands:</a:t>
            </a:r>
          </a:p>
          <a:p>
            <a:pPr lvl="1">
              <a:buFont typeface="Courier New" panose="02070309020205020404" pitchFamily="49" charset="0"/>
              <a:buChar char="o"/>
            </a:pPr>
            <a:r>
              <a:rPr lang="en-US" sz="2000" dirty="0"/>
              <a:t>Conditional estimands (e.g. </a:t>
            </a:r>
            <a:r>
              <a:rPr lang="en-US" sz="2000" dirty="0" err="1"/>
              <a:t>cOR</a:t>
            </a:r>
            <a:r>
              <a:rPr lang="en-US" sz="2000" dirty="0"/>
              <a:t>) are commonly a target of inference, typically coefficient from a regression model</a:t>
            </a:r>
          </a:p>
          <a:p>
            <a:pPr lvl="1">
              <a:buFont typeface="Courier New" panose="02070309020205020404" pitchFamily="49" charset="0"/>
              <a:buChar char="o"/>
            </a:pPr>
            <a:r>
              <a:rPr lang="en-US" sz="2000" dirty="0"/>
              <a:t>Marginal estimands (e.g. </a:t>
            </a:r>
            <a:r>
              <a:rPr lang="en-US" sz="2000" dirty="0" err="1"/>
              <a:t>mRD</a:t>
            </a:r>
            <a:r>
              <a:rPr lang="en-US" sz="2000" dirty="0"/>
              <a:t>) are commonly the focus of causal inference</a:t>
            </a:r>
          </a:p>
          <a:p>
            <a:pPr marL="285750" indent="-285750">
              <a:buFont typeface="Arial" panose="020B0604020202020204" pitchFamily="34" charset="0"/>
              <a:buChar char="•"/>
            </a:pPr>
            <a:r>
              <a:rPr lang="en-US" sz="2000" dirty="0"/>
              <a:t>Census vs Oracle estimands:</a:t>
            </a:r>
          </a:p>
          <a:p>
            <a:pPr lvl="1">
              <a:buFont typeface="Courier New" panose="02070309020205020404" pitchFamily="49" charset="0"/>
              <a:buChar char="o"/>
            </a:pPr>
            <a:r>
              <a:rPr lang="en-US" sz="2000" dirty="0"/>
              <a:t>Census estimand is a traditional target of missing data methods. Benchmark model – the working model fit to the unobserved full cohort data</a:t>
            </a:r>
          </a:p>
          <a:p>
            <a:pPr lvl="1">
              <a:buFont typeface="Courier New" panose="02070309020205020404" pitchFamily="49" charset="0"/>
              <a:buChar char="o"/>
            </a:pPr>
            <a:r>
              <a:rPr lang="en-US" sz="2000" dirty="0"/>
              <a:t>Oracle estimand is a scientific ideal, capturing “true” DGM. A fully non-parametric model generally necessary if targeting the oracle estimand</a:t>
            </a:r>
          </a:p>
          <a:p>
            <a:pPr marL="285750" indent="-285750">
              <a:buFont typeface="Arial" panose="020B0604020202020204" pitchFamily="34" charset="0"/>
              <a:buChar char="•"/>
            </a:pPr>
            <a:r>
              <a:rPr lang="en-US" sz="2000" dirty="0"/>
              <a:t>Common implementations:</a:t>
            </a:r>
          </a:p>
          <a:p>
            <a:pPr lvl="1">
              <a:buFont typeface="Courier New" panose="02070309020205020404" pitchFamily="49" charset="0"/>
              <a:buChar char="o"/>
            </a:pPr>
            <a:r>
              <a:rPr lang="en-US" sz="2000" dirty="0"/>
              <a:t>CC, IPW, MI, GR- targeting census, conditional estimand</a:t>
            </a:r>
          </a:p>
          <a:p>
            <a:pPr lvl="1">
              <a:buFont typeface="Courier New" panose="02070309020205020404" pitchFamily="49" charset="0"/>
              <a:buChar char="o"/>
            </a:pPr>
            <a:r>
              <a:rPr lang="en-US" sz="2000" dirty="0"/>
              <a:t>TMLE-MTO- targeting oracle, marginal estimand</a:t>
            </a:r>
          </a:p>
        </p:txBody>
      </p:sp>
      <p:sp>
        <p:nvSpPr>
          <p:cNvPr id="4" name="Slide Number Placeholder 3">
            <a:extLst>
              <a:ext uri="{FF2B5EF4-FFF2-40B4-BE49-F238E27FC236}">
                <a16:creationId xmlns:a16="http://schemas.microsoft.com/office/drawing/2014/main" id="{300852A6-DAB1-4B08-7966-02A9917AF4D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79463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0F55A-2817-2988-EB6B-DB862AA0EC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67E10-2CC7-49CC-28A8-06402FE4D031}"/>
              </a:ext>
            </a:extLst>
          </p:cNvPr>
          <p:cNvSpPr>
            <a:spLocks noGrp="1"/>
          </p:cNvSpPr>
          <p:nvPr>
            <p:ph type="title"/>
          </p:nvPr>
        </p:nvSpPr>
        <p:spPr>
          <a:xfrm>
            <a:off x="514350" y="501648"/>
            <a:ext cx="11163300" cy="638433"/>
          </a:xfrm>
        </p:spPr>
        <p:txBody>
          <a:bodyPr/>
          <a:lstStyle/>
          <a:p>
            <a:r>
              <a:rPr lang="en-US" dirty="0">
                <a:latin typeface="Montserrat" panose="00000500000000000000" pitchFamily="2" charset="0"/>
              </a:rPr>
              <a:t>Leveling the Playing Ground (2)</a:t>
            </a:r>
          </a:p>
        </p:txBody>
      </p:sp>
      <p:sp>
        <p:nvSpPr>
          <p:cNvPr id="3" name="Content Placeholder 2">
            <a:extLst>
              <a:ext uri="{FF2B5EF4-FFF2-40B4-BE49-F238E27FC236}">
                <a16:creationId xmlns:a16="http://schemas.microsoft.com/office/drawing/2014/main" id="{CA90032C-A02B-CB74-67BD-ABAD1790377F}"/>
              </a:ext>
            </a:extLst>
          </p:cNvPr>
          <p:cNvSpPr>
            <a:spLocks noGrp="1"/>
          </p:cNvSpPr>
          <p:nvPr>
            <p:ph idx="1"/>
          </p:nvPr>
        </p:nvSpPr>
        <p:spPr>
          <a:xfrm>
            <a:off x="599058" y="1520043"/>
            <a:ext cx="10631194" cy="4836309"/>
          </a:xfrm>
        </p:spPr>
        <p:txBody>
          <a:bodyPr>
            <a:normAutofit/>
          </a:bodyPr>
          <a:lstStyle/>
          <a:p>
            <a:pPr marL="285750" indent="-285750">
              <a:buFont typeface="Arial" panose="020B0604020202020204" pitchFamily="34" charset="0"/>
              <a:buChar char="•"/>
            </a:pPr>
            <a:r>
              <a:rPr lang="en-US" sz="2000" b="1" dirty="0"/>
              <a:t>Census </a:t>
            </a:r>
            <a:r>
              <a:rPr lang="en-US" sz="2000" b="1" dirty="0" err="1"/>
              <a:t>estimand</a:t>
            </a:r>
            <a:r>
              <a:rPr lang="en-US" sz="2000" b="1" dirty="0"/>
              <a:t> </a:t>
            </a:r>
            <a:r>
              <a:rPr lang="en-US" sz="2000" dirty="0"/>
              <a:t>specified by working model, so simpler DGM will make it easier to get this right</a:t>
            </a:r>
          </a:p>
          <a:p>
            <a:pPr marL="285750" indent="-285750">
              <a:buFont typeface="Arial" panose="020B0604020202020204" pitchFamily="34" charset="0"/>
              <a:buChar char="•"/>
            </a:pPr>
            <a:r>
              <a:rPr lang="en-US" sz="2000" b="1" dirty="0"/>
              <a:t>Oracle </a:t>
            </a:r>
            <a:r>
              <a:rPr lang="en-US" sz="2000" b="1" dirty="0" err="1"/>
              <a:t>estimand</a:t>
            </a:r>
            <a:r>
              <a:rPr lang="en-US" sz="2000" b="1" dirty="0"/>
              <a:t>- </a:t>
            </a:r>
            <a:r>
              <a:rPr lang="en-US" sz="2000" dirty="0"/>
              <a:t>specified by unknown true DGM, need flexibility to get this right-so more complex DGM will favor more flexible methods (e.g. super learners)</a:t>
            </a:r>
          </a:p>
          <a:p>
            <a:pPr marL="285750" indent="-285750">
              <a:buFont typeface="Arial" panose="020B0604020202020204" pitchFamily="34" charset="0"/>
              <a:buChar char="•"/>
            </a:pPr>
            <a:endParaRPr lang="en-US" sz="2000" dirty="0"/>
          </a:p>
          <a:p>
            <a:r>
              <a:rPr lang="en-US" sz="2000" b="1" dirty="0"/>
              <a:t>Features of Numerical Simulation Studies</a:t>
            </a:r>
          </a:p>
          <a:p>
            <a:pPr marL="285750" indent="-285750">
              <a:buFont typeface="Arial" panose="020B0604020202020204" pitchFamily="34" charset="0"/>
              <a:buChar char="•"/>
            </a:pPr>
            <a:r>
              <a:rPr lang="en-US" sz="2000" dirty="0"/>
              <a:t>In Synthetic simulations, we considered both complex and simple DGM</a:t>
            </a:r>
          </a:p>
          <a:p>
            <a:pPr marL="285750" indent="-285750">
              <a:buFont typeface="Arial" panose="020B0604020202020204" pitchFamily="34" charset="0"/>
              <a:buChar char="•"/>
            </a:pPr>
            <a:r>
              <a:rPr lang="en-US" sz="2000" dirty="0"/>
              <a:t>In </a:t>
            </a:r>
            <a:r>
              <a:rPr lang="en-US" sz="2000" dirty="0" err="1"/>
              <a:t>Plasmode</a:t>
            </a:r>
            <a:r>
              <a:rPr lang="en-US" sz="2000" dirty="0"/>
              <a:t> simulations, we fit very complex DGM to the real data</a:t>
            </a:r>
          </a:p>
          <a:p>
            <a:pPr marL="285750" indent="-285750">
              <a:buFont typeface="Arial" panose="020B0604020202020204" pitchFamily="34" charset="0"/>
              <a:buChar char="•"/>
            </a:pPr>
            <a:r>
              <a:rPr lang="en-US" sz="2000" dirty="0" err="1"/>
              <a:t>Plasmode</a:t>
            </a:r>
            <a:r>
              <a:rPr lang="en-US" sz="2000" dirty="0"/>
              <a:t> simulation had complex relationships between covariates, but synthetic simulations had stronger treatment effects and stronger confounding mechanisms, and perhaps stronger patterns of non-linearity than fitted </a:t>
            </a:r>
            <a:r>
              <a:rPr lang="en-US" sz="2000" dirty="0" err="1"/>
              <a:t>plasmode</a:t>
            </a:r>
            <a:r>
              <a:rPr lang="en-US" sz="2000" dirty="0"/>
              <a:t> models</a:t>
            </a:r>
          </a:p>
        </p:txBody>
      </p:sp>
      <p:sp>
        <p:nvSpPr>
          <p:cNvPr id="4" name="Slide Number Placeholder 3">
            <a:extLst>
              <a:ext uri="{FF2B5EF4-FFF2-40B4-BE49-F238E27FC236}">
                <a16:creationId xmlns:a16="http://schemas.microsoft.com/office/drawing/2014/main" id="{2E44597F-482E-B030-4517-DA8187333071}"/>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54667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DBE47-29FC-CFAA-16FD-D55AABBBD53A}"/>
              </a:ext>
            </a:extLst>
          </p:cNvPr>
          <p:cNvSpPr>
            <a:spLocks noGrp="1"/>
          </p:cNvSpPr>
          <p:nvPr>
            <p:ph type="title"/>
          </p:nvPr>
        </p:nvSpPr>
        <p:spPr>
          <a:xfrm>
            <a:off x="408374" y="447052"/>
            <a:ext cx="10049521" cy="483208"/>
          </a:xfrm>
        </p:spPr>
        <p:txBody>
          <a:bodyPr>
            <a:normAutofit/>
          </a:bodyPr>
          <a:lstStyle/>
          <a:p>
            <a:r>
              <a:rPr lang="en-US" sz="2400" dirty="0">
                <a:latin typeface="Montserrat" panose="00000500000000000000" pitchFamily="2" charset="0"/>
              </a:rPr>
              <a:t>Data Generation Mechanism (DGM) Scenarios </a:t>
            </a:r>
          </a:p>
        </p:txBody>
      </p:sp>
      <p:graphicFrame>
        <p:nvGraphicFramePr>
          <p:cNvPr id="5" name="Table 5">
            <a:extLst>
              <a:ext uri="{FF2B5EF4-FFF2-40B4-BE49-F238E27FC236}">
                <a16:creationId xmlns:a16="http://schemas.microsoft.com/office/drawing/2014/main" id="{67748AAC-D981-3F36-1AC3-BA118BA81055}"/>
              </a:ext>
            </a:extLst>
          </p:cNvPr>
          <p:cNvGraphicFramePr>
            <a:graphicFrameLocks noGrp="1"/>
          </p:cNvGraphicFramePr>
          <p:nvPr>
            <p:ph idx="1"/>
            <p:extLst>
              <p:ext uri="{D42A27DB-BD31-4B8C-83A1-F6EECF244321}">
                <p14:modId xmlns:p14="http://schemas.microsoft.com/office/powerpoint/2010/main" val="1785748227"/>
              </p:ext>
            </p:extLst>
          </p:nvPr>
        </p:nvGraphicFramePr>
        <p:xfrm>
          <a:off x="773504" y="1159744"/>
          <a:ext cx="10610485" cy="4907280"/>
        </p:xfrm>
        <a:graphic>
          <a:graphicData uri="http://schemas.openxmlformats.org/drawingml/2006/table">
            <a:tbl>
              <a:tblPr firstRow="1" bandRow="1">
                <a:tableStyleId>{5C22544A-7EE6-4342-B048-85BDC9FD1C3A}</a:tableStyleId>
              </a:tblPr>
              <a:tblGrid>
                <a:gridCol w="2122097">
                  <a:extLst>
                    <a:ext uri="{9D8B030D-6E8A-4147-A177-3AD203B41FA5}">
                      <a16:colId xmlns:a16="http://schemas.microsoft.com/office/drawing/2014/main" val="2522427118"/>
                    </a:ext>
                  </a:extLst>
                </a:gridCol>
                <a:gridCol w="2122097">
                  <a:extLst>
                    <a:ext uri="{9D8B030D-6E8A-4147-A177-3AD203B41FA5}">
                      <a16:colId xmlns:a16="http://schemas.microsoft.com/office/drawing/2014/main" val="154138420"/>
                    </a:ext>
                  </a:extLst>
                </a:gridCol>
                <a:gridCol w="2122097">
                  <a:extLst>
                    <a:ext uri="{9D8B030D-6E8A-4147-A177-3AD203B41FA5}">
                      <a16:colId xmlns:a16="http://schemas.microsoft.com/office/drawing/2014/main" val="1257508762"/>
                    </a:ext>
                  </a:extLst>
                </a:gridCol>
                <a:gridCol w="2122097">
                  <a:extLst>
                    <a:ext uri="{9D8B030D-6E8A-4147-A177-3AD203B41FA5}">
                      <a16:colId xmlns:a16="http://schemas.microsoft.com/office/drawing/2014/main" val="2326638745"/>
                    </a:ext>
                  </a:extLst>
                </a:gridCol>
                <a:gridCol w="2122097">
                  <a:extLst>
                    <a:ext uri="{9D8B030D-6E8A-4147-A177-3AD203B41FA5}">
                      <a16:colId xmlns:a16="http://schemas.microsoft.com/office/drawing/2014/main" val="2790030096"/>
                    </a:ext>
                  </a:extLst>
                </a:gridCol>
              </a:tblGrid>
              <a:tr h="533275">
                <a:tc>
                  <a:txBody>
                    <a:bodyPr/>
                    <a:lstStyle/>
                    <a:p>
                      <a:r>
                        <a:rPr lang="en-US" sz="1600"/>
                        <a:t>Scenarios</a:t>
                      </a:r>
                    </a:p>
                  </a:txBody>
                  <a:tcPr marL="68580" marR="68580" marT="34290" marB="34290"/>
                </a:tc>
                <a:tc>
                  <a:txBody>
                    <a:bodyPr/>
                    <a:lstStyle/>
                    <a:p>
                      <a:r>
                        <a:rPr lang="en-US" sz="1600"/>
                        <a:t>Missingness Model</a:t>
                      </a:r>
                    </a:p>
                  </a:txBody>
                  <a:tcPr marL="68580" marR="68580" marT="34290" marB="34290"/>
                </a:tc>
                <a:tc>
                  <a:txBody>
                    <a:bodyPr/>
                    <a:lstStyle/>
                    <a:p>
                      <a:r>
                        <a:rPr lang="en-US" sz="1600"/>
                        <a:t>Treatment Model</a:t>
                      </a:r>
                    </a:p>
                  </a:txBody>
                  <a:tcPr marL="68580" marR="68580" marT="34290" marB="34290"/>
                </a:tc>
                <a:tc>
                  <a:txBody>
                    <a:bodyPr/>
                    <a:lstStyle/>
                    <a:p>
                      <a:r>
                        <a:rPr lang="en-US" sz="1600"/>
                        <a:t>Outcome Model</a:t>
                      </a:r>
                    </a:p>
                  </a:txBody>
                  <a:tcPr marL="68580" marR="68580" marT="34290" marB="34290"/>
                </a:tc>
                <a:tc>
                  <a:txBody>
                    <a:bodyPr/>
                    <a:lstStyle/>
                    <a:p>
                      <a:r>
                        <a:rPr lang="en-US" sz="1600" dirty="0"/>
                        <a:t>Implications for analysis model</a:t>
                      </a:r>
                    </a:p>
                  </a:txBody>
                  <a:tcPr marL="68580" marR="68580" marT="34290" marB="34290"/>
                </a:tc>
                <a:extLst>
                  <a:ext uri="{0D108BD9-81ED-4DB2-BD59-A6C34878D82A}">
                    <a16:rowId xmlns:a16="http://schemas.microsoft.com/office/drawing/2014/main" val="73388064"/>
                  </a:ext>
                </a:extLst>
              </a:tr>
              <a:tr h="1431038">
                <a:tc>
                  <a:txBody>
                    <a:bodyPr/>
                    <a:lstStyle/>
                    <a:p>
                      <a:pPr algn="l"/>
                      <a:r>
                        <a:rPr lang="en-US" sz="1600" b="1" dirty="0"/>
                        <a:t> Simple</a:t>
                      </a:r>
                    </a:p>
                    <a:p>
                      <a:r>
                        <a:rPr lang="en-US" sz="1600" dirty="0"/>
                        <a:t>Parametric models</a:t>
                      </a:r>
                    </a:p>
                    <a:p>
                      <a:r>
                        <a:rPr lang="en-US" sz="1600" dirty="0"/>
                        <a:t>No unmeasured confounders in treatment model</a:t>
                      </a:r>
                    </a:p>
                  </a:txBody>
                  <a:tcPr marL="68580" marR="68580" marT="34290" marB="34290"/>
                </a:tc>
                <a:tc>
                  <a:txBody>
                    <a:bodyPr/>
                    <a:lstStyle/>
                    <a:p>
                      <a:pPr marL="0" indent="0">
                        <a:buFontTx/>
                        <a:buNone/>
                      </a:pPr>
                      <a:r>
                        <a:rPr lang="en-US" sz="1600" dirty="0"/>
                        <a:t>1.0  Logistic, simple MAR-XZ</a:t>
                      </a:r>
                    </a:p>
                    <a:p>
                      <a:pPr marL="0" indent="0">
                        <a:buFontTx/>
                        <a:buNone/>
                      </a:pPr>
                      <a:endParaRPr lang="en-US" sz="1600" dirty="0"/>
                    </a:p>
                    <a:p>
                      <a:pPr marL="0" indent="0">
                        <a:buFontTx/>
                        <a:buNone/>
                      </a:pPr>
                      <a:r>
                        <a:rPr lang="en-US" sz="1600" b="1" dirty="0"/>
                        <a:t>1.1 Logistic, simple MAR-XZY</a:t>
                      </a:r>
                    </a:p>
                    <a:p>
                      <a:pPr marL="342900" indent="-342900">
                        <a:buAutoNum type="arabicPeriod"/>
                      </a:pPr>
                      <a:endParaRPr lang="en-US" sz="1600" dirty="0"/>
                    </a:p>
                  </a:txBody>
                  <a:tcPr marL="68580" marR="68580" marT="34290" marB="34290"/>
                </a:tc>
                <a:tc>
                  <a:txBody>
                    <a:bodyPr/>
                    <a:lstStyle/>
                    <a:p>
                      <a:pPr marL="0" indent="0">
                        <a:buFontTx/>
                        <a:buNone/>
                      </a:pPr>
                      <a:r>
                        <a:rPr lang="en-US" sz="1600" b="0" dirty="0"/>
                        <a:t>linear logistic model</a:t>
                      </a:r>
                    </a:p>
                    <a:p>
                      <a:pPr marL="285750" indent="-285750">
                        <a:buFont typeface="Arial" panose="020B0604020202020204" pitchFamily="34" charset="0"/>
                        <a:buChar char="•"/>
                      </a:pPr>
                      <a:r>
                        <a:rPr lang="en-US" sz="1600" b="0" dirty="0"/>
                        <a:t>no unobserved confounding</a:t>
                      </a:r>
                    </a:p>
                  </a:txBody>
                  <a:tcPr marL="68580" marR="68580" marT="34290" marB="34290"/>
                </a:tc>
                <a:tc>
                  <a:txBody>
                    <a:bodyPr/>
                    <a:lstStyle/>
                    <a:p>
                      <a:r>
                        <a:rPr lang="en-US" sz="1600" b="0" dirty="0"/>
                        <a:t>Linear logistic model </a:t>
                      </a:r>
                    </a:p>
                    <a:p>
                      <a:endParaRPr lang="en-US" sz="1600" b="0" dirty="0"/>
                    </a:p>
                    <a:p>
                      <a:r>
                        <a:rPr lang="en-US" sz="1600" dirty="0"/>
                        <a:t>1.0- null effect</a:t>
                      </a:r>
                    </a:p>
                    <a:p>
                      <a:endParaRPr lang="en-US" sz="1600" dirty="0"/>
                    </a:p>
                    <a:p>
                      <a:r>
                        <a:rPr lang="en-US" sz="1600" b="1" dirty="0"/>
                        <a:t>1.1- </a:t>
                      </a:r>
                      <a:r>
                        <a:rPr lang="en-US" sz="1600" b="1" dirty="0" err="1"/>
                        <a:t>cOR</a:t>
                      </a:r>
                      <a:r>
                        <a:rPr lang="en-US" sz="1600" b="1" dirty="0"/>
                        <a:t>=1.5</a:t>
                      </a:r>
                    </a:p>
                  </a:txBody>
                  <a:tcPr marL="68580" marR="68580" marT="34290" marB="34290"/>
                </a:tc>
                <a:tc>
                  <a:txBody>
                    <a:bodyPr/>
                    <a:lstStyle/>
                    <a:p>
                      <a:r>
                        <a:rPr lang="en-US" sz="1600" dirty="0"/>
                        <a:t>Will allow for correct parametric model specification</a:t>
                      </a:r>
                    </a:p>
                  </a:txBody>
                  <a:tcPr marL="68580" marR="68580" marT="34290" marB="34290"/>
                </a:tc>
                <a:extLst>
                  <a:ext uri="{0D108BD9-81ED-4DB2-BD59-A6C34878D82A}">
                    <a16:rowId xmlns:a16="http://schemas.microsoft.com/office/drawing/2014/main" val="1301290627"/>
                  </a:ext>
                </a:extLst>
              </a:tr>
              <a:tr h="1213965">
                <a:tc>
                  <a:txBody>
                    <a:bodyPr/>
                    <a:lstStyle/>
                    <a:p>
                      <a:r>
                        <a:rPr lang="en-US" sz="1600" b="1" dirty="0"/>
                        <a:t> Complex</a:t>
                      </a:r>
                    </a:p>
                  </a:txBody>
                  <a:tcPr marL="68580" marR="68580" marT="34290" marB="34290"/>
                </a:tc>
                <a:tc>
                  <a:txBody>
                    <a:bodyPr/>
                    <a:lstStyle/>
                    <a:p>
                      <a:pPr algn="l"/>
                      <a:r>
                        <a:rPr lang="en-US" sz="1600" dirty="0"/>
                        <a:t>MAR: Interactions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non-linear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MNAR-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MNAR- unobserved variable</a:t>
                      </a:r>
                    </a:p>
                  </a:txBody>
                  <a:tcPr marL="68580" marR="68580" marT="34290" marB="34290"/>
                </a:tc>
                <a:tc>
                  <a:txBody>
                    <a:bodyPr/>
                    <a:lstStyle/>
                    <a:p>
                      <a:pPr algn="l"/>
                      <a:r>
                        <a:rPr lang="en-US" sz="1600" dirty="0"/>
                        <a:t>N/A</a:t>
                      </a:r>
                    </a:p>
                  </a:txBody>
                  <a:tcPr marL="68580" marR="68580" marT="34290" marB="34290"/>
                </a:tc>
                <a:tc>
                  <a:txBody>
                    <a:bodyPr/>
                    <a:lstStyle/>
                    <a:p>
                      <a:pPr algn="l"/>
                      <a:r>
                        <a:rPr lang="en-US" sz="1600" dirty="0"/>
                        <a:t>Interactions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non-linear terms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MNAR Scenario: unobserved variable</a:t>
                      </a:r>
                    </a:p>
                  </a:txBody>
                  <a:tcPr marL="68580" marR="68580" marT="34290" marB="34290"/>
                </a:tc>
                <a:tc>
                  <a:txBody>
                    <a:bodyPr/>
                    <a:lstStyle/>
                    <a:p>
                      <a:r>
                        <a:rPr lang="en-US" sz="1600" dirty="0"/>
                        <a:t>Analysis model simpler than DGM</a:t>
                      </a:r>
                    </a:p>
                  </a:txBody>
                  <a:tcPr marL="68580" marR="68580" marT="34290" marB="34290"/>
                </a:tc>
                <a:extLst>
                  <a:ext uri="{0D108BD9-81ED-4DB2-BD59-A6C34878D82A}">
                    <a16:rowId xmlns:a16="http://schemas.microsoft.com/office/drawing/2014/main" val="3163046082"/>
                  </a:ext>
                </a:extLst>
              </a:tr>
              <a:tr h="987928">
                <a:tc>
                  <a:txBody>
                    <a:bodyPr/>
                    <a:lstStyle/>
                    <a:p>
                      <a:r>
                        <a:rPr lang="en-US" sz="1600" b="1" err="1"/>
                        <a:t>Plasmode</a:t>
                      </a:r>
                      <a:endParaRPr lang="en-US" sz="1600" b="1"/>
                    </a:p>
                  </a:txBody>
                  <a:tcPr marL="68580" marR="68580" marT="34290" marB="34290"/>
                </a:tc>
                <a:tc>
                  <a:txBody>
                    <a:bodyPr/>
                    <a:lstStyle/>
                    <a:p>
                      <a:r>
                        <a:rPr lang="en-US" sz="1600" dirty="0"/>
                        <a:t>Complex</a:t>
                      </a:r>
                    </a:p>
                    <a:p>
                      <a:endParaRPr lang="en-US" sz="1600" dirty="0"/>
                    </a:p>
                    <a:p>
                      <a:r>
                        <a:rPr lang="en-US" sz="1600" dirty="0"/>
                        <a:t>Tree-based and </a:t>
                      </a:r>
                      <a:r>
                        <a:rPr lang="en-US" sz="1600" dirty="0" err="1"/>
                        <a:t>glm</a:t>
                      </a:r>
                      <a:r>
                        <a:rPr lang="en-US" sz="1600" dirty="0"/>
                        <a:t>-based implementations for DGM.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Complex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Tree-based and </a:t>
                      </a:r>
                      <a:r>
                        <a:rPr lang="en-US" sz="1600" dirty="0" err="1"/>
                        <a:t>glm</a:t>
                      </a:r>
                      <a:r>
                        <a:rPr lang="en-US" sz="1600" dirty="0"/>
                        <a:t>-based implementations for DGM.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Complex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Tree-based and </a:t>
                      </a:r>
                      <a:r>
                        <a:rPr lang="en-US" sz="1600" dirty="0" err="1"/>
                        <a:t>glm</a:t>
                      </a:r>
                      <a:r>
                        <a:rPr lang="en-US" sz="1600" dirty="0"/>
                        <a:t>-based implementations for DGM. </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Analysis model simpler </a:t>
                      </a:r>
                      <a:r>
                        <a:rPr lang="en-US" sz="1600" dirty="0" err="1"/>
                        <a:t>glm</a:t>
                      </a:r>
                      <a:r>
                        <a:rPr lang="en-US" sz="1600" dirty="0"/>
                        <a:t> than DGM</a:t>
                      </a:r>
                    </a:p>
                    <a:p>
                      <a:endParaRPr lang="en-US" sz="800" dirty="0"/>
                    </a:p>
                    <a:p>
                      <a:endParaRPr lang="en-US" sz="800" dirty="0"/>
                    </a:p>
                  </a:txBody>
                  <a:tcPr marL="68580" marR="68580" marT="34290" marB="34290"/>
                </a:tc>
                <a:extLst>
                  <a:ext uri="{0D108BD9-81ED-4DB2-BD59-A6C34878D82A}">
                    <a16:rowId xmlns:a16="http://schemas.microsoft.com/office/drawing/2014/main" val="3284948149"/>
                  </a:ext>
                </a:extLst>
              </a:tr>
            </a:tbl>
          </a:graphicData>
        </a:graphic>
      </p:graphicFrame>
      <p:sp>
        <p:nvSpPr>
          <p:cNvPr id="4" name="Slide Number Placeholder 3">
            <a:extLst>
              <a:ext uri="{FF2B5EF4-FFF2-40B4-BE49-F238E27FC236}">
                <a16:creationId xmlns:a16="http://schemas.microsoft.com/office/drawing/2014/main" id="{32A83933-3875-8DFB-8EF4-156E6ACAD30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4302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C3C7C-8081-BA7E-8CCB-27E6F1FB8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6A7B3-64E7-EDA2-4194-2E64F9BEE9CC}"/>
              </a:ext>
            </a:extLst>
          </p:cNvPr>
          <p:cNvSpPr>
            <a:spLocks noGrp="1"/>
          </p:cNvSpPr>
          <p:nvPr>
            <p:ph type="title"/>
          </p:nvPr>
        </p:nvSpPr>
        <p:spPr/>
        <p:txBody>
          <a:bodyPr/>
          <a:lstStyle/>
          <a:p>
            <a:r>
              <a:rPr lang="en-US" dirty="0">
                <a:latin typeface="Montserrat" panose="00000500000000000000" pitchFamily="2" charset="0"/>
              </a:rPr>
              <a:t>Analysis Choices</a:t>
            </a:r>
          </a:p>
        </p:txBody>
      </p:sp>
      <p:sp>
        <p:nvSpPr>
          <p:cNvPr id="4" name="Slide Number Placeholder 3">
            <a:extLst>
              <a:ext uri="{FF2B5EF4-FFF2-40B4-BE49-F238E27FC236}">
                <a16:creationId xmlns:a16="http://schemas.microsoft.com/office/drawing/2014/main" id="{AC18C860-F283-73ED-B1E7-D5C3352F78A6}"/>
              </a:ext>
            </a:extLst>
          </p:cNvPr>
          <p:cNvSpPr>
            <a:spLocks noGrp="1"/>
          </p:cNvSpPr>
          <p:nvPr>
            <p:ph type="sldNum" sz="quarter" idx="12"/>
          </p:nvPr>
        </p:nvSpPr>
        <p:spPr/>
        <p:txBody>
          <a:bodyPr/>
          <a:lstStyle/>
          <a:p>
            <a:endParaRPr lang="en-US" dirty="0"/>
          </a:p>
        </p:txBody>
      </p:sp>
      <p:sp>
        <p:nvSpPr>
          <p:cNvPr id="6" name="Oval 5">
            <a:extLst>
              <a:ext uri="{FF2B5EF4-FFF2-40B4-BE49-F238E27FC236}">
                <a16:creationId xmlns:a16="http://schemas.microsoft.com/office/drawing/2014/main" id="{627A897F-52A4-E893-5B62-09E98A109C18}"/>
              </a:ext>
            </a:extLst>
          </p:cNvPr>
          <p:cNvSpPr/>
          <p:nvPr/>
        </p:nvSpPr>
        <p:spPr>
          <a:xfrm>
            <a:off x="1745953" y="2026717"/>
            <a:ext cx="2852528" cy="2711909"/>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p>
            <a:pPr algn="ctr"/>
            <a:endPar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p>
            <a:pPr algn="ctr"/>
            <a:r>
              <a:rPr lang="en-US" sz="1950" b="1" dirty="0">
                <a:ln w="0"/>
                <a:solidFill>
                  <a:schemeClr val="tx1"/>
                </a:solidFill>
                <a:effectLst>
                  <a:outerShdw dist="19050" dir="2700000" sx="1000" sy="1000" algn="tl" rotWithShape="0">
                    <a:schemeClr val="dk1"/>
                  </a:outerShdw>
                </a:effectLst>
                <a:latin typeface="Georgia" panose="02040502050405020303" pitchFamily="18" charset="0"/>
              </a:rPr>
              <a:t>Missingness</a:t>
            </a:r>
          </a:p>
          <a:p>
            <a:pPr algn="ctr"/>
            <a:r>
              <a:rPr lang="en-US" sz="1950" b="1" dirty="0">
                <a:ln w="0"/>
                <a:solidFill>
                  <a:schemeClr val="tx1"/>
                </a:solidFill>
                <a:effectLst>
                  <a:outerShdw dist="19050" dir="2700000" sx="1000" sy="1000" algn="tl" rotWithShape="0">
                    <a:schemeClr val="dk1"/>
                  </a:outerShdw>
                </a:effectLst>
                <a:latin typeface="Georgia" panose="02040502050405020303" pitchFamily="18" charset="0"/>
              </a:rPr>
              <a:t>Methods</a:t>
            </a:r>
            <a:endParaRPr lang="en-US" sz="1950" dirty="0">
              <a:ln w="0"/>
              <a:solidFill>
                <a:schemeClr val="tx1"/>
              </a:solidFill>
              <a:effectLst>
                <a:outerShdw dist="19050" dir="2700000" sx="1000" sy="1000" algn="tl" rotWithShape="0">
                  <a:schemeClr val="dk1"/>
                </a:outerShdw>
              </a:effectLst>
              <a:latin typeface="Georgia" panose="02040502050405020303" pitchFamily="18" charset="0"/>
            </a:endParaRPr>
          </a:p>
          <a:p>
            <a:pPr marL="342900" indent="-342900">
              <a:buFont typeface="Arial" panose="020B0604020202020204" pitchFamily="34" charset="0"/>
              <a:buChar char="•"/>
            </a:pPr>
            <a:r>
              <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Subset calibration</a:t>
            </a:r>
          </a:p>
          <a:p>
            <a:pPr marL="342900" indent="-342900">
              <a:buFont typeface="Arial" panose="020B0604020202020204" pitchFamily="34" charset="0"/>
              <a:buChar char="•"/>
            </a:pPr>
            <a:r>
              <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MI</a:t>
            </a:r>
          </a:p>
          <a:p>
            <a:pPr marL="342900" indent="-342900">
              <a:buFont typeface="Arial" panose="020B0604020202020204" pitchFamily="34" charset="0"/>
              <a:buChar char="•"/>
            </a:pPr>
            <a:r>
              <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rPr>
              <a:t>TMLE </a:t>
            </a:r>
            <a:r>
              <a:rPr lang="en-US" sz="1950" dirty="0" err="1">
                <a:ln w="0"/>
                <a:solidFill>
                  <a:schemeClr val="tx1"/>
                </a:solidFill>
                <a:effectLst>
                  <a:outerShdw blurRad="38100" dist="19050" dir="2700000" algn="tl" rotWithShape="0">
                    <a:schemeClr val="dk1">
                      <a:alpha val="40000"/>
                    </a:schemeClr>
                  </a:outerShdw>
                </a:effectLst>
                <a:latin typeface="Georgia" panose="02040502050405020303" pitchFamily="18" charset="0"/>
              </a:rPr>
              <a:t>Superlearner</a:t>
            </a:r>
            <a:endPar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p>
            <a:pPr algn="ctr"/>
            <a:endPar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a:p>
            <a:pPr algn="ctr"/>
            <a:endParaRPr lang="en-US" sz="1950" dirty="0">
              <a:ln w="0"/>
              <a:solidFill>
                <a:schemeClr val="tx1"/>
              </a:solidFill>
              <a:effectLst>
                <a:outerShdw blurRad="38100" dist="19050" dir="2700000" algn="tl" rotWithShape="0">
                  <a:schemeClr val="dk1">
                    <a:alpha val="40000"/>
                  </a:schemeClr>
                </a:outerShdw>
              </a:effectLst>
              <a:latin typeface="Georgia" panose="02040502050405020303" pitchFamily="18" charset="0"/>
            </a:endParaRPr>
          </a:p>
        </p:txBody>
      </p:sp>
      <p:sp>
        <p:nvSpPr>
          <p:cNvPr id="8" name="Oval 7">
            <a:extLst>
              <a:ext uri="{FF2B5EF4-FFF2-40B4-BE49-F238E27FC236}">
                <a16:creationId xmlns:a16="http://schemas.microsoft.com/office/drawing/2014/main" id="{D9AC48D6-F7B6-47B5-2A2A-6E136C3CAEE6}"/>
              </a:ext>
            </a:extLst>
          </p:cNvPr>
          <p:cNvSpPr/>
          <p:nvPr/>
        </p:nvSpPr>
        <p:spPr>
          <a:xfrm>
            <a:off x="4672655" y="2010060"/>
            <a:ext cx="2852528" cy="271190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ysClr val="windowText" lastClr="000000"/>
                </a:solidFill>
                <a:latin typeface="Georgia" panose="02040502050405020303" pitchFamily="18" charset="0"/>
              </a:rPr>
              <a:t>Treatment</a:t>
            </a:r>
          </a:p>
          <a:p>
            <a:pPr algn="ctr"/>
            <a:endParaRPr lang="en-US" sz="1950" b="1" dirty="0">
              <a:solidFill>
                <a:sysClr val="windowText" lastClr="000000"/>
              </a:solidFill>
              <a:latin typeface="Georgia" panose="02040502050405020303" pitchFamily="18" charset="0"/>
            </a:endParaRPr>
          </a:p>
          <a:p>
            <a:pPr marL="342900" indent="-342900" algn="ctr">
              <a:buFont typeface="Arial" panose="020B0604020202020204" pitchFamily="34" charset="0"/>
              <a:buChar char="•"/>
            </a:pPr>
            <a:r>
              <a:rPr lang="en-US" sz="1950" dirty="0">
                <a:solidFill>
                  <a:sysClr val="windowText" lastClr="000000"/>
                </a:solidFill>
                <a:latin typeface="Georgia" panose="02040502050405020303" pitchFamily="18" charset="0"/>
              </a:rPr>
              <a:t>Confounder Adjustment</a:t>
            </a:r>
          </a:p>
          <a:p>
            <a:pPr algn="ctr"/>
            <a:r>
              <a:rPr lang="en-US" sz="1950" dirty="0">
                <a:solidFill>
                  <a:sysClr val="windowText" lastClr="000000"/>
                </a:solidFill>
                <a:latin typeface="Georgia" panose="02040502050405020303" pitchFamily="18" charset="0"/>
              </a:rPr>
              <a:t>             </a:t>
            </a:r>
          </a:p>
          <a:p>
            <a:pPr algn="ctr"/>
            <a:endParaRPr lang="en-US" sz="1950" dirty="0">
              <a:solidFill>
                <a:sysClr val="windowText" lastClr="000000"/>
              </a:solidFill>
              <a:latin typeface="Georgia" panose="02040502050405020303" pitchFamily="18" charset="0"/>
            </a:endParaRPr>
          </a:p>
        </p:txBody>
      </p:sp>
      <p:sp>
        <p:nvSpPr>
          <p:cNvPr id="9" name="Oval 8">
            <a:extLst>
              <a:ext uri="{FF2B5EF4-FFF2-40B4-BE49-F238E27FC236}">
                <a16:creationId xmlns:a16="http://schemas.microsoft.com/office/drawing/2014/main" id="{B26E19C4-7ED9-911E-D740-28DDC0FE105F}"/>
              </a:ext>
            </a:extLst>
          </p:cNvPr>
          <p:cNvSpPr/>
          <p:nvPr/>
        </p:nvSpPr>
        <p:spPr>
          <a:xfrm>
            <a:off x="7593519" y="2026717"/>
            <a:ext cx="2852528" cy="2711909"/>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50" b="1" dirty="0">
                <a:solidFill>
                  <a:sysClr val="windowText" lastClr="000000"/>
                </a:solidFill>
                <a:latin typeface="Georgia" panose="02040502050405020303" pitchFamily="18" charset="0"/>
              </a:rPr>
              <a:t>Outcome</a:t>
            </a:r>
          </a:p>
          <a:p>
            <a:pPr algn="ctr"/>
            <a:endParaRPr lang="en-US" sz="1950" b="1" dirty="0">
              <a:solidFill>
                <a:sysClr val="windowText" lastClr="000000"/>
              </a:solidFill>
              <a:latin typeface="Georgia" panose="02040502050405020303" pitchFamily="18" charset="0"/>
            </a:endParaRPr>
          </a:p>
          <a:p>
            <a:pPr marL="342900" indent="-342900" algn="ctr">
              <a:buFont typeface="Arial" panose="020B0604020202020204" pitchFamily="34" charset="0"/>
              <a:buChar char="•"/>
            </a:pPr>
            <a:r>
              <a:rPr lang="en-US" sz="1950" dirty="0">
                <a:solidFill>
                  <a:sysClr val="windowText" lastClr="000000"/>
                </a:solidFill>
                <a:latin typeface="Georgia" panose="02040502050405020303" pitchFamily="18" charset="0"/>
              </a:rPr>
              <a:t>Simple logistic working  model</a:t>
            </a:r>
          </a:p>
        </p:txBody>
      </p:sp>
    </p:spTree>
    <p:extLst>
      <p:ext uri="{BB962C8B-B14F-4D97-AF65-F5344CB8AC3E}">
        <p14:creationId xmlns:p14="http://schemas.microsoft.com/office/powerpoint/2010/main" val="197502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FADDC-B730-1589-CC12-5D2C8E12618E}"/>
              </a:ext>
            </a:extLst>
          </p:cNvPr>
          <p:cNvSpPr>
            <a:spLocks noGrp="1"/>
          </p:cNvSpPr>
          <p:nvPr>
            <p:ph type="title"/>
          </p:nvPr>
        </p:nvSpPr>
        <p:spPr>
          <a:xfrm>
            <a:off x="878889" y="310718"/>
            <a:ext cx="9960745" cy="764384"/>
          </a:xfrm>
        </p:spPr>
        <p:txBody>
          <a:bodyPr>
            <a:normAutofit/>
          </a:bodyPr>
          <a:lstStyle/>
          <a:p>
            <a:r>
              <a:rPr lang="en-US" sz="3000" dirty="0">
                <a:latin typeface="Montserrat" panose="00000500000000000000" pitchFamily="2" charset="0"/>
              </a:rPr>
              <a:t>Simple Scenario: Outcome and Treatment DGM</a:t>
            </a:r>
          </a:p>
        </p:txBody>
      </p:sp>
      <p:pic>
        <p:nvPicPr>
          <p:cNvPr id="5" name="Content Placeholder 4">
            <a:extLst>
              <a:ext uri="{FF2B5EF4-FFF2-40B4-BE49-F238E27FC236}">
                <a16:creationId xmlns:a16="http://schemas.microsoft.com/office/drawing/2014/main" id="{62F2ED4C-E8D8-6B31-832B-F3CDB4ED228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2254277" y="1239005"/>
            <a:ext cx="8042634" cy="4584745"/>
          </a:xfrm>
          <a:prstGeom prst="rect">
            <a:avLst/>
          </a:prstGeom>
        </p:spPr>
      </p:pic>
      <p:sp>
        <p:nvSpPr>
          <p:cNvPr id="4" name="Slide Number Placeholder 3">
            <a:extLst>
              <a:ext uri="{FF2B5EF4-FFF2-40B4-BE49-F238E27FC236}">
                <a16:creationId xmlns:a16="http://schemas.microsoft.com/office/drawing/2014/main" id="{A3C416A1-B5E6-149C-168F-8A9DF0C3EEA8}"/>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064284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A4B66-1C33-F5D8-483B-ECC52AB62D8A}"/>
              </a:ext>
            </a:extLst>
          </p:cNvPr>
          <p:cNvSpPr>
            <a:spLocks noGrp="1"/>
          </p:cNvSpPr>
          <p:nvPr>
            <p:ph type="title"/>
          </p:nvPr>
        </p:nvSpPr>
        <p:spPr>
          <a:xfrm>
            <a:off x="449802" y="560332"/>
            <a:ext cx="11163300" cy="638433"/>
          </a:xfrm>
        </p:spPr>
        <p:txBody>
          <a:bodyPr/>
          <a:lstStyle/>
          <a:p>
            <a:r>
              <a:rPr lang="en-US" dirty="0"/>
              <a:t>Complex Outcome Model : Nonlinearity + Interactions</a:t>
            </a:r>
          </a:p>
        </p:txBody>
      </p:sp>
      <p:pic>
        <p:nvPicPr>
          <p:cNvPr id="5" name="Content Placeholder 4">
            <a:extLst>
              <a:ext uri="{FF2B5EF4-FFF2-40B4-BE49-F238E27FC236}">
                <a16:creationId xmlns:a16="http://schemas.microsoft.com/office/drawing/2014/main" id="{C64D2D74-1992-BE8F-DA79-DFA1DDD8F48F}"/>
              </a:ext>
            </a:extLst>
          </p:cNvPr>
          <p:cNvPicPr>
            <a:picLocks noGrp="1" noChangeAspect="1"/>
          </p:cNvPicPr>
          <p:nvPr>
            <p:ph idx="1"/>
          </p:nvPr>
        </p:nvPicPr>
        <p:blipFill>
          <a:blip r:embed="rId2"/>
          <a:stretch>
            <a:fillRect/>
          </a:stretch>
        </p:blipFill>
        <p:spPr>
          <a:xfrm>
            <a:off x="1825407" y="1633473"/>
            <a:ext cx="8541186" cy="3591054"/>
          </a:xfrm>
          <a:prstGeom prst="rect">
            <a:avLst/>
          </a:prstGeom>
        </p:spPr>
      </p:pic>
      <p:sp>
        <p:nvSpPr>
          <p:cNvPr id="4" name="Slide Number Placeholder 3">
            <a:extLst>
              <a:ext uri="{FF2B5EF4-FFF2-40B4-BE49-F238E27FC236}">
                <a16:creationId xmlns:a16="http://schemas.microsoft.com/office/drawing/2014/main" id="{B6B2B675-637E-5F85-72D9-344359AE1C94}"/>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73152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78857-CD9C-B12A-2DE9-162595F75BDD}"/>
              </a:ext>
            </a:extLst>
          </p:cNvPr>
          <p:cNvSpPr>
            <a:spLocks noGrp="1"/>
          </p:cNvSpPr>
          <p:nvPr>
            <p:ph type="title"/>
          </p:nvPr>
        </p:nvSpPr>
        <p:spPr>
          <a:xfrm>
            <a:off x="475736" y="325791"/>
            <a:ext cx="8439269" cy="591646"/>
          </a:xfrm>
        </p:spPr>
        <p:txBody>
          <a:bodyPr/>
          <a:lstStyle/>
          <a:p>
            <a:r>
              <a:rPr lang="en-US" dirty="0">
                <a:latin typeface="Montserrat" panose="00000500000000000000" pitchFamily="2" charset="0"/>
              </a:rPr>
              <a:t>Acknowledgements</a:t>
            </a:r>
          </a:p>
        </p:txBody>
      </p:sp>
      <p:sp>
        <p:nvSpPr>
          <p:cNvPr id="3" name="Content Placeholder 2">
            <a:extLst>
              <a:ext uri="{FF2B5EF4-FFF2-40B4-BE49-F238E27FC236}">
                <a16:creationId xmlns:a16="http://schemas.microsoft.com/office/drawing/2014/main" id="{C423157B-51B2-FBC1-730F-056AD942DBD9}"/>
              </a:ext>
            </a:extLst>
          </p:cNvPr>
          <p:cNvSpPr>
            <a:spLocks noGrp="1"/>
          </p:cNvSpPr>
          <p:nvPr>
            <p:ph idx="1"/>
          </p:nvPr>
        </p:nvSpPr>
        <p:spPr>
          <a:xfrm>
            <a:off x="475736" y="1099068"/>
            <a:ext cx="9211775" cy="431581"/>
          </a:xfrm>
        </p:spPr>
        <p:txBody>
          <a:bodyPr>
            <a:normAutofit/>
          </a:bodyPr>
          <a:lstStyle/>
          <a:p>
            <a:r>
              <a:rPr lang="en-US" sz="1800" dirty="0"/>
              <a:t>This work is being done by the Sentinel CI4 Subset Calibration Working Group:</a:t>
            </a:r>
          </a:p>
          <a:p>
            <a:endParaRPr lang="en-US" sz="1800" dirty="0"/>
          </a:p>
        </p:txBody>
      </p:sp>
      <p:sp>
        <p:nvSpPr>
          <p:cNvPr id="4" name="Slide Number Placeholder 3">
            <a:extLst>
              <a:ext uri="{FF2B5EF4-FFF2-40B4-BE49-F238E27FC236}">
                <a16:creationId xmlns:a16="http://schemas.microsoft.com/office/drawing/2014/main" id="{25FA12E8-E317-3E03-63FD-915BCDB4E8F0}"/>
              </a:ext>
            </a:extLst>
          </p:cNvPr>
          <p:cNvSpPr>
            <a:spLocks noGrp="1"/>
          </p:cNvSpPr>
          <p:nvPr>
            <p:ph type="sldNum" sz="quarter" idx="12"/>
          </p:nvPr>
        </p:nvSpPr>
        <p:spPr/>
        <p:txBody>
          <a:bodyPr/>
          <a:lstStyle/>
          <a:p>
            <a:endParaRPr lang="en-US" dirty="0"/>
          </a:p>
        </p:txBody>
      </p:sp>
      <p:sp>
        <p:nvSpPr>
          <p:cNvPr id="5" name="TextBox 4">
            <a:extLst>
              <a:ext uri="{FF2B5EF4-FFF2-40B4-BE49-F238E27FC236}">
                <a16:creationId xmlns:a16="http://schemas.microsoft.com/office/drawing/2014/main" id="{D9ECAD11-6062-EDF0-B68E-1A81C7663579}"/>
              </a:ext>
            </a:extLst>
          </p:cNvPr>
          <p:cNvSpPr txBox="1"/>
          <p:nvPr/>
        </p:nvSpPr>
        <p:spPr>
          <a:xfrm>
            <a:off x="475736" y="1684268"/>
            <a:ext cx="2908167" cy="3416320"/>
          </a:xfrm>
          <a:prstGeom prst="rect">
            <a:avLst/>
          </a:prstGeom>
          <a:noFill/>
        </p:spPr>
        <p:txBody>
          <a:bodyPr wrap="square" rtlCol="0">
            <a:spAutoFit/>
          </a:bodyPr>
          <a:lstStyle/>
          <a:p>
            <a:r>
              <a:rPr lang="en-US" b="1" dirty="0">
                <a:solidFill>
                  <a:srgbClr val="0070C0"/>
                </a:solidFill>
                <a:latin typeface="Georgia" panose="02040502050405020303" pitchFamily="18" charset="0"/>
              </a:rPr>
              <a:t>Kaiser Permanente Washington Health Research Institute</a:t>
            </a:r>
          </a:p>
          <a:p>
            <a:r>
              <a:rPr lang="en-US" dirty="0">
                <a:latin typeface="Georgia" panose="02040502050405020303" pitchFamily="18" charset="0"/>
              </a:rPr>
              <a:t>Eric Johnson</a:t>
            </a:r>
          </a:p>
          <a:p>
            <a:r>
              <a:rPr lang="en-US" dirty="0">
                <a:latin typeface="Georgia" panose="02040502050405020303" pitchFamily="18" charset="0"/>
              </a:rPr>
              <a:t>Chloe Krakauer</a:t>
            </a:r>
          </a:p>
          <a:p>
            <a:r>
              <a:rPr lang="en-US" dirty="0">
                <a:latin typeface="Georgia" panose="02040502050405020303" pitchFamily="18" charset="0"/>
              </a:rPr>
              <a:t>Jen Nelson</a:t>
            </a:r>
          </a:p>
          <a:p>
            <a:r>
              <a:rPr lang="en-US" dirty="0">
                <a:latin typeface="Georgia" panose="02040502050405020303" pitchFamily="18" charset="0"/>
              </a:rPr>
              <a:t>Pamela Shaw (PI)</a:t>
            </a:r>
          </a:p>
          <a:p>
            <a:r>
              <a:rPr lang="en-US" dirty="0">
                <a:latin typeface="Georgia" panose="02040502050405020303" pitchFamily="18" charset="0"/>
              </a:rPr>
              <a:t>Susan </a:t>
            </a:r>
            <a:r>
              <a:rPr lang="en-US" dirty="0" err="1">
                <a:latin typeface="Georgia" panose="02040502050405020303" pitchFamily="18" charset="0"/>
              </a:rPr>
              <a:t>Shortreed</a:t>
            </a:r>
            <a:endParaRPr lang="en-US" dirty="0">
              <a:latin typeface="Georgia" panose="02040502050405020303" pitchFamily="18" charset="0"/>
            </a:endParaRPr>
          </a:p>
          <a:p>
            <a:r>
              <a:rPr lang="en-US" dirty="0">
                <a:latin typeface="Georgia" panose="02040502050405020303" pitchFamily="18" charset="0"/>
              </a:rPr>
              <a:t>Gregory Simon</a:t>
            </a:r>
          </a:p>
          <a:p>
            <a:r>
              <a:rPr lang="en-US" dirty="0">
                <a:latin typeface="Georgia" panose="02040502050405020303" pitchFamily="18" charset="0"/>
              </a:rPr>
              <a:t>Chris Stewart</a:t>
            </a:r>
          </a:p>
          <a:p>
            <a:r>
              <a:rPr lang="en-US" dirty="0">
                <a:latin typeface="Georgia" panose="02040502050405020303" pitchFamily="18" charset="0"/>
              </a:rPr>
              <a:t>Brian Williamson</a:t>
            </a:r>
          </a:p>
          <a:p>
            <a:endParaRPr lang="en-US" dirty="0">
              <a:latin typeface="Georgia" panose="02040502050405020303" pitchFamily="18" charset="0"/>
            </a:endParaRPr>
          </a:p>
        </p:txBody>
      </p:sp>
      <p:sp>
        <p:nvSpPr>
          <p:cNvPr id="7" name="TextBox 6">
            <a:extLst>
              <a:ext uri="{FF2B5EF4-FFF2-40B4-BE49-F238E27FC236}">
                <a16:creationId xmlns:a16="http://schemas.microsoft.com/office/drawing/2014/main" id="{A864F640-5B8F-4CF8-9950-46808679C6FB}"/>
              </a:ext>
            </a:extLst>
          </p:cNvPr>
          <p:cNvSpPr txBox="1"/>
          <p:nvPr/>
        </p:nvSpPr>
        <p:spPr>
          <a:xfrm>
            <a:off x="7688527" y="1530649"/>
            <a:ext cx="4434944" cy="1200329"/>
          </a:xfrm>
          <a:prstGeom prst="rect">
            <a:avLst/>
          </a:prstGeom>
          <a:noFill/>
        </p:spPr>
        <p:txBody>
          <a:bodyPr wrap="square" rtlCol="0">
            <a:spAutoFit/>
          </a:bodyPr>
          <a:lstStyle/>
          <a:p>
            <a:r>
              <a:rPr lang="en-US" b="1" dirty="0">
                <a:solidFill>
                  <a:srgbClr val="0070C0"/>
                </a:solidFill>
                <a:latin typeface="Georgia" panose="02040502050405020303" pitchFamily="18" charset="0"/>
              </a:rPr>
              <a:t>Brigham and Women’s </a:t>
            </a:r>
          </a:p>
          <a:p>
            <a:r>
              <a:rPr lang="en-US" b="1" dirty="0">
                <a:solidFill>
                  <a:srgbClr val="0070C0"/>
                </a:solidFill>
                <a:latin typeface="Georgia" panose="02040502050405020303" pitchFamily="18" charset="0"/>
              </a:rPr>
              <a:t>Hospital/Harvard Medical School</a:t>
            </a:r>
          </a:p>
          <a:p>
            <a:r>
              <a:rPr lang="en-US" dirty="0">
                <a:latin typeface="Georgia" panose="02040502050405020303" pitchFamily="18" charset="0"/>
              </a:rPr>
              <a:t>Rishi Desai</a:t>
            </a:r>
          </a:p>
          <a:p>
            <a:r>
              <a:rPr lang="en-US" dirty="0">
                <a:latin typeface="Georgia" panose="02040502050405020303" pitchFamily="18" charset="0"/>
              </a:rPr>
              <a:t>Richard Wyss</a:t>
            </a:r>
          </a:p>
        </p:txBody>
      </p:sp>
      <p:sp>
        <p:nvSpPr>
          <p:cNvPr id="8" name="TextBox 7">
            <a:extLst>
              <a:ext uri="{FF2B5EF4-FFF2-40B4-BE49-F238E27FC236}">
                <a16:creationId xmlns:a16="http://schemas.microsoft.com/office/drawing/2014/main" id="{58FADC39-0830-1D00-FD5A-2469942A07AD}"/>
              </a:ext>
            </a:extLst>
          </p:cNvPr>
          <p:cNvSpPr txBox="1"/>
          <p:nvPr/>
        </p:nvSpPr>
        <p:spPr>
          <a:xfrm>
            <a:off x="3870435" y="1687303"/>
            <a:ext cx="2396810" cy="3139321"/>
          </a:xfrm>
          <a:prstGeom prst="rect">
            <a:avLst/>
          </a:prstGeom>
          <a:noFill/>
        </p:spPr>
        <p:txBody>
          <a:bodyPr wrap="none" rtlCol="0">
            <a:spAutoFit/>
          </a:bodyPr>
          <a:lstStyle/>
          <a:p>
            <a:r>
              <a:rPr lang="en-US" b="1" dirty="0">
                <a:solidFill>
                  <a:srgbClr val="0070C0"/>
                </a:solidFill>
                <a:latin typeface="Georgia" panose="02040502050405020303" pitchFamily="18" charset="0"/>
              </a:rPr>
              <a:t>FDA</a:t>
            </a:r>
          </a:p>
          <a:p>
            <a:r>
              <a:rPr lang="en-US" dirty="0">
                <a:latin typeface="Georgia" panose="02040502050405020303" pitchFamily="18" charset="0"/>
              </a:rPr>
              <a:t>Sarah Dutcher (Lead)</a:t>
            </a:r>
          </a:p>
          <a:p>
            <a:r>
              <a:rPr lang="en-US" dirty="0">
                <a:latin typeface="Georgia" panose="02040502050405020303" pitchFamily="18" charset="0"/>
              </a:rPr>
              <a:t>Jose Hernandez</a:t>
            </a:r>
          </a:p>
          <a:p>
            <a:r>
              <a:rPr lang="en-US" dirty="0">
                <a:latin typeface="Georgia" panose="02040502050405020303" pitchFamily="18" charset="0"/>
              </a:rPr>
              <a:t>Hana Lee</a:t>
            </a:r>
          </a:p>
          <a:p>
            <a:r>
              <a:rPr lang="en-US" dirty="0" err="1">
                <a:latin typeface="Georgia" panose="02040502050405020303" pitchFamily="18" charset="0"/>
              </a:rPr>
              <a:t>Mingfeng</a:t>
            </a:r>
            <a:r>
              <a:rPr lang="en-US" dirty="0">
                <a:latin typeface="Georgia" panose="02040502050405020303" pitchFamily="18" charset="0"/>
              </a:rPr>
              <a:t> Zhang</a:t>
            </a:r>
          </a:p>
          <a:p>
            <a:r>
              <a:rPr lang="en-US" dirty="0" err="1">
                <a:latin typeface="Georgia" panose="02040502050405020303" pitchFamily="18" charset="0"/>
              </a:rPr>
              <a:t>Fengyu</a:t>
            </a:r>
            <a:r>
              <a:rPr lang="en-US" dirty="0">
                <a:latin typeface="Georgia" panose="02040502050405020303" pitchFamily="18" charset="0"/>
              </a:rPr>
              <a:t> Zhao</a:t>
            </a:r>
          </a:p>
          <a:p>
            <a:r>
              <a:rPr lang="en-US" dirty="0">
                <a:latin typeface="Georgia" panose="02040502050405020303" pitchFamily="18" charset="0"/>
              </a:rPr>
              <a:t>Jummai Apata</a:t>
            </a:r>
          </a:p>
          <a:p>
            <a:r>
              <a:rPr lang="en-US" dirty="0">
                <a:latin typeface="Georgia" panose="02040502050405020303" pitchFamily="18" charset="0"/>
              </a:rPr>
              <a:t>Lucia Menegussi</a:t>
            </a:r>
          </a:p>
          <a:p>
            <a:r>
              <a:rPr lang="en-US" dirty="0">
                <a:latin typeface="Georgia" panose="02040502050405020303" pitchFamily="18" charset="0"/>
              </a:rPr>
              <a:t>Yan Li</a:t>
            </a:r>
          </a:p>
          <a:p>
            <a:endParaRPr lang="en-US" dirty="0">
              <a:latin typeface="Georgia" panose="02040502050405020303" pitchFamily="18" charset="0"/>
            </a:endParaRPr>
          </a:p>
          <a:p>
            <a:endParaRPr lang="en-US" dirty="0">
              <a:latin typeface="Georgia" panose="02040502050405020303" pitchFamily="18" charset="0"/>
            </a:endParaRPr>
          </a:p>
        </p:txBody>
      </p:sp>
      <p:sp>
        <p:nvSpPr>
          <p:cNvPr id="9" name="TextBox 8">
            <a:extLst>
              <a:ext uri="{FF2B5EF4-FFF2-40B4-BE49-F238E27FC236}">
                <a16:creationId xmlns:a16="http://schemas.microsoft.com/office/drawing/2014/main" id="{AF6BCAB6-33EF-B114-9DC9-A5C73F054DFE}"/>
              </a:ext>
            </a:extLst>
          </p:cNvPr>
          <p:cNvSpPr txBox="1"/>
          <p:nvPr/>
        </p:nvSpPr>
        <p:spPr>
          <a:xfrm>
            <a:off x="7688527" y="2792264"/>
            <a:ext cx="3441968" cy="923330"/>
          </a:xfrm>
          <a:prstGeom prst="rect">
            <a:avLst/>
          </a:prstGeom>
          <a:noFill/>
        </p:spPr>
        <p:txBody>
          <a:bodyPr wrap="none" rtlCol="0">
            <a:spAutoFit/>
          </a:bodyPr>
          <a:lstStyle/>
          <a:p>
            <a:r>
              <a:rPr lang="en-US" b="1" dirty="0">
                <a:solidFill>
                  <a:srgbClr val="0070C0"/>
                </a:solidFill>
                <a:latin typeface="Georgia" panose="02040502050405020303" pitchFamily="18" charset="0"/>
              </a:rPr>
              <a:t>TL Revolution/UC Berkeley</a:t>
            </a:r>
          </a:p>
          <a:p>
            <a:r>
              <a:rPr lang="en-US" dirty="0">
                <a:latin typeface="Georgia" panose="02040502050405020303" pitchFamily="18" charset="0"/>
              </a:rPr>
              <a:t>Susan Gruber</a:t>
            </a:r>
          </a:p>
          <a:p>
            <a:r>
              <a:rPr lang="en-US" dirty="0">
                <a:latin typeface="Georgia" panose="02040502050405020303" pitchFamily="18" charset="0"/>
              </a:rPr>
              <a:t>Mark van der </a:t>
            </a:r>
            <a:r>
              <a:rPr lang="en-US" dirty="0" err="1">
                <a:latin typeface="Georgia" panose="02040502050405020303" pitchFamily="18" charset="0"/>
              </a:rPr>
              <a:t>Laan</a:t>
            </a:r>
            <a:endParaRPr lang="en-US" dirty="0">
              <a:latin typeface="Georgia" panose="02040502050405020303" pitchFamily="18" charset="0"/>
            </a:endParaRPr>
          </a:p>
        </p:txBody>
      </p:sp>
      <p:sp>
        <p:nvSpPr>
          <p:cNvPr id="10" name="TextBox 9">
            <a:extLst>
              <a:ext uri="{FF2B5EF4-FFF2-40B4-BE49-F238E27FC236}">
                <a16:creationId xmlns:a16="http://schemas.microsoft.com/office/drawing/2014/main" id="{64FE3F34-9FE1-DA90-91D6-5D379BD2D662}"/>
              </a:ext>
            </a:extLst>
          </p:cNvPr>
          <p:cNvSpPr txBox="1"/>
          <p:nvPr/>
        </p:nvSpPr>
        <p:spPr>
          <a:xfrm>
            <a:off x="7688527" y="4544635"/>
            <a:ext cx="2760692" cy="646331"/>
          </a:xfrm>
          <a:prstGeom prst="rect">
            <a:avLst/>
          </a:prstGeom>
          <a:noFill/>
        </p:spPr>
        <p:txBody>
          <a:bodyPr wrap="none" rtlCol="0">
            <a:spAutoFit/>
          </a:bodyPr>
          <a:lstStyle/>
          <a:p>
            <a:r>
              <a:rPr lang="en-US" b="1" dirty="0">
                <a:solidFill>
                  <a:srgbClr val="0070C0"/>
                </a:solidFill>
                <a:latin typeface="Georgia" panose="02040502050405020303" pitchFamily="18" charset="0"/>
              </a:rPr>
              <a:t>Vanderbilt University</a:t>
            </a:r>
          </a:p>
          <a:p>
            <a:r>
              <a:rPr lang="en-US" dirty="0">
                <a:latin typeface="Georgia" panose="02040502050405020303" pitchFamily="18" charset="0"/>
              </a:rPr>
              <a:t>Bryan Shepherd</a:t>
            </a:r>
          </a:p>
        </p:txBody>
      </p:sp>
      <p:sp>
        <p:nvSpPr>
          <p:cNvPr id="11" name="TextBox 10">
            <a:extLst>
              <a:ext uri="{FF2B5EF4-FFF2-40B4-BE49-F238E27FC236}">
                <a16:creationId xmlns:a16="http://schemas.microsoft.com/office/drawing/2014/main" id="{4E64FFE8-3FB6-7B61-1EE0-61F1C0E1E664}"/>
              </a:ext>
            </a:extLst>
          </p:cNvPr>
          <p:cNvSpPr txBox="1"/>
          <p:nvPr/>
        </p:nvSpPr>
        <p:spPr>
          <a:xfrm>
            <a:off x="7688527" y="3806949"/>
            <a:ext cx="2908168" cy="646331"/>
          </a:xfrm>
          <a:prstGeom prst="rect">
            <a:avLst/>
          </a:prstGeom>
          <a:noFill/>
        </p:spPr>
        <p:txBody>
          <a:bodyPr wrap="none" rtlCol="0">
            <a:spAutoFit/>
          </a:bodyPr>
          <a:lstStyle/>
          <a:p>
            <a:r>
              <a:rPr lang="en-US" b="1" dirty="0">
                <a:solidFill>
                  <a:srgbClr val="0070C0"/>
                </a:solidFill>
                <a:latin typeface="Georgia" panose="02040502050405020303" pitchFamily="18" charset="0"/>
              </a:rPr>
              <a:t>University of Auckland</a:t>
            </a:r>
          </a:p>
          <a:p>
            <a:r>
              <a:rPr lang="en-US" dirty="0">
                <a:latin typeface="Georgia" panose="02040502050405020303" pitchFamily="18" charset="0"/>
              </a:rPr>
              <a:t>Thomas Lumley</a:t>
            </a:r>
          </a:p>
        </p:txBody>
      </p:sp>
      <p:sp>
        <p:nvSpPr>
          <p:cNvPr id="14" name="TextBox 13">
            <a:extLst>
              <a:ext uri="{FF2B5EF4-FFF2-40B4-BE49-F238E27FC236}">
                <a16:creationId xmlns:a16="http://schemas.microsoft.com/office/drawing/2014/main" id="{B1C05E6C-23E0-E3ED-6946-C193E03B6B00}"/>
              </a:ext>
            </a:extLst>
          </p:cNvPr>
          <p:cNvSpPr txBox="1"/>
          <p:nvPr/>
        </p:nvSpPr>
        <p:spPr>
          <a:xfrm>
            <a:off x="7688527" y="5282321"/>
            <a:ext cx="3223959" cy="646331"/>
          </a:xfrm>
          <a:prstGeom prst="rect">
            <a:avLst/>
          </a:prstGeom>
          <a:noFill/>
        </p:spPr>
        <p:txBody>
          <a:bodyPr wrap="none" rtlCol="0">
            <a:spAutoFit/>
          </a:bodyPr>
          <a:lstStyle/>
          <a:p>
            <a:r>
              <a:rPr lang="en-US" b="1" dirty="0">
                <a:solidFill>
                  <a:srgbClr val="0070C0"/>
                </a:solidFill>
                <a:latin typeface="Georgia" panose="02040502050405020303" pitchFamily="18" charset="0"/>
              </a:rPr>
              <a:t>University of Washington</a:t>
            </a:r>
          </a:p>
          <a:p>
            <a:r>
              <a:rPr lang="en-US" dirty="0">
                <a:latin typeface="Georgia" panose="02040502050405020303" pitchFamily="18" charset="0"/>
              </a:rPr>
              <a:t>James Floyd</a:t>
            </a:r>
          </a:p>
        </p:txBody>
      </p:sp>
      <p:sp>
        <p:nvSpPr>
          <p:cNvPr id="6" name="TextBox 5">
            <a:extLst>
              <a:ext uri="{FF2B5EF4-FFF2-40B4-BE49-F238E27FC236}">
                <a16:creationId xmlns:a16="http://schemas.microsoft.com/office/drawing/2014/main" id="{345B1126-77E7-75A9-1F90-EFAE2E7213F6}"/>
              </a:ext>
            </a:extLst>
          </p:cNvPr>
          <p:cNvSpPr txBox="1"/>
          <p:nvPr/>
        </p:nvSpPr>
        <p:spPr>
          <a:xfrm>
            <a:off x="3696308" y="4429280"/>
            <a:ext cx="3413114" cy="2031325"/>
          </a:xfrm>
          <a:prstGeom prst="rect">
            <a:avLst/>
          </a:prstGeom>
          <a:noFill/>
        </p:spPr>
        <p:txBody>
          <a:bodyPr wrap="none" rtlCol="0">
            <a:spAutoFit/>
          </a:bodyPr>
          <a:lstStyle/>
          <a:p>
            <a:r>
              <a:rPr lang="en-US" b="1" dirty="0">
                <a:solidFill>
                  <a:srgbClr val="0070C0"/>
                </a:solidFill>
                <a:latin typeface="Georgia" panose="02040502050405020303" pitchFamily="18" charset="0"/>
              </a:rPr>
              <a:t>Sentinel Operations Center</a:t>
            </a:r>
          </a:p>
          <a:p>
            <a:r>
              <a:rPr lang="en-US" dirty="0">
                <a:latin typeface="Georgia" panose="02040502050405020303" pitchFamily="18" charset="0"/>
              </a:rPr>
              <a:t>John Connolly</a:t>
            </a:r>
          </a:p>
          <a:p>
            <a:r>
              <a:rPr lang="en-US" dirty="0">
                <a:latin typeface="Georgia" panose="02040502050405020303" pitchFamily="18" charset="0"/>
              </a:rPr>
              <a:t>Christine Halbig</a:t>
            </a:r>
          </a:p>
          <a:p>
            <a:r>
              <a:rPr lang="en-US" dirty="0">
                <a:latin typeface="Georgia" panose="02040502050405020303" pitchFamily="18" charset="0"/>
              </a:rPr>
              <a:t>Meighan Rogers Driscoll</a:t>
            </a:r>
          </a:p>
          <a:p>
            <a:r>
              <a:rPr lang="en-US" dirty="0">
                <a:latin typeface="Georgia" panose="02040502050405020303" pitchFamily="18" charset="0"/>
              </a:rPr>
              <a:t>Katherine </a:t>
            </a:r>
            <a:r>
              <a:rPr lang="en-US" dirty="0" err="1">
                <a:latin typeface="Georgia" panose="02040502050405020303" pitchFamily="18" charset="0"/>
              </a:rPr>
              <a:t>Farineau</a:t>
            </a:r>
            <a:endParaRPr lang="en-US" dirty="0">
              <a:latin typeface="Georgia" panose="02040502050405020303" pitchFamily="18" charset="0"/>
            </a:endParaRPr>
          </a:p>
          <a:p>
            <a:endParaRPr lang="en-US" dirty="0">
              <a:latin typeface="Georgia" panose="02040502050405020303" pitchFamily="18" charset="0"/>
            </a:endParaRPr>
          </a:p>
          <a:p>
            <a:endParaRPr lang="en-US" dirty="0">
              <a:latin typeface="Georgia" panose="02040502050405020303" pitchFamily="18" charset="0"/>
            </a:endParaRPr>
          </a:p>
        </p:txBody>
      </p:sp>
    </p:spTree>
    <p:extLst>
      <p:ext uri="{BB962C8B-B14F-4D97-AF65-F5344CB8AC3E}">
        <p14:creationId xmlns:p14="http://schemas.microsoft.com/office/powerpoint/2010/main" val="283811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0D38-DBEA-8BD2-17EE-ECFEFBAEB513}"/>
              </a:ext>
            </a:extLst>
          </p:cNvPr>
          <p:cNvSpPr>
            <a:spLocks noGrp="1"/>
          </p:cNvSpPr>
          <p:nvPr>
            <p:ph type="title"/>
          </p:nvPr>
        </p:nvSpPr>
        <p:spPr>
          <a:xfrm>
            <a:off x="599661" y="393164"/>
            <a:ext cx="11163300" cy="638433"/>
          </a:xfrm>
        </p:spPr>
        <p:txBody>
          <a:bodyPr/>
          <a:lstStyle/>
          <a:p>
            <a:r>
              <a:rPr lang="en-US" dirty="0"/>
              <a:t>Base Case – MAR, Census </a:t>
            </a:r>
            <a:r>
              <a:rPr lang="en-US" dirty="0" err="1"/>
              <a:t>clogOR</a:t>
            </a:r>
            <a:endParaRPr lang="en-US" dirty="0"/>
          </a:p>
        </p:txBody>
      </p:sp>
      <p:pic>
        <p:nvPicPr>
          <p:cNvPr id="5" name="Content Placeholder 4">
            <a:extLst>
              <a:ext uri="{FF2B5EF4-FFF2-40B4-BE49-F238E27FC236}">
                <a16:creationId xmlns:a16="http://schemas.microsoft.com/office/drawing/2014/main" id="{EE2831C1-3722-FD81-26EE-DE12330A8C76}"/>
              </a:ext>
            </a:extLst>
          </p:cNvPr>
          <p:cNvPicPr>
            <a:picLocks noGrp="1" noChangeAspect="1"/>
          </p:cNvPicPr>
          <p:nvPr>
            <p:ph idx="1"/>
          </p:nvPr>
        </p:nvPicPr>
        <p:blipFill>
          <a:blip r:embed="rId2"/>
          <a:stretch>
            <a:fillRect/>
          </a:stretch>
        </p:blipFill>
        <p:spPr>
          <a:xfrm>
            <a:off x="868798" y="1248032"/>
            <a:ext cx="5530534" cy="5371429"/>
          </a:xfrm>
          <a:prstGeom prst="rect">
            <a:avLst/>
          </a:prstGeom>
        </p:spPr>
      </p:pic>
      <p:pic>
        <p:nvPicPr>
          <p:cNvPr id="6" name="Picture 5">
            <a:extLst>
              <a:ext uri="{FF2B5EF4-FFF2-40B4-BE49-F238E27FC236}">
                <a16:creationId xmlns:a16="http://schemas.microsoft.com/office/drawing/2014/main" id="{0EECB5DE-99FD-CF61-A77F-720A8094B540}"/>
              </a:ext>
            </a:extLst>
          </p:cNvPr>
          <p:cNvPicPr>
            <a:picLocks noChangeAspect="1"/>
          </p:cNvPicPr>
          <p:nvPr/>
        </p:nvPicPr>
        <p:blipFill>
          <a:blip r:embed="rId3"/>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69E995BB-0CD5-5FC4-AD48-6C6226E35234}"/>
              </a:ext>
            </a:extLst>
          </p:cNvPr>
          <p:cNvPicPr>
            <a:picLocks noChangeAspect="1"/>
          </p:cNvPicPr>
          <p:nvPr/>
        </p:nvPicPr>
        <p:blipFill>
          <a:blip r:embed="rId4"/>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B47B4F5F-5194-C394-F96B-A0E1AF908C7D}"/>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BFC14ECF-230E-064F-D48D-B782167575D8}"/>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395462DE-5BD5-2131-E5E3-22717B7C21FA}"/>
              </a:ext>
            </a:extLst>
          </p:cNvPr>
          <p:cNvSpPr txBox="1"/>
          <p:nvPr/>
        </p:nvSpPr>
        <p:spPr>
          <a:xfrm flipH="1">
            <a:off x="7195998"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4DFE2077-BB92-5B52-3393-39160D97A5AF}"/>
              </a:ext>
            </a:extLst>
          </p:cNvPr>
          <p:cNvSpPr txBox="1"/>
          <p:nvPr/>
        </p:nvSpPr>
        <p:spPr>
          <a:xfrm flipH="1">
            <a:off x="7195997"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sp>
        <p:nvSpPr>
          <p:cNvPr id="12" name="TextBox 11">
            <a:extLst>
              <a:ext uri="{FF2B5EF4-FFF2-40B4-BE49-F238E27FC236}">
                <a16:creationId xmlns:a16="http://schemas.microsoft.com/office/drawing/2014/main" id="{247A083A-615E-35B5-4227-B5BBF8028E1E}"/>
              </a:ext>
            </a:extLst>
          </p:cNvPr>
          <p:cNvSpPr txBox="1"/>
          <p:nvPr/>
        </p:nvSpPr>
        <p:spPr>
          <a:xfrm>
            <a:off x="6810916" y="4290762"/>
            <a:ext cx="4972241" cy="1477328"/>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Remarks:</a:t>
            </a:r>
          </a:p>
          <a:p>
            <a:r>
              <a:rPr lang="en-US" sz="1600" dirty="0">
                <a:solidFill>
                  <a:schemeClr val="bg2"/>
                </a:solidFill>
                <a:latin typeface="Georgia" panose="02040502050405020303" pitchFamily="18" charset="0"/>
                <a:cs typeface="Arial" panose="020B0604020202020204" pitchFamily="34" charset="0"/>
              </a:rPr>
              <a:t>Estimators achieving close to 95% coverage in all 4 scenarios:  IPW, GR, MI-RF, T-M, T-MTO</a:t>
            </a:r>
          </a:p>
          <a:p>
            <a:r>
              <a:rPr lang="en-US" sz="1600" dirty="0">
                <a:solidFill>
                  <a:schemeClr val="bg2"/>
                </a:solidFill>
                <a:latin typeface="Georgia" panose="02040502050405020303" pitchFamily="18" charset="0"/>
                <a:cs typeface="Arial" panose="020B0604020202020204" pitchFamily="34" charset="0"/>
              </a:rPr>
              <a:t>Most efficient among these: MI-RF</a:t>
            </a:r>
          </a:p>
          <a:p>
            <a:r>
              <a:rPr lang="en-US" sz="1600" dirty="0">
                <a:solidFill>
                  <a:schemeClr val="bg2"/>
                </a:solidFill>
                <a:latin typeface="Georgia" panose="02040502050405020303" pitchFamily="18" charset="0"/>
                <a:cs typeface="Arial" panose="020B0604020202020204" pitchFamily="34" charset="0"/>
              </a:rPr>
              <a:t>Mice doing well when outcome model is simple</a:t>
            </a: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11862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9E3E8-DB23-7644-7A8E-5D5342ACB0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2844D-E5A0-29BA-8A54-3C8B79869432}"/>
              </a:ext>
            </a:extLst>
          </p:cNvPr>
          <p:cNvSpPr>
            <a:spLocks noGrp="1"/>
          </p:cNvSpPr>
          <p:nvPr>
            <p:ph type="title"/>
          </p:nvPr>
        </p:nvSpPr>
        <p:spPr>
          <a:xfrm>
            <a:off x="599661" y="393164"/>
            <a:ext cx="11163300" cy="638433"/>
          </a:xfrm>
        </p:spPr>
        <p:txBody>
          <a:bodyPr/>
          <a:lstStyle/>
          <a:p>
            <a:r>
              <a:rPr lang="en-US" dirty="0"/>
              <a:t>Base Case – MAR, </a:t>
            </a:r>
            <a:r>
              <a:rPr lang="en-US" dirty="0">
                <a:solidFill>
                  <a:srgbClr val="FF0000"/>
                </a:solidFill>
              </a:rPr>
              <a:t>Oracle </a:t>
            </a:r>
            <a:r>
              <a:rPr lang="en-US" dirty="0" err="1">
                <a:solidFill>
                  <a:srgbClr val="FF0000"/>
                </a:solidFill>
              </a:rPr>
              <a:t>clogOR</a:t>
            </a:r>
            <a:endParaRPr lang="en-US" dirty="0">
              <a:solidFill>
                <a:srgbClr val="FF0000"/>
              </a:solidFill>
            </a:endParaRPr>
          </a:p>
        </p:txBody>
      </p:sp>
      <p:pic>
        <p:nvPicPr>
          <p:cNvPr id="6" name="Picture 5">
            <a:extLst>
              <a:ext uri="{FF2B5EF4-FFF2-40B4-BE49-F238E27FC236}">
                <a16:creationId xmlns:a16="http://schemas.microsoft.com/office/drawing/2014/main" id="{1A2A0DB4-0DAD-F14F-8516-D29BA5A1DEF5}"/>
              </a:ext>
            </a:extLst>
          </p:cNvPr>
          <p:cNvPicPr>
            <a:picLocks noChangeAspect="1"/>
          </p:cNvPicPr>
          <p:nvPr/>
        </p:nvPicPr>
        <p:blipFill>
          <a:blip r:embed="rId2"/>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50C96991-A1D1-B6BA-92D0-2DBD991DB57D}"/>
              </a:ext>
            </a:extLst>
          </p:cNvPr>
          <p:cNvPicPr>
            <a:picLocks noChangeAspect="1"/>
          </p:cNvPicPr>
          <p:nvPr/>
        </p:nvPicPr>
        <p:blipFill>
          <a:blip r:embed="rId3"/>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8EE5A4CF-80FA-1462-1429-2FB700BAB2B5}"/>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8F486A9F-3E72-8C86-BB70-E6F59D71603B}"/>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96BAE370-8463-057F-94E9-6588D05C223C}"/>
              </a:ext>
            </a:extLst>
          </p:cNvPr>
          <p:cNvSpPr txBox="1"/>
          <p:nvPr/>
        </p:nvSpPr>
        <p:spPr>
          <a:xfrm flipH="1">
            <a:off x="7195998"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3F23BAE6-9016-A04A-07F7-F5C2EC9BA5E8}"/>
              </a:ext>
            </a:extLst>
          </p:cNvPr>
          <p:cNvSpPr txBox="1"/>
          <p:nvPr/>
        </p:nvSpPr>
        <p:spPr>
          <a:xfrm flipH="1">
            <a:off x="7195997"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sp>
        <p:nvSpPr>
          <p:cNvPr id="12" name="TextBox 11">
            <a:extLst>
              <a:ext uri="{FF2B5EF4-FFF2-40B4-BE49-F238E27FC236}">
                <a16:creationId xmlns:a16="http://schemas.microsoft.com/office/drawing/2014/main" id="{03C49015-1974-5806-7ECF-9EF24E5068B5}"/>
              </a:ext>
            </a:extLst>
          </p:cNvPr>
          <p:cNvSpPr txBox="1"/>
          <p:nvPr/>
        </p:nvSpPr>
        <p:spPr>
          <a:xfrm>
            <a:off x="6810916" y="4290762"/>
            <a:ext cx="4972241" cy="738664"/>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Remarks:</a:t>
            </a:r>
          </a:p>
          <a:p>
            <a:r>
              <a:rPr lang="en-US" sz="1600" dirty="0">
                <a:solidFill>
                  <a:schemeClr val="bg2"/>
                </a:solidFill>
                <a:latin typeface="Georgia" panose="02040502050405020303" pitchFamily="18" charset="0"/>
                <a:cs typeface="Arial" panose="020B0604020202020204" pitchFamily="34" charset="0"/>
              </a:rPr>
              <a:t>GR still doing well. MICE now doing better</a:t>
            </a:r>
          </a:p>
          <a:p>
            <a:endParaRPr lang="en-US" sz="1600" dirty="0" err="1">
              <a:solidFill>
                <a:schemeClr val="bg2"/>
              </a:solidFill>
              <a:latin typeface="Georgia" panose="02040502050405020303" pitchFamily="18" charset="0"/>
              <a:cs typeface="Arial" panose="020B0604020202020204" pitchFamily="34" charset="0"/>
            </a:endParaRPr>
          </a:p>
        </p:txBody>
      </p:sp>
      <p:pic>
        <p:nvPicPr>
          <p:cNvPr id="14" name="Content Placeholder 13">
            <a:extLst>
              <a:ext uri="{FF2B5EF4-FFF2-40B4-BE49-F238E27FC236}">
                <a16:creationId xmlns:a16="http://schemas.microsoft.com/office/drawing/2014/main" id="{1952E555-2AC0-1FAC-C032-9EE708676AB3}"/>
              </a:ext>
            </a:extLst>
          </p:cNvPr>
          <p:cNvPicPr>
            <a:picLocks noGrp="1" noChangeAspect="1"/>
          </p:cNvPicPr>
          <p:nvPr>
            <p:ph idx="1"/>
          </p:nvPr>
        </p:nvPicPr>
        <p:blipFill>
          <a:blip r:embed="rId4"/>
          <a:stretch>
            <a:fillRect/>
          </a:stretch>
        </p:blipFill>
        <p:spPr>
          <a:xfrm>
            <a:off x="706055" y="1151180"/>
            <a:ext cx="5608755" cy="5455091"/>
          </a:xfrm>
          <a:prstGeom prst="rect">
            <a:avLst/>
          </a:prstGeom>
        </p:spPr>
      </p:pic>
    </p:spTree>
    <p:extLst>
      <p:ext uri="{BB962C8B-B14F-4D97-AF65-F5344CB8AC3E}">
        <p14:creationId xmlns:p14="http://schemas.microsoft.com/office/powerpoint/2010/main" val="41734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F606C-BCC8-62FC-4455-F7899EA36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2482C3-9BBF-D19D-A2ED-4923E1EA1EB6}"/>
              </a:ext>
            </a:extLst>
          </p:cNvPr>
          <p:cNvSpPr>
            <a:spLocks noGrp="1"/>
          </p:cNvSpPr>
          <p:nvPr>
            <p:ph type="title"/>
          </p:nvPr>
        </p:nvSpPr>
        <p:spPr>
          <a:xfrm>
            <a:off x="599661" y="393164"/>
            <a:ext cx="11163300" cy="638433"/>
          </a:xfrm>
        </p:spPr>
        <p:txBody>
          <a:bodyPr/>
          <a:lstStyle/>
          <a:p>
            <a:r>
              <a:rPr lang="en-US" dirty="0"/>
              <a:t>Base Case with 80% missingness– MAR, Census </a:t>
            </a:r>
            <a:r>
              <a:rPr lang="en-US" dirty="0" err="1"/>
              <a:t>clogOR</a:t>
            </a:r>
            <a:endParaRPr lang="en-US" dirty="0"/>
          </a:p>
        </p:txBody>
      </p:sp>
      <p:pic>
        <p:nvPicPr>
          <p:cNvPr id="6" name="Picture 5">
            <a:extLst>
              <a:ext uri="{FF2B5EF4-FFF2-40B4-BE49-F238E27FC236}">
                <a16:creationId xmlns:a16="http://schemas.microsoft.com/office/drawing/2014/main" id="{93DED216-5EE8-2755-E5B1-208715808EB3}"/>
              </a:ext>
            </a:extLst>
          </p:cNvPr>
          <p:cNvPicPr>
            <a:picLocks noChangeAspect="1"/>
          </p:cNvPicPr>
          <p:nvPr/>
        </p:nvPicPr>
        <p:blipFill>
          <a:blip r:embed="rId2"/>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D3340C1D-C262-2FBF-0F0B-07CD46713582}"/>
              </a:ext>
            </a:extLst>
          </p:cNvPr>
          <p:cNvPicPr>
            <a:picLocks noChangeAspect="1"/>
          </p:cNvPicPr>
          <p:nvPr/>
        </p:nvPicPr>
        <p:blipFill>
          <a:blip r:embed="rId3"/>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58770866-352B-8A48-2923-01A3B6F489D1}"/>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B5D7467B-DFE1-0C00-2EC9-6E48DB0F176F}"/>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EC38AC81-AC17-8D19-E0C6-EED6D819ECAD}"/>
              </a:ext>
            </a:extLst>
          </p:cNvPr>
          <p:cNvSpPr txBox="1"/>
          <p:nvPr/>
        </p:nvSpPr>
        <p:spPr>
          <a:xfrm flipH="1">
            <a:off x="7195998"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BF1BF4B2-7E4B-3261-280B-13262E7F7004}"/>
              </a:ext>
            </a:extLst>
          </p:cNvPr>
          <p:cNvSpPr txBox="1"/>
          <p:nvPr/>
        </p:nvSpPr>
        <p:spPr>
          <a:xfrm flipH="1">
            <a:off x="7195997"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pic>
        <p:nvPicPr>
          <p:cNvPr id="13" name="Content Placeholder 12">
            <a:extLst>
              <a:ext uri="{FF2B5EF4-FFF2-40B4-BE49-F238E27FC236}">
                <a16:creationId xmlns:a16="http://schemas.microsoft.com/office/drawing/2014/main" id="{19D333C3-577C-CAAD-14A8-E559F7C1A1B7}"/>
              </a:ext>
            </a:extLst>
          </p:cNvPr>
          <p:cNvPicPr>
            <a:picLocks noGrp="1" noChangeAspect="1"/>
          </p:cNvPicPr>
          <p:nvPr>
            <p:ph idx="1"/>
          </p:nvPr>
        </p:nvPicPr>
        <p:blipFill>
          <a:blip r:embed="rId4"/>
          <a:stretch>
            <a:fillRect/>
          </a:stretch>
        </p:blipFill>
        <p:spPr>
          <a:xfrm>
            <a:off x="859234" y="1074564"/>
            <a:ext cx="5532871" cy="5390272"/>
          </a:xfrm>
          <a:prstGeom prst="rect">
            <a:avLst/>
          </a:prstGeom>
        </p:spPr>
      </p:pic>
      <p:sp>
        <p:nvSpPr>
          <p:cNvPr id="14" name="TextBox 13">
            <a:extLst>
              <a:ext uri="{FF2B5EF4-FFF2-40B4-BE49-F238E27FC236}">
                <a16:creationId xmlns:a16="http://schemas.microsoft.com/office/drawing/2014/main" id="{0ED97F53-0D46-691E-E029-A302141D7F9C}"/>
              </a:ext>
            </a:extLst>
          </p:cNvPr>
          <p:cNvSpPr txBox="1"/>
          <p:nvPr/>
        </p:nvSpPr>
        <p:spPr>
          <a:xfrm>
            <a:off x="6810916" y="4290762"/>
            <a:ext cx="4972241" cy="984885"/>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Remarks:</a:t>
            </a:r>
          </a:p>
          <a:p>
            <a:r>
              <a:rPr lang="en-US" sz="1600" dirty="0">
                <a:solidFill>
                  <a:schemeClr val="bg2"/>
                </a:solidFill>
                <a:latin typeface="Georgia" panose="02040502050405020303" pitchFamily="18" charset="0"/>
                <a:cs typeface="Arial" panose="020B0604020202020204" pitchFamily="34" charset="0"/>
              </a:rPr>
              <a:t>Similar to case with 40% missingness, except MI-RF not doing well any longer</a:t>
            </a: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449444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508BB-A1A7-441A-B324-DCB0AD700A03}"/>
              </a:ext>
            </a:extLst>
          </p:cNvPr>
          <p:cNvSpPr>
            <a:spLocks noGrp="1"/>
          </p:cNvSpPr>
          <p:nvPr>
            <p:ph type="title"/>
          </p:nvPr>
        </p:nvSpPr>
        <p:spPr>
          <a:xfrm>
            <a:off x="619858" y="395258"/>
            <a:ext cx="11163300" cy="638433"/>
          </a:xfrm>
        </p:spPr>
        <p:txBody>
          <a:bodyPr/>
          <a:lstStyle/>
          <a:p>
            <a:r>
              <a:rPr lang="en-US" dirty="0"/>
              <a:t>80% missingness + rare outcome: MAR, Census </a:t>
            </a:r>
            <a:r>
              <a:rPr lang="en-US" dirty="0" err="1"/>
              <a:t>clogOR</a:t>
            </a:r>
            <a:endParaRPr lang="en-US" dirty="0"/>
          </a:p>
        </p:txBody>
      </p:sp>
      <p:pic>
        <p:nvPicPr>
          <p:cNvPr id="5" name="Content Placeholder 4">
            <a:extLst>
              <a:ext uri="{FF2B5EF4-FFF2-40B4-BE49-F238E27FC236}">
                <a16:creationId xmlns:a16="http://schemas.microsoft.com/office/drawing/2014/main" id="{2F672FA5-5945-B149-0ACC-0787D52853E1}"/>
              </a:ext>
            </a:extLst>
          </p:cNvPr>
          <p:cNvPicPr>
            <a:picLocks noGrp="1" noChangeAspect="1"/>
          </p:cNvPicPr>
          <p:nvPr>
            <p:ph idx="1"/>
          </p:nvPr>
        </p:nvPicPr>
        <p:blipFill>
          <a:blip r:embed="rId2"/>
          <a:stretch>
            <a:fillRect/>
          </a:stretch>
        </p:blipFill>
        <p:spPr>
          <a:xfrm>
            <a:off x="715784" y="1133399"/>
            <a:ext cx="5602954" cy="5478769"/>
          </a:xfrm>
          <a:prstGeom prst="rect">
            <a:avLst/>
          </a:prstGeom>
        </p:spPr>
      </p:pic>
      <p:pic>
        <p:nvPicPr>
          <p:cNvPr id="6" name="Picture 5">
            <a:extLst>
              <a:ext uri="{FF2B5EF4-FFF2-40B4-BE49-F238E27FC236}">
                <a16:creationId xmlns:a16="http://schemas.microsoft.com/office/drawing/2014/main" id="{0AC1B73C-3440-F542-6E5C-EEDE1E80770A}"/>
              </a:ext>
            </a:extLst>
          </p:cNvPr>
          <p:cNvPicPr>
            <a:picLocks noChangeAspect="1"/>
          </p:cNvPicPr>
          <p:nvPr/>
        </p:nvPicPr>
        <p:blipFill>
          <a:blip r:embed="rId3"/>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0B74BADB-47F1-DCD4-27F9-2BBB865AE7FA}"/>
              </a:ext>
            </a:extLst>
          </p:cNvPr>
          <p:cNvPicPr>
            <a:picLocks noChangeAspect="1"/>
          </p:cNvPicPr>
          <p:nvPr/>
        </p:nvPicPr>
        <p:blipFill>
          <a:blip r:embed="rId4"/>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3C390F7B-80C2-D14D-511B-8E4847DD210B}"/>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6AEEDAC6-85BD-F599-63C3-C8AD1841BA3E}"/>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964FF719-DA93-8418-804A-6F4CF3A81804}"/>
              </a:ext>
            </a:extLst>
          </p:cNvPr>
          <p:cNvSpPr txBox="1"/>
          <p:nvPr/>
        </p:nvSpPr>
        <p:spPr>
          <a:xfrm flipH="1">
            <a:off x="7195998"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A4A0ECF8-7A31-E4F5-5AC5-9EB279D78FA8}"/>
              </a:ext>
            </a:extLst>
          </p:cNvPr>
          <p:cNvSpPr txBox="1"/>
          <p:nvPr/>
        </p:nvSpPr>
        <p:spPr>
          <a:xfrm flipH="1">
            <a:off x="7195997"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sp>
        <p:nvSpPr>
          <p:cNvPr id="12" name="TextBox 11">
            <a:extLst>
              <a:ext uri="{FF2B5EF4-FFF2-40B4-BE49-F238E27FC236}">
                <a16:creationId xmlns:a16="http://schemas.microsoft.com/office/drawing/2014/main" id="{9A7BFFAD-2CE7-5FC8-1AB8-562BA55F1933}"/>
              </a:ext>
            </a:extLst>
          </p:cNvPr>
          <p:cNvSpPr txBox="1"/>
          <p:nvPr/>
        </p:nvSpPr>
        <p:spPr>
          <a:xfrm>
            <a:off x="6810916" y="4290762"/>
            <a:ext cx="4972241" cy="1723549"/>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Remarks:</a:t>
            </a:r>
          </a:p>
          <a:p>
            <a:r>
              <a:rPr lang="en-US" sz="1600" dirty="0">
                <a:solidFill>
                  <a:schemeClr val="bg2"/>
                </a:solidFill>
                <a:latin typeface="Georgia" panose="02040502050405020303" pitchFamily="18" charset="0"/>
                <a:cs typeface="Arial" panose="020B0604020202020204" pitchFamily="34" charset="0"/>
              </a:rPr>
              <a:t>GR still does well, some SE inflation</a:t>
            </a:r>
          </a:p>
          <a:p>
            <a:r>
              <a:rPr lang="en-US" sz="1600" dirty="0">
                <a:solidFill>
                  <a:schemeClr val="bg2"/>
                </a:solidFill>
                <a:latin typeface="Georgia" panose="02040502050405020303" pitchFamily="18" charset="0"/>
                <a:cs typeface="Arial" panose="020B0604020202020204" pitchFamily="34" charset="0"/>
              </a:rPr>
              <a:t>Both MI fail to achieve 95% coverage with complex outcome.  MI-RF doing worse</a:t>
            </a:r>
          </a:p>
          <a:p>
            <a:r>
              <a:rPr lang="en-US" sz="1600" dirty="0">
                <a:solidFill>
                  <a:schemeClr val="bg2"/>
                </a:solidFill>
                <a:latin typeface="Georgia" panose="02040502050405020303" pitchFamily="18" charset="0"/>
                <a:cs typeface="Arial" panose="020B0604020202020204" pitchFamily="34" charset="0"/>
              </a:rPr>
              <a:t>TMLE having some coverage issues, won't do well under complex MAR</a:t>
            </a: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3567707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9BF33-E66C-C6DD-7A05-9006234EBD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092222-0C2E-F3E4-1869-E6B011EA96D2}"/>
              </a:ext>
            </a:extLst>
          </p:cNvPr>
          <p:cNvSpPr>
            <a:spLocks noGrp="1"/>
          </p:cNvSpPr>
          <p:nvPr>
            <p:ph type="title"/>
          </p:nvPr>
        </p:nvSpPr>
        <p:spPr>
          <a:xfrm>
            <a:off x="619858" y="395258"/>
            <a:ext cx="11163300" cy="638433"/>
          </a:xfrm>
        </p:spPr>
        <p:txBody>
          <a:bodyPr/>
          <a:lstStyle/>
          <a:p>
            <a:r>
              <a:rPr lang="en-US" dirty="0"/>
              <a:t>Oracle vs Nominal Coverage</a:t>
            </a:r>
          </a:p>
        </p:txBody>
      </p:sp>
      <p:pic>
        <p:nvPicPr>
          <p:cNvPr id="6" name="Picture 5">
            <a:extLst>
              <a:ext uri="{FF2B5EF4-FFF2-40B4-BE49-F238E27FC236}">
                <a16:creationId xmlns:a16="http://schemas.microsoft.com/office/drawing/2014/main" id="{85B27056-F455-51C5-DFAD-FD386A525BBD}"/>
              </a:ext>
            </a:extLst>
          </p:cNvPr>
          <p:cNvPicPr>
            <a:picLocks noChangeAspect="1"/>
          </p:cNvPicPr>
          <p:nvPr/>
        </p:nvPicPr>
        <p:blipFill>
          <a:blip r:embed="rId2"/>
          <a:stretch>
            <a:fillRect/>
          </a:stretch>
        </p:blipFill>
        <p:spPr>
          <a:xfrm>
            <a:off x="7831699" y="2037798"/>
            <a:ext cx="457200" cy="774700"/>
          </a:xfrm>
          <a:prstGeom prst="rect">
            <a:avLst/>
          </a:prstGeom>
        </p:spPr>
      </p:pic>
      <p:pic>
        <p:nvPicPr>
          <p:cNvPr id="7" name="Picture 6">
            <a:extLst>
              <a:ext uri="{FF2B5EF4-FFF2-40B4-BE49-F238E27FC236}">
                <a16:creationId xmlns:a16="http://schemas.microsoft.com/office/drawing/2014/main" id="{C8140E94-DB71-D82C-562B-4FE7629FE53C}"/>
              </a:ext>
            </a:extLst>
          </p:cNvPr>
          <p:cNvPicPr>
            <a:picLocks noChangeAspect="1"/>
          </p:cNvPicPr>
          <p:nvPr/>
        </p:nvPicPr>
        <p:blipFill>
          <a:blip r:embed="rId3"/>
          <a:stretch>
            <a:fillRect/>
          </a:stretch>
        </p:blipFill>
        <p:spPr>
          <a:xfrm>
            <a:off x="7864829" y="2875050"/>
            <a:ext cx="342900" cy="825500"/>
          </a:xfrm>
          <a:prstGeom prst="rect">
            <a:avLst/>
          </a:prstGeom>
        </p:spPr>
      </p:pic>
      <p:sp>
        <p:nvSpPr>
          <p:cNvPr id="8" name="TextBox 7">
            <a:extLst>
              <a:ext uri="{FF2B5EF4-FFF2-40B4-BE49-F238E27FC236}">
                <a16:creationId xmlns:a16="http://schemas.microsoft.com/office/drawing/2014/main" id="{0FAA1744-BC66-0C1A-630F-205488DEA2B3}"/>
              </a:ext>
            </a:extLst>
          </p:cNvPr>
          <p:cNvSpPr txBox="1"/>
          <p:nvPr/>
        </p:nvSpPr>
        <p:spPr>
          <a:xfrm flipH="1">
            <a:off x="8295593"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235E47E2-EBE5-2B8E-D1B3-0D7B1B83C635}"/>
              </a:ext>
            </a:extLst>
          </p:cNvPr>
          <p:cNvSpPr txBox="1"/>
          <p:nvPr/>
        </p:nvSpPr>
        <p:spPr>
          <a:xfrm flipH="1">
            <a:off x="8295593"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9AB4FE74-C135-E580-A862-73C300BE0598}"/>
              </a:ext>
            </a:extLst>
          </p:cNvPr>
          <p:cNvSpPr txBox="1"/>
          <p:nvPr/>
        </p:nvSpPr>
        <p:spPr>
          <a:xfrm flipH="1">
            <a:off x="8295593"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B934EED1-FF57-A67D-AA95-48736B8D3CB3}"/>
              </a:ext>
            </a:extLst>
          </p:cNvPr>
          <p:cNvSpPr txBox="1"/>
          <p:nvPr/>
        </p:nvSpPr>
        <p:spPr>
          <a:xfrm flipH="1">
            <a:off x="8295592"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pic>
        <p:nvPicPr>
          <p:cNvPr id="14" name="Content Placeholder 13">
            <a:extLst>
              <a:ext uri="{FF2B5EF4-FFF2-40B4-BE49-F238E27FC236}">
                <a16:creationId xmlns:a16="http://schemas.microsoft.com/office/drawing/2014/main" id="{79E9EFB4-A5D0-3674-6693-5C8057D3C54C}"/>
              </a:ext>
            </a:extLst>
          </p:cNvPr>
          <p:cNvPicPr>
            <a:picLocks noGrp="1" noChangeAspect="1"/>
          </p:cNvPicPr>
          <p:nvPr>
            <p:ph idx="1"/>
          </p:nvPr>
        </p:nvPicPr>
        <p:blipFill>
          <a:blip r:embed="rId4"/>
          <a:stretch>
            <a:fillRect/>
          </a:stretch>
        </p:blipFill>
        <p:spPr>
          <a:xfrm>
            <a:off x="409484" y="1446835"/>
            <a:ext cx="7334719" cy="4016416"/>
          </a:xfrm>
          <a:prstGeom prst="rect">
            <a:avLst/>
          </a:prstGeom>
        </p:spPr>
      </p:pic>
      <p:sp>
        <p:nvSpPr>
          <p:cNvPr id="15" name="TextBox 14">
            <a:extLst>
              <a:ext uri="{FF2B5EF4-FFF2-40B4-BE49-F238E27FC236}">
                <a16:creationId xmlns:a16="http://schemas.microsoft.com/office/drawing/2014/main" id="{83D08712-44A4-E5AF-184A-8BAD6BD9270C}"/>
              </a:ext>
            </a:extLst>
          </p:cNvPr>
          <p:cNvSpPr txBox="1"/>
          <p:nvPr/>
        </p:nvSpPr>
        <p:spPr>
          <a:xfrm>
            <a:off x="7951809" y="4045503"/>
            <a:ext cx="3374150" cy="1969770"/>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Remarks:</a:t>
            </a:r>
          </a:p>
          <a:p>
            <a:r>
              <a:rPr lang="en-US" sz="1600" dirty="0">
                <a:solidFill>
                  <a:schemeClr val="bg2"/>
                </a:solidFill>
                <a:latin typeface="Georgia" panose="02040502050405020303" pitchFamily="18" charset="0"/>
                <a:cs typeface="Arial" panose="020B0604020202020204" pitchFamily="34" charset="0"/>
              </a:rPr>
              <a:t>Can see some SE estimation problems for MICE, MI-RF, T-M, T-MTO</a:t>
            </a:r>
          </a:p>
          <a:p>
            <a:endParaRPr lang="en-US" sz="1600" dirty="0">
              <a:solidFill>
                <a:schemeClr val="bg2"/>
              </a:solidFill>
              <a:latin typeface="Georgia" panose="02040502050405020303" pitchFamily="18" charset="0"/>
              <a:cs typeface="Arial" panose="020B0604020202020204" pitchFamily="34" charset="0"/>
            </a:endParaRPr>
          </a:p>
          <a:p>
            <a:r>
              <a:rPr lang="en-US" sz="1600" dirty="0">
                <a:solidFill>
                  <a:schemeClr val="bg2"/>
                </a:solidFill>
                <a:latin typeface="Georgia" panose="02040502050405020303" pitchFamily="18" charset="0"/>
                <a:cs typeface="Arial" panose="020B0604020202020204" pitchFamily="34" charset="0"/>
              </a:rPr>
              <a:t>Can see double-robustness of TMLE when missingness is correct</a:t>
            </a: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2506303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A1DCA-A585-631D-000C-ECDDB7FF46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C67474-A595-A74D-E780-D51A899F2428}"/>
              </a:ext>
            </a:extLst>
          </p:cNvPr>
          <p:cNvSpPr>
            <a:spLocks noGrp="1"/>
          </p:cNvSpPr>
          <p:nvPr>
            <p:ph type="title"/>
          </p:nvPr>
        </p:nvSpPr>
        <p:spPr>
          <a:xfrm>
            <a:off x="599661" y="393164"/>
            <a:ext cx="11163300" cy="638433"/>
          </a:xfrm>
        </p:spPr>
        <p:txBody>
          <a:bodyPr/>
          <a:lstStyle/>
          <a:p>
            <a:r>
              <a:rPr lang="en-US" dirty="0"/>
              <a:t>Base Case – MAR, </a:t>
            </a:r>
            <a:r>
              <a:rPr lang="en-US" dirty="0">
                <a:solidFill>
                  <a:srgbClr val="FF0000"/>
                </a:solidFill>
              </a:rPr>
              <a:t>Oracle </a:t>
            </a:r>
            <a:r>
              <a:rPr lang="en-US" dirty="0" err="1">
                <a:solidFill>
                  <a:srgbClr val="FF0000"/>
                </a:solidFill>
              </a:rPr>
              <a:t>mRD</a:t>
            </a:r>
            <a:endParaRPr lang="en-US" dirty="0">
              <a:solidFill>
                <a:srgbClr val="FF0000"/>
              </a:solidFill>
            </a:endParaRPr>
          </a:p>
        </p:txBody>
      </p:sp>
      <p:pic>
        <p:nvPicPr>
          <p:cNvPr id="6" name="Picture 5">
            <a:extLst>
              <a:ext uri="{FF2B5EF4-FFF2-40B4-BE49-F238E27FC236}">
                <a16:creationId xmlns:a16="http://schemas.microsoft.com/office/drawing/2014/main" id="{4F259C88-A558-F63D-DE84-9A94CC15A71C}"/>
              </a:ext>
            </a:extLst>
          </p:cNvPr>
          <p:cNvPicPr>
            <a:picLocks noChangeAspect="1"/>
          </p:cNvPicPr>
          <p:nvPr/>
        </p:nvPicPr>
        <p:blipFill>
          <a:blip r:embed="rId2"/>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59F38564-B7E1-04CF-A5BC-BEEFF96EC538}"/>
              </a:ext>
            </a:extLst>
          </p:cNvPr>
          <p:cNvPicPr>
            <a:picLocks noChangeAspect="1"/>
          </p:cNvPicPr>
          <p:nvPr/>
        </p:nvPicPr>
        <p:blipFill>
          <a:blip r:embed="rId3"/>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0659CE71-57B7-4287-DEBA-A12F09F10383}"/>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Simple Outcome</a:t>
            </a:r>
          </a:p>
        </p:txBody>
      </p:sp>
      <p:sp>
        <p:nvSpPr>
          <p:cNvPr id="9" name="TextBox 8">
            <a:extLst>
              <a:ext uri="{FF2B5EF4-FFF2-40B4-BE49-F238E27FC236}">
                <a16:creationId xmlns:a16="http://schemas.microsoft.com/office/drawing/2014/main" id="{8BE38588-ACCA-6B56-D652-ED0C5B1AC2DE}"/>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Simple Outcome</a:t>
            </a:r>
          </a:p>
        </p:txBody>
      </p:sp>
      <p:sp>
        <p:nvSpPr>
          <p:cNvPr id="10" name="TextBox 9">
            <a:extLst>
              <a:ext uri="{FF2B5EF4-FFF2-40B4-BE49-F238E27FC236}">
                <a16:creationId xmlns:a16="http://schemas.microsoft.com/office/drawing/2014/main" id="{329B4004-5A1B-61E6-215F-125BB3C9F51C}"/>
              </a:ext>
            </a:extLst>
          </p:cNvPr>
          <p:cNvSpPr txBox="1"/>
          <p:nvPr/>
        </p:nvSpPr>
        <p:spPr>
          <a:xfrm flipH="1">
            <a:off x="7195998" y="2972103"/>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Simple MAR, Complex Outcome</a:t>
            </a:r>
          </a:p>
        </p:txBody>
      </p:sp>
      <p:sp>
        <p:nvSpPr>
          <p:cNvPr id="11" name="TextBox 10">
            <a:extLst>
              <a:ext uri="{FF2B5EF4-FFF2-40B4-BE49-F238E27FC236}">
                <a16:creationId xmlns:a16="http://schemas.microsoft.com/office/drawing/2014/main" id="{500DDBC1-719B-60EA-38E9-B1F2131919C4}"/>
              </a:ext>
            </a:extLst>
          </p:cNvPr>
          <p:cNvSpPr txBox="1"/>
          <p:nvPr/>
        </p:nvSpPr>
        <p:spPr>
          <a:xfrm flipH="1">
            <a:off x="7195997" y="3403982"/>
            <a:ext cx="2743135"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Complex MAR, Complex Outcome</a:t>
            </a:r>
          </a:p>
        </p:txBody>
      </p:sp>
      <p:sp>
        <p:nvSpPr>
          <p:cNvPr id="12" name="TextBox 11">
            <a:extLst>
              <a:ext uri="{FF2B5EF4-FFF2-40B4-BE49-F238E27FC236}">
                <a16:creationId xmlns:a16="http://schemas.microsoft.com/office/drawing/2014/main" id="{5C4F3A20-DEA8-AD89-4EFD-E1E3474A8866}"/>
              </a:ext>
            </a:extLst>
          </p:cNvPr>
          <p:cNvSpPr txBox="1"/>
          <p:nvPr/>
        </p:nvSpPr>
        <p:spPr>
          <a:xfrm>
            <a:off x="6810916" y="4290762"/>
            <a:ext cx="4972241" cy="738664"/>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a:t>
            </a:r>
          </a:p>
          <a:p>
            <a:r>
              <a:rPr lang="en-US" sz="1600" dirty="0">
                <a:solidFill>
                  <a:schemeClr val="bg2"/>
                </a:solidFill>
                <a:latin typeface="Georgia" panose="02040502050405020303" pitchFamily="18" charset="0"/>
                <a:cs typeface="Arial" panose="020B0604020202020204" pitchFamily="34" charset="0"/>
              </a:rPr>
              <a:t>GR achieving close to 95% coverage in all 4 scenarios:</a:t>
            </a:r>
          </a:p>
          <a:p>
            <a:endParaRPr lang="en-US" sz="1600" dirty="0" err="1">
              <a:solidFill>
                <a:schemeClr val="bg2"/>
              </a:solidFill>
              <a:latin typeface="Georgia" panose="02040502050405020303" pitchFamily="18" charset="0"/>
              <a:cs typeface="Arial" panose="020B0604020202020204" pitchFamily="34" charset="0"/>
            </a:endParaRPr>
          </a:p>
        </p:txBody>
      </p:sp>
      <p:pic>
        <p:nvPicPr>
          <p:cNvPr id="14" name="Content Placeholder 13">
            <a:extLst>
              <a:ext uri="{FF2B5EF4-FFF2-40B4-BE49-F238E27FC236}">
                <a16:creationId xmlns:a16="http://schemas.microsoft.com/office/drawing/2014/main" id="{C066CB13-4CCB-05C2-7F84-16CCEA3C5EAA}"/>
              </a:ext>
            </a:extLst>
          </p:cNvPr>
          <p:cNvPicPr>
            <a:picLocks noGrp="1" noChangeAspect="1"/>
          </p:cNvPicPr>
          <p:nvPr>
            <p:ph idx="1"/>
          </p:nvPr>
        </p:nvPicPr>
        <p:blipFill>
          <a:blip r:embed="rId4"/>
          <a:stretch>
            <a:fillRect/>
          </a:stretch>
        </p:blipFill>
        <p:spPr>
          <a:xfrm>
            <a:off x="1145152" y="1066799"/>
            <a:ext cx="4538017" cy="5679397"/>
          </a:xfrm>
          <a:prstGeom prst="rect">
            <a:avLst/>
          </a:prstGeom>
        </p:spPr>
      </p:pic>
    </p:spTree>
    <p:extLst>
      <p:ext uri="{BB962C8B-B14F-4D97-AF65-F5344CB8AC3E}">
        <p14:creationId xmlns:p14="http://schemas.microsoft.com/office/powerpoint/2010/main" val="4062939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E3CC-1BC9-7A87-012D-845C98B09F97}"/>
              </a:ext>
            </a:extLst>
          </p:cNvPr>
          <p:cNvSpPr>
            <a:spLocks noGrp="1"/>
          </p:cNvSpPr>
          <p:nvPr>
            <p:ph type="title"/>
          </p:nvPr>
        </p:nvSpPr>
        <p:spPr>
          <a:xfrm>
            <a:off x="5440102" y="632748"/>
            <a:ext cx="6494844" cy="638433"/>
          </a:xfrm>
        </p:spPr>
        <p:txBody>
          <a:bodyPr/>
          <a:lstStyle/>
          <a:p>
            <a:r>
              <a:rPr lang="en-US" sz="2800" dirty="0"/>
              <a:t>MNAR – 12% incidence, 40% missing,</a:t>
            </a:r>
            <a:br>
              <a:rPr lang="en-US" sz="2800" dirty="0"/>
            </a:br>
            <a:r>
              <a:rPr lang="en-US" sz="2800" dirty="0"/>
              <a:t>Census </a:t>
            </a:r>
            <a:r>
              <a:rPr lang="en-US" sz="2800" dirty="0" err="1"/>
              <a:t>clogOR</a:t>
            </a:r>
            <a:endParaRPr lang="en-US" sz="2800" dirty="0"/>
          </a:p>
        </p:txBody>
      </p:sp>
      <p:pic>
        <p:nvPicPr>
          <p:cNvPr id="5" name="Content Placeholder 4">
            <a:extLst>
              <a:ext uri="{FF2B5EF4-FFF2-40B4-BE49-F238E27FC236}">
                <a16:creationId xmlns:a16="http://schemas.microsoft.com/office/drawing/2014/main" id="{080E33C4-0D4A-B42B-7267-F3EF2DD2D988}"/>
              </a:ext>
            </a:extLst>
          </p:cNvPr>
          <p:cNvPicPr>
            <a:picLocks noGrp="1" noChangeAspect="1"/>
          </p:cNvPicPr>
          <p:nvPr>
            <p:ph idx="1"/>
          </p:nvPr>
        </p:nvPicPr>
        <p:blipFill>
          <a:blip r:embed="rId2"/>
          <a:stretch>
            <a:fillRect/>
          </a:stretch>
        </p:blipFill>
        <p:spPr>
          <a:xfrm>
            <a:off x="502378" y="393539"/>
            <a:ext cx="4604308" cy="5854862"/>
          </a:xfrm>
          <a:prstGeom prst="rect">
            <a:avLst/>
          </a:prstGeom>
        </p:spPr>
      </p:pic>
      <p:pic>
        <p:nvPicPr>
          <p:cNvPr id="10" name="Picture 9">
            <a:extLst>
              <a:ext uri="{FF2B5EF4-FFF2-40B4-BE49-F238E27FC236}">
                <a16:creationId xmlns:a16="http://schemas.microsoft.com/office/drawing/2014/main" id="{37C36681-E6E0-4080-8ACA-3FC8CF986E8E}"/>
              </a:ext>
            </a:extLst>
          </p:cNvPr>
          <p:cNvPicPr>
            <a:picLocks noChangeAspect="1"/>
          </p:cNvPicPr>
          <p:nvPr/>
        </p:nvPicPr>
        <p:blipFill>
          <a:blip r:embed="rId3"/>
          <a:stretch>
            <a:fillRect/>
          </a:stretch>
        </p:blipFill>
        <p:spPr>
          <a:xfrm>
            <a:off x="5632106" y="1609535"/>
            <a:ext cx="457200" cy="774700"/>
          </a:xfrm>
          <a:prstGeom prst="rect">
            <a:avLst/>
          </a:prstGeom>
        </p:spPr>
      </p:pic>
      <p:pic>
        <p:nvPicPr>
          <p:cNvPr id="11" name="Picture 10">
            <a:extLst>
              <a:ext uri="{FF2B5EF4-FFF2-40B4-BE49-F238E27FC236}">
                <a16:creationId xmlns:a16="http://schemas.microsoft.com/office/drawing/2014/main" id="{C2C39294-52C1-48EF-BCCD-B044D8A582CB}"/>
              </a:ext>
            </a:extLst>
          </p:cNvPr>
          <p:cNvPicPr>
            <a:picLocks noChangeAspect="1"/>
          </p:cNvPicPr>
          <p:nvPr/>
        </p:nvPicPr>
        <p:blipFill>
          <a:blip r:embed="rId4"/>
          <a:stretch>
            <a:fillRect/>
          </a:stretch>
        </p:blipFill>
        <p:spPr>
          <a:xfrm>
            <a:off x="5665236" y="2446787"/>
            <a:ext cx="342900" cy="825500"/>
          </a:xfrm>
          <a:prstGeom prst="rect">
            <a:avLst/>
          </a:prstGeom>
        </p:spPr>
      </p:pic>
      <p:sp>
        <p:nvSpPr>
          <p:cNvPr id="12" name="TextBox 11">
            <a:extLst>
              <a:ext uri="{FF2B5EF4-FFF2-40B4-BE49-F238E27FC236}">
                <a16:creationId xmlns:a16="http://schemas.microsoft.com/office/drawing/2014/main" id="{45D9B2F3-F26A-D538-9A2C-FD4116855E3C}"/>
              </a:ext>
            </a:extLst>
          </p:cNvPr>
          <p:cNvSpPr txBox="1"/>
          <p:nvPr/>
        </p:nvSpPr>
        <p:spPr>
          <a:xfrm flipH="1">
            <a:off x="6096000" y="1669169"/>
            <a:ext cx="4170744"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MNAR unobserved, Correct simple Outcome</a:t>
            </a:r>
          </a:p>
        </p:txBody>
      </p:sp>
      <p:sp>
        <p:nvSpPr>
          <p:cNvPr id="13" name="TextBox 12">
            <a:extLst>
              <a:ext uri="{FF2B5EF4-FFF2-40B4-BE49-F238E27FC236}">
                <a16:creationId xmlns:a16="http://schemas.microsoft.com/office/drawing/2014/main" id="{7D8A73D0-AA35-668B-C71A-073679CB07C4}"/>
              </a:ext>
            </a:extLst>
          </p:cNvPr>
          <p:cNvSpPr txBox="1"/>
          <p:nvPr/>
        </p:nvSpPr>
        <p:spPr>
          <a:xfrm flipH="1">
            <a:off x="6096000" y="2116153"/>
            <a:ext cx="3348942"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MNAR value, , Incorrect simple Outcome</a:t>
            </a:r>
          </a:p>
        </p:txBody>
      </p:sp>
      <p:sp>
        <p:nvSpPr>
          <p:cNvPr id="14" name="TextBox 13">
            <a:extLst>
              <a:ext uri="{FF2B5EF4-FFF2-40B4-BE49-F238E27FC236}">
                <a16:creationId xmlns:a16="http://schemas.microsoft.com/office/drawing/2014/main" id="{A47913CB-1C34-3066-07C3-233AC8BDC97F}"/>
              </a:ext>
            </a:extLst>
          </p:cNvPr>
          <p:cNvSpPr txBox="1"/>
          <p:nvPr/>
        </p:nvSpPr>
        <p:spPr>
          <a:xfrm flipH="1">
            <a:off x="6095999" y="2543840"/>
            <a:ext cx="3869803"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MNAR unobserved, Incorrect simple Outcome</a:t>
            </a:r>
          </a:p>
        </p:txBody>
      </p:sp>
      <p:sp>
        <p:nvSpPr>
          <p:cNvPr id="15" name="TextBox 14">
            <a:extLst>
              <a:ext uri="{FF2B5EF4-FFF2-40B4-BE49-F238E27FC236}">
                <a16:creationId xmlns:a16="http://schemas.microsoft.com/office/drawing/2014/main" id="{715912D5-5612-E38B-67C8-5B783823CD8B}"/>
              </a:ext>
            </a:extLst>
          </p:cNvPr>
          <p:cNvSpPr txBox="1"/>
          <p:nvPr/>
        </p:nvSpPr>
        <p:spPr>
          <a:xfrm flipH="1">
            <a:off x="6095998" y="2975719"/>
            <a:ext cx="3615160"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MNAR value, Incorrect simple Outcome</a:t>
            </a:r>
          </a:p>
        </p:txBody>
      </p:sp>
      <p:sp>
        <p:nvSpPr>
          <p:cNvPr id="16" name="TextBox 15">
            <a:extLst>
              <a:ext uri="{FF2B5EF4-FFF2-40B4-BE49-F238E27FC236}">
                <a16:creationId xmlns:a16="http://schemas.microsoft.com/office/drawing/2014/main" id="{C0A1DF5E-72B2-3CDA-2880-5E5DF399FCEB}"/>
              </a:ext>
            </a:extLst>
          </p:cNvPr>
          <p:cNvSpPr txBox="1"/>
          <p:nvPr/>
        </p:nvSpPr>
        <p:spPr>
          <a:xfrm>
            <a:off x="5695251" y="4031943"/>
            <a:ext cx="4972241" cy="1723549"/>
          </a:xfrm>
          <a:prstGeom prst="rect">
            <a:avLst/>
          </a:prstGeom>
          <a:noFill/>
        </p:spPr>
        <p:txBody>
          <a:bodyPr wrap="square" lIns="0" tIns="0" rIns="0" bIns="0" rtlCol="0">
            <a:spAutoFit/>
          </a:bodyPr>
          <a:lstStyle/>
          <a:p>
            <a:r>
              <a:rPr lang="en-US" sz="1600" b="1" dirty="0">
                <a:solidFill>
                  <a:schemeClr val="bg2"/>
                </a:solidFill>
                <a:latin typeface="Georgia" panose="02040502050405020303" pitchFamily="18" charset="0"/>
                <a:cs typeface="Arial" panose="020B0604020202020204" pitchFamily="34" charset="0"/>
              </a:rPr>
              <a:t>Remark:</a:t>
            </a:r>
          </a:p>
          <a:p>
            <a:r>
              <a:rPr lang="en-US" sz="1600" dirty="0">
                <a:solidFill>
                  <a:schemeClr val="bg2"/>
                </a:solidFill>
                <a:latin typeface="Georgia" panose="02040502050405020303" pitchFamily="18" charset="0"/>
                <a:cs typeface="Arial" panose="020B0604020202020204" pitchFamily="34" charset="0"/>
              </a:rPr>
              <a:t>TMLE had the lowest bias and best overall coverage</a:t>
            </a:r>
          </a:p>
          <a:p>
            <a:r>
              <a:rPr lang="en-US" sz="1600" dirty="0">
                <a:solidFill>
                  <a:schemeClr val="bg2"/>
                </a:solidFill>
                <a:latin typeface="Georgia" panose="02040502050405020303" pitchFamily="18" charset="0"/>
                <a:cs typeface="Arial" panose="020B0604020202020204" pitchFamily="34" charset="0"/>
              </a:rPr>
              <a:t>GR/MI doing well for MNAR unobserved</a:t>
            </a:r>
          </a:p>
          <a:p>
            <a:endParaRPr lang="en-US" sz="1600" dirty="0">
              <a:solidFill>
                <a:schemeClr val="bg2"/>
              </a:solidFill>
              <a:latin typeface="Georgia" panose="02040502050405020303" pitchFamily="18" charset="0"/>
              <a:cs typeface="Arial" panose="020B0604020202020204" pitchFamily="34" charset="0"/>
            </a:endParaRPr>
          </a:p>
          <a:p>
            <a:r>
              <a:rPr lang="en-US" sz="1600" dirty="0">
                <a:solidFill>
                  <a:schemeClr val="bg2"/>
                </a:solidFill>
                <a:latin typeface="Georgia" panose="02040502050405020303" pitchFamily="18" charset="0"/>
                <a:cs typeface="Arial" panose="020B0604020202020204" pitchFamily="34" charset="0"/>
              </a:rPr>
              <a:t>For oracle estimators TMLE also showing good efficiency (data not shown)</a:t>
            </a: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1665070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A5B1-7304-2158-8A94-38D2592BE0C1}"/>
              </a:ext>
            </a:extLst>
          </p:cNvPr>
          <p:cNvSpPr>
            <a:spLocks noGrp="1"/>
          </p:cNvSpPr>
          <p:nvPr>
            <p:ph type="title"/>
          </p:nvPr>
        </p:nvSpPr>
        <p:spPr>
          <a:xfrm>
            <a:off x="391542" y="355107"/>
            <a:ext cx="11408916" cy="1008335"/>
          </a:xfrm>
        </p:spPr>
        <p:txBody>
          <a:bodyPr>
            <a:normAutofit/>
          </a:bodyPr>
          <a:lstStyle/>
          <a:p>
            <a:r>
              <a:rPr lang="en-US" dirty="0">
                <a:latin typeface="Montserrat" panose="00000500000000000000" pitchFamily="2" charset="0"/>
              </a:rPr>
              <a:t>Takeaways for Raking vs MI vs TMLE from Synthetic Simulations -MAR</a:t>
            </a:r>
          </a:p>
        </p:txBody>
      </p:sp>
      <p:sp>
        <p:nvSpPr>
          <p:cNvPr id="3" name="Content Placeholder 2">
            <a:extLst>
              <a:ext uri="{FF2B5EF4-FFF2-40B4-BE49-F238E27FC236}">
                <a16:creationId xmlns:a16="http://schemas.microsoft.com/office/drawing/2014/main" id="{8651F270-6762-4E54-1A13-81158D00B80C}"/>
              </a:ext>
            </a:extLst>
          </p:cNvPr>
          <p:cNvSpPr>
            <a:spLocks noGrp="1"/>
          </p:cNvSpPr>
          <p:nvPr>
            <p:ph idx="1"/>
          </p:nvPr>
        </p:nvSpPr>
        <p:spPr>
          <a:xfrm>
            <a:off x="457016" y="1703960"/>
            <a:ext cx="10941912" cy="5030788"/>
          </a:xfrm>
        </p:spPr>
        <p:txBody>
          <a:bodyPr>
            <a:normAutofit/>
          </a:bodyPr>
          <a:lstStyle/>
          <a:p>
            <a:r>
              <a:rPr lang="en-US" sz="2000" b="1" dirty="0"/>
              <a:t>Simple MAR, all estimands</a:t>
            </a:r>
          </a:p>
          <a:p>
            <a:pPr marL="285750" indent="-285750">
              <a:buFont typeface="Arial" panose="020B0604020202020204" pitchFamily="34" charset="0"/>
              <a:buChar char="•"/>
            </a:pPr>
            <a:r>
              <a:rPr lang="en-US" sz="2000" dirty="0"/>
              <a:t>Raking and MI did well and similarly for simple (correctly specified) outcome</a:t>
            </a:r>
          </a:p>
          <a:p>
            <a:pPr marL="285750" indent="-285750">
              <a:buFont typeface="Arial" panose="020B0604020202020204" pitchFamily="34" charset="0"/>
              <a:buChar char="•"/>
            </a:pPr>
            <a:r>
              <a:rPr lang="en-US" sz="2000" dirty="0"/>
              <a:t>Raking outperformed MI for complex (incorrectly specified) outcome</a:t>
            </a:r>
          </a:p>
          <a:p>
            <a:pPr marL="285750" indent="-285750">
              <a:buFont typeface="Arial" panose="020B0604020202020204" pitchFamily="34" charset="0"/>
              <a:buChar char="•"/>
            </a:pPr>
            <a:r>
              <a:rPr lang="en-US" sz="2000" dirty="0"/>
              <a:t>TMLE-M, TMLE-MTO did well with respect to bias, but not efficiency</a:t>
            </a:r>
          </a:p>
          <a:p>
            <a:endParaRPr lang="en-US" sz="2000" b="1" dirty="0"/>
          </a:p>
          <a:p>
            <a:r>
              <a:rPr lang="en-US" sz="2000" b="1" dirty="0"/>
              <a:t>Complex MAR, all estimands</a:t>
            </a:r>
          </a:p>
          <a:p>
            <a:pPr marL="285750" indent="-285750">
              <a:buFont typeface="Arial" panose="020B0604020202020204" pitchFamily="34" charset="0"/>
              <a:buChar char="•"/>
            </a:pPr>
            <a:r>
              <a:rPr lang="en-US" sz="2000" dirty="0"/>
              <a:t>Raking did well for census estimands and all </a:t>
            </a:r>
            <a:r>
              <a:rPr lang="en-US" sz="2000" dirty="0" err="1"/>
              <a:t>estimands</a:t>
            </a:r>
            <a:r>
              <a:rPr lang="en-US" sz="2000" dirty="0"/>
              <a:t> with simple (correct) outcome model</a:t>
            </a:r>
          </a:p>
          <a:p>
            <a:pPr marL="285750" indent="-285750">
              <a:buFont typeface="Arial" panose="020B0604020202020204" pitchFamily="34" charset="0"/>
              <a:buChar char="•"/>
            </a:pPr>
            <a:r>
              <a:rPr lang="en-US" sz="2000" dirty="0"/>
              <a:t>Raking still does well for census estimands and </a:t>
            </a:r>
            <a:r>
              <a:rPr lang="en-US" sz="2000" dirty="0" err="1"/>
              <a:t>cOR</a:t>
            </a:r>
            <a:r>
              <a:rPr lang="en-US" sz="2000" dirty="0"/>
              <a:t>, even with complex (incorrect) outcome</a:t>
            </a:r>
          </a:p>
          <a:p>
            <a:pPr marL="285750" indent="-285750">
              <a:buFont typeface="Arial" panose="020B0604020202020204" pitchFamily="34" charset="0"/>
              <a:buChar char="•"/>
            </a:pPr>
            <a:r>
              <a:rPr lang="en-US" sz="2000" dirty="0"/>
              <a:t>Bias and SE estimation issues for MI with complex (incorrectly specified) outcome model</a:t>
            </a:r>
          </a:p>
          <a:p>
            <a:pPr marL="285750" indent="-285750">
              <a:buFont typeface="Arial" panose="020B0604020202020204" pitchFamily="34" charset="0"/>
              <a:buChar char="•"/>
            </a:pPr>
            <a:r>
              <a:rPr lang="en-US" sz="2000" dirty="0"/>
              <a:t>TMLE outperformed other estimators for Oracle marginal estimands in terms of coverage and bias. Efficiency good for larger sample size and less missing data.</a:t>
            </a:r>
          </a:p>
          <a:p>
            <a:pPr marL="285750" indent="-285750">
              <a:buFont typeface="Arial" panose="020B0604020202020204" pitchFamily="34" charset="0"/>
              <a:buChar char="•"/>
            </a:pPr>
            <a:r>
              <a:rPr lang="en-US" sz="2000" dirty="0"/>
              <a:t>A few instances of under coverage for TMLE</a:t>
            </a:r>
          </a:p>
        </p:txBody>
      </p:sp>
      <p:sp>
        <p:nvSpPr>
          <p:cNvPr id="4" name="Slide Number Placeholder 3">
            <a:extLst>
              <a:ext uri="{FF2B5EF4-FFF2-40B4-BE49-F238E27FC236}">
                <a16:creationId xmlns:a16="http://schemas.microsoft.com/office/drawing/2014/main" id="{4BA21670-8088-5A80-548B-F0CCFDC2E21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124965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66E69-6799-8C24-8393-025C7DEA88FE}"/>
              </a:ext>
            </a:extLst>
          </p:cNvPr>
          <p:cNvSpPr>
            <a:spLocks noGrp="1"/>
          </p:cNvSpPr>
          <p:nvPr>
            <p:ph type="title"/>
          </p:nvPr>
        </p:nvSpPr>
        <p:spPr>
          <a:xfrm>
            <a:off x="514350" y="461641"/>
            <a:ext cx="11163300" cy="919558"/>
          </a:xfrm>
        </p:spPr>
        <p:txBody>
          <a:bodyPr>
            <a:normAutofit fontScale="90000"/>
          </a:bodyPr>
          <a:lstStyle/>
          <a:p>
            <a:r>
              <a:rPr lang="en-US" dirty="0">
                <a:latin typeface="Montserrat" panose="00000500000000000000" pitchFamily="2" charset="0"/>
              </a:rPr>
              <a:t>Takeaways for Raking vs MI vs TMLE from Synthetic Simulations -MNAR</a:t>
            </a:r>
          </a:p>
        </p:txBody>
      </p:sp>
      <p:sp>
        <p:nvSpPr>
          <p:cNvPr id="3" name="Content Placeholder 2">
            <a:extLst>
              <a:ext uri="{FF2B5EF4-FFF2-40B4-BE49-F238E27FC236}">
                <a16:creationId xmlns:a16="http://schemas.microsoft.com/office/drawing/2014/main" id="{9325F23E-CBFE-BC82-D6FF-3396171665B9}"/>
              </a:ext>
            </a:extLst>
          </p:cNvPr>
          <p:cNvSpPr>
            <a:spLocks noGrp="1"/>
          </p:cNvSpPr>
          <p:nvPr>
            <p:ph idx="1"/>
          </p:nvPr>
        </p:nvSpPr>
        <p:spPr>
          <a:xfrm>
            <a:off x="514350" y="1808086"/>
            <a:ext cx="10753817" cy="2550850"/>
          </a:xfrm>
        </p:spPr>
        <p:txBody>
          <a:bodyPr/>
          <a:lstStyle/>
          <a:p>
            <a:pPr marL="285750" indent="-285750">
              <a:buFont typeface="Arial" panose="020B0604020202020204" pitchFamily="34" charset="0"/>
              <a:buChar char="•"/>
            </a:pPr>
            <a:r>
              <a:rPr lang="en-US" sz="2000" dirty="0"/>
              <a:t>Raking still does well for several settings for census estimand (in terms of efficiency and coverage)</a:t>
            </a:r>
          </a:p>
          <a:p>
            <a:pPr marL="285750" indent="-285750">
              <a:buFont typeface="Arial" panose="020B0604020202020204" pitchFamily="34" charset="0"/>
              <a:buChar char="•"/>
            </a:pPr>
            <a:r>
              <a:rPr lang="en-US" sz="2000" dirty="0"/>
              <a:t>TMLE does well, with notable resilience , for case of the oracle marginal </a:t>
            </a:r>
            <a:r>
              <a:rPr lang="en-US" sz="2000" dirty="0" err="1"/>
              <a:t>estimands</a:t>
            </a:r>
            <a:endParaRPr lang="en-US" sz="2000" dirty="0"/>
          </a:p>
          <a:p>
            <a:pPr marL="285750" indent="-285750">
              <a:buFont typeface="Arial" panose="020B0604020202020204" pitchFamily="34" charset="0"/>
              <a:buChar char="•"/>
            </a:pPr>
            <a:r>
              <a:rPr lang="en-US" sz="2000" dirty="0"/>
              <a:t>MI performance was not consistent in terms of which imputation algorithm did well/sufficiently</a:t>
            </a:r>
          </a:p>
        </p:txBody>
      </p:sp>
      <p:sp>
        <p:nvSpPr>
          <p:cNvPr id="4" name="Slide Number Placeholder 3">
            <a:extLst>
              <a:ext uri="{FF2B5EF4-FFF2-40B4-BE49-F238E27FC236}">
                <a16:creationId xmlns:a16="http://schemas.microsoft.com/office/drawing/2014/main" id="{C0FF59CB-9B54-E584-3A7A-26FDD8B473B9}"/>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808441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140CF-7D5A-BEBC-7075-B95D12B913BC}"/>
              </a:ext>
            </a:extLst>
          </p:cNvPr>
          <p:cNvSpPr>
            <a:spLocks noGrp="1"/>
          </p:cNvSpPr>
          <p:nvPr>
            <p:ph type="title"/>
          </p:nvPr>
        </p:nvSpPr>
        <p:spPr>
          <a:xfrm>
            <a:off x="609600" y="547455"/>
            <a:ext cx="11163300" cy="638433"/>
          </a:xfrm>
        </p:spPr>
        <p:txBody>
          <a:bodyPr/>
          <a:lstStyle/>
          <a:p>
            <a:r>
              <a:rPr lang="en-US" dirty="0">
                <a:latin typeface="Montserrat" panose="00000500000000000000" pitchFamily="2" charset="0"/>
              </a:rPr>
              <a:t>A Few Qualifiers</a:t>
            </a:r>
          </a:p>
        </p:txBody>
      </p:sp>
      <p:sp>
        <p:nvSpPr>
          <p:cNvPr id="3" name="Content Placeholder 2">
            <a:extLst>
              <a:ext uri="{FF2B5EF4-FFF2-40B4-BE49-F238E27FC236}">
                <a16:creationId xmlns:a16="http://schemas.microsoft.com/office/drawing/2014/main" id="{2A613091-150E-CDC4-A2A2-3C950CE46CBC}"/>
              </a:ext>
            </a:extLst>
          </p:cNvPr>
          <p:cNvSpPr>
            <a:spLocks noGrp="1"/>
          </p:cNvSpPr>
          <p:nvPr>
            <p:ph idx="1"/>
          </p:nvPr>
        </p:nvSpPr>
        <p:spPr>
          <a:xfrm>
            <a:off x="1176105" y="1452763"/>
            <a:ext cx="9885471" cy="4351338"/>
          </a:xfrm>
        </p:spPr>
        <p:txBody>
          <a:bodyPr>
            <a:normAutofit/>
          </a:bodyPr>
          <a:lstStyle/>
          <a:p>
            <a:r>
              <a:rPr lang="en-US" dirty="0"/>
              <a:t>In complex settings studied, conclusions are specific to the flavor of the complex model implemented.</a:t>
            </a:r>
          </a:p>
          <a:p>
            <a:pPr lvl="1"/>
            <a:r>
              <a:rPr lang="en-US" sz="1600" dirty="0"/>
              <a:t>e.g., raking did well even for Oracle estimand under misspecification. But for more extreme misspecification, might not expect that</a:t>
            </a:r>
          </a:p>
          <a:p>
            <a:endParaRPr lang="en-US" dirty="0"/>
          </a:p>
          <a:p>
            <a:r>
              <a:rPr lang="en-US" dirty="0"/>
              <a:t>"Happy families are all alike; every unhappy family is unhappy in its own way”     </a:t>
            </a:r>
          </a:p>
          <a:p>
            <a:pPr algn="r"/>
            <a:r>
              <a:rPr lang="en-US" dirty="0"/>
              <a:t>-Tolstoy, </a:t>
            </a:r>
            <a:r>
              <a:rPr lang="en-US" i="1" dirty="0"/>
              <a:t>Anna Karenina</a:t>
            </a:r>
          </a:p>
          <a:p>
            <a:endParaRPr lang="en-US" dirty="0"/>
          </a:p>
          <a:p>
            <a:endParaRPr lang="en-US" dirty="0"/>
          </a:p>
        </p:txBody>
      </p:sp>
      <p:sp>
        <p:nvSpPr>
          <p:cNvPr id="4" name="Slide Number Placeholder 3">
            <a:extLst>
              <a:ext uri="{FF2B5EF4-FFF2-40B4-BE49-F238E27FC236}">
                <a16:creationId xmlns:a16="http://schemas.microsoft.com/office/drawing/2014/main" id="{A83ED3C9-3536-DD1F-00BA-6C20A72E3F42}"/>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56703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51BDC-C74F-7D4C-BA97-6DB798A26EED}"/>
              </a:ext>
            </a:extLst>
          </p:cNvPr>
          <p:cNvSpPr>
            <a:spLocks noGrp="1"/>
          </p:cNvSpPr>
          <p:nvPr>
            <p:ph type="title"/>
          </p:nvPr>
        </p:nvSpPr>
        <p:spPr>
          <a:xfrm>
            <a:off x="1029603" y="476599"/>
            <a:ext cx="2054088" cy="1240226"/>
          </a:xfrm>
        </p:spPr>
        <p:txBody>
          <a:bodyPr/>
          <a:lstStyle/>
          <a:p>
            <a:r>
              <a:rPr lang="en-US" dirty="0">
                <a:latin typeface="Montserrat" panose="00000500000000000000" pitchFamily="2" charset="0"/>
              </a:rPr>
              <a:t>Outline</a:t>
            </a:r>
          </a:p>
        </p:txBody>
      </p:sp>
      <p:sp>
        <p:nvSpPr>
          <p:cNvPr id="21" name="Text Placeholder 20">
            <a:extLst>
              <a:ext uri="{FF2B5EF4-FFF2-40B4-BE49-F238E27FC236}">
                <a16:creationId xmlns:a16="http://schemas.microsoft.com/office/drawing/2014/main" id="{0993899E-A959-F747-9025-46C2F5CD823F}"/>
              </a:ext>
            </a:extLst>
          </p:cNvPr>
          <p:cNvSpPr>
            <a:spLocks noGrp="1"/>
          </p:cNvSpPr>
          <p:nvPr>
            <p:ph type="body" sz="quarter" idx="50"/>
          </p:nvPr>
        </p:nvSpPr>
        <p:spPr>
          <a:xfrm>
            <a:off x="1976386" y="1413190"/>
            <a:ext cx="7673461" cy="338554"/>
          </a:xfrm>
        </p:spPr>
        <p:txBody>
          <a:bodyPr/>
          <a:lstStyle/>
          <a:p>
            <a:pPr marL="342900" indent="-342900">
              <a:buFont typeface="Arial" panose="020B0604020202020204" pitchFamily="34" charset="0"/>
              <a:buChar char="•"/>
            </a:pPr>
            <a:r>
              <a:rPr lang="en-US" sz="2000" dirty="0">
                <a:latin typeface="Montserrat" panose="00000500000000000000" pitchFamily="2" charset="0"/>
              </a:rPr>
              <a:t>Introduction</a:t>
            </a:r>
          </a:p>
        </p:txBody>
      </p:sp>
      <p:sp>
        <p:nvSpPr>
          <p:cNvPr id="24" name="Text Placeholder 23">
            <a:extLst>
              <a:ext uri="{FF2B5EF4-FFF2-40B4-BE49-F238E27FC236}">
                <a16:creationId xmlns:a16="http://schemas.microsoft.com/office/drawing/2014/main" id="{2A7BA009-3E8B-CB43-A641-FC8C3DA9490A}"/>
              </a:ext>
            </a:extLst>
          </p:cNvPr>
          <p:cNvSpPr>
            <a:spLocks noGrp="1"/>
          </p:cNvSpPr>
          <p:nvPr>
            <p:ph type="body" sz="quarter" idx="53"/>
          </p:nvPr>
        </p:nvSpPr>
        <p:spPr>
          <a:xfrm>
            <a:off x="1976386" y="2018586"/>
            <a:ext cx="7054530" cy="338554"/>
          </a:xfrm>
        </p:spPr>
        <p:txBody>
          <a:bodyPr/>
          <a:lstStyle/>
          <a:p>
            <a:pPr marL="342900" indent="-342900">
              <a:buFont typeface="Arial" panose="020B0604020202020204" pitchFamily="34" charset="0"/>
              <a:buChar char="•"/>
            </a:pPr>
            <a:r>
              <a:rPr lang="en-US" sz="2000" dirty="0">
                <a:latin typeface="Montserrat" panose="00000500000000000000" pitchFamily="2" charset="0"/>
              </a:rPr>
              <a:t>Methods</a:t>
            </a:r>
          </a:p>
        </p:txBody>
      </p:sp>
      <p:sp>
        <p:nvSpPr>
          <p:cNvPr id="27" name="Text Placeholder 26">
            <a:extLst>
              <a:ext uri="{FF2B5EF4-FFF2-40B4-BE49-F238E27FC236}">
                <a16:creationId xmlns:a16="http://schemas.microsoft.com/office/drawing/2014/main" id="{E41F1DD9-17B0-6844-A7AD-B31DEFEAE1D4}"/>
              </a:ext>
            </a:extLst>
          </p:cNvPr>
          <p:cNvSpPr>
            <a:spLocks noGrp="1"/>
          </p:cNvSpPr>
          <p:nvPr>
            <p:ph type="body" sz="quarter" idx="56"/>
          </p:nvPr>
        </p:nvSpPr>
        <p:spPr>
          <a:xfrm>
            <a:off x="1976386" y="2658901"/>
            <a:ext cx="6895910" cy="338554"/>
          </a:xfrm>
        </p:spPr>
        <p:txBody>
          <a:bodyPr/>
          <a:lstStyle/>
          <a:p>
            <a:pPr marL="342900" indent="-342900">
              <a:buFont typeface="Arial" panose="020B0604020202020204" pitchFamily="34" charset="0"/>
              <a:buChar char="•"/>
            </a:pPr>
            <a:r>
              <a:rPr lang="en-US" sz="2000" dirty="0">
                <a:latin typeface="Montserrat" panose="00000500000000000000" pitchFamily="2" charset="0"/>
              </a:rPr>
              <a:t>Numerical Study: Synthetic data</a:t>
            </a:r>
          </a:p>
        </p:txBody>
      </p:sp>
      <p:sp>
        <p:nvSpPr>
          <p:cNvPr id="30" name="Text Placeholder 29">
            <a:extLst>
              <a:ext uri="{FF2B5EF4-FFF2-40B4-BE49-F238E27FC236}">
                <a16:creationId xmlns:a16="http://schemas.microsoft.com/office/drawing/2014/main" id="{59DE9A9F-6B54-E64F-B83E-735227266E80}"/>
              </a:ext>
            </a:extLst>
          </p:cNvPr>
          <p:cNvSpPr>
            <a:spLocks noGrp="1"/>
          </p:cNvSpPr>
          <p:nvPr>
            <p:ph type="body" sz="quarter" idx="59"/>
          </p:nvPr>
        </p:nvSpPr>
        <p:spPr>
          <a:xfrm>
            <a:off x="1976386" y="3296599"/>
            <a:ext cx="5981510" cy="338554"/>
          </a:xfrm>
        </p:spPr>
        <p:txBody>
          <a:bodyPr/>
          <a:lstStyle/>
          <a:p>
            <a:pPr marL="342900" indent="-342900">
              <a:buFont typeface="Arial" panose="020B0604020202020204" pitchFamily="34" charset="0"/>
              <a:buChar char="•"/>
            </a:pPr>
            <a:r>
              <a:rPr lang="en-US" sz="2000" dirty="0">
                <a:latin typeface="Montserrat" panose="00000500000000000000" pitchFamily="2" charset="0"/>
              </a:rPr>
              <a:t>Numerical Study: </a:t>
            </a:r>
            <a:r>
              <a:rPr lang="en-US" sz="2000" dirty="0" err="1">
                <a:latin typeface="Montserrat" panose="00000500000000000000" pitchFamily="2" charset="0"/>
              </a:rPr>
              <a:t>Plasmode</a:t>
            </a:r>
            <a:r>
              <a:rPr lang="en-US" sz="2000" dirty="0">
                <a:latin typeface="Montserrat" panose="00000500000000000000" pitchFamily="2" charset="0"/>
              </a:rPr>
              <a:t> data</a:t>
            </a:r>
          </a:p>
        </p:txBody>
      </p:sp>
      <p:sp>
        <p:nvSpPr>
          <p:cNvPr id="33" name="Text Placeholder 32">
            <a:extLst>
              <a:ext uri="{FF2B5EF4-FFF2-40B4-BE49-F238E27FC236}">
                <a16:creationId xmlns:a16="http://schemas.microsoft.com/office/drawing/2014/main" id="{FE277687-0DCA-2240-94B3-C932992E1E94}"/>
              </a:ext>
            </a:extLst>
          </p:cNvPr>
          <p:cNvSpPr>
            <a:spLocks noGrp="1"/>
          </p:cNvSpPr>
          <p:nvPr>
            <p:ph type="body" sz="quarter" idx="62"/>
          </p:nvPr>
        </p:nvSpPr>
        <p:spPr>
          <a:xfrm>
            <a:off x="1976386" y="3894888"/>
            <a:ext cx="5076441" cy="338554"/>
          </a:xfrm>
        </p:spPr>
        <p:txBody>
          <a:bodyPr/>
          <a:lstStyle/>
          <a:p>
            <a:pPr marL="342900" indent="-342900">
              <a:buFont typeface="Arial" panose="020B0604020202020204" pitchFamily="34" charset="0"/>
              <a:buChar char="•"/>
            </a:pPr>
            <a:r>
              <a:rPr lang="en-US" sz="2000" dirty="0">
                <a:latin typeface="Montserrat" panose="00000500000000000000" pitchFamily="2" charset="0"/>
              </a:rPr>
              <a:t>Software and Vignettes</a:t>
            </a:r>
          </a:p>
        </p:txBody>
      </p:sp>
      <p:sp>
        <p:nvSpPr>
          <p:cNvPr id="12" name="Text Placeholder 32">
            <a:extLst>
              <a:ext uri="{FF2B5EF4-FFF2-40B4-BE49-F238E27FC236}">
                <a16:creationId xmlns:a16="http://schemas.microsoft.com/office/drawing/2014/main" id="{776573BF-5C3D-9E77-A722-F6CE913D5CF4}"/>
              </a:ext>
            </a:extLst>
          </p:cNvPr>
          <p:cNvSpPr txBox="1">
            <a:spLocks/>
          </p:cNvSpPr>
          <p:nvPr/>
        </p:nvSpPr>
        <p:spPr>
          <a:xfrm>
            <a:off x="1976386" y="4428572"/>
            <a:ext cx="5076441" cy="33855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tabLst/>
              <a:defRPr sz="1600" b="1" i="0" kern="400" baseline="0">
                <a:solidFill>
                  <a:schemeClr val="accent1"/>
                </a:solidFill>
                <a:latin typeface="Avenir Medium" panose="02000503020000020003" pitchFamily="2" charset="0"/>
                <a:ea typeface="+mn-ea"/>
                <a:cs typeface="Arial" panose="020B0604020202020204" pitchFamily="34" charset="0"/>
              </a:defRPr>
            </a:lvl1pPr>
            <a:lvl2pPr marL="466725" indent="-192088" algn="l" defTabSz="914400" rtl="0" eaLnBrk="1" latinLnBrk="0" hangingPunct="1">
              <a:lnSpc>
                <a:spcPct val="100000"/>
              </a:lnSpc>
              <a:spcBef>
                <a:spcPts val="0"/>
              </a:spcBef>
              <a:spcAft>
                <a:spcPts val="600"/>
              </a:spcAft>
              <a:buClr>
                <a:schemeClr val="tx1"/>
              </a:buClr>
              <a:buFont typeface="Arial" panose="020B0604020202020204" pitchFamily="34" charset="0"/>
              <a:buChar char="•"/>
              <a:tabLst/>
              <a:defRPr sz="1400" b="0" i="0" kern="400" baseline="0">
                <a:solidFill>
                  <a:schemeClr val="tx1"/>
                </a:solidFill>
                <a:latin typeface="Georgia" panose="02040502050405020303" pitchFamily="18" charset="0"/>
                <a:ea typeface="+mn-ea"/>
                <a:cs typeface="Arial" panose="020B0604020202020204" pitchFamily="34" charset="0"/>
              </a:defRPr>
            </a:lvl2pPr>
            <a:lvl3pPr marL="750888" indent="-201613" algn="l" defTabSz="914400" rtl="0" eaLnBrk="1" latinLnBrk="0" hangingPunct="1">
              <a:lnSpc>
                <a:spcPct val="100000"/>
              </a:lnSpc>
              <a:spcBef>
                <a:spcPts val="0"/>
              </a:spcBef>
              <a:spcAft>
                <a:spcPts val="600"/>
              </a:spcAft>
              <a:buClr>
                <a:schemeClr val="tx1"/>
              </a:buClr>
              <a:buFont typeface="System Font Regular"/>
              <a:buChar char="-"/>
              <a:tabLst/>
              <a:defRPr sz="1200" b="0" i="0" kern="400" baseline="0">
                <a:solidFill>
                  <a:schemeClr val="tx1"/>
                </a:solidFill>
                <a:latin typeface="Georgia" panose="02040502050405020303" pitchFamily="18" charset="0"/>
                <a:ea typeface="+mn-ea"/>
                <a:cs typeface="Arial" panose="020B0604020202020204" pitchFamily="34" charset="0"/>
              </a:defRPr>
            </a:lvl3pPr>
            <a:lvl4pPr marL="1035050" indent="-211138" algn="l" defTabSz="914400" rtl="0" eaLnBrk="1" latinLnBrk="0" hangingPunct="1">
              <a:lnSpc>
                <a:spcPct val="100000"/>
              </a:lnSpc>
              <a:spcBef>
                <a:spcPts val="0"/>
              </a:spcBef>
              <a:spcAft>
                <a:spcPts val="600"/>
              </a:spcAft>
              <a:buClr>
                <a:schemeClr val="accent1"/>
              </a:buClr>
              <a:buFont typeface="Arial" panose="020B0604020202020204" pitchFamily="34" charset="0"/>
              <a:buChar char="•"/>
              <a:tabLst/>
              <a:defRPr sz="1000" b="0" i="0" kern="400" baseline="0">
                <a:solidFill>
                  <a:schemeClr val="tx1"/>
                </a:solidFill>
                <a:latin typeface="Georgia" panose="02040502050405020303" pitchFamily="18" charset="0"/>
                <a:ea typeface="+mn-ea"/>
                <a:cs typeface="Arial" panose="020B0604020202020204" pitchFamily="34" charset="0"/>
              </a:defRPr>
            </a:lvl4pPr>
            <a:lvl5pPr marL="1270000" indent="-171450" algn="l" defTabSz="914400" rtl="0" eaLnBrk="1" latinLnBrk="0" hangingPunct="1">
              <a:lnSpc>
                <a:spcPct val="100000"/>
              </a:lnSpc>
              <a:spcBef>
                <a:spcPts val="0"/>
              </a:spcBef>
              <a:spcAft>
                <a:spcPts val="600"/>
              </a:spcAft>
              <a:buClr>
                <a:schemeClr val="bg2"/>
              </a:buClr>
              <a:buFont typeface="Arial" panose="020B0604020202020204" pitchFamily="34" charset="0"/>
              <a:buChar char="•"/>
              <a:tabLst/>
              <a:defRPr sz="1000" b="0" i="0" kern="400" baseline="0">
                <a:solidFill>
                  <a:schemeClr val="tx1"/>
                </a:solidFill>
                <a:latin typeface="Georgia" panose="02040502050405020303" pitchFamily="18"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Montserrat" panose="00000500000000000000" pitchFamily="2" charset="0"/>
              </a:rPr>
              <a:t>Discussion</a:t>
            </a:r>
          </a:p>
        </p:txBody>
      </p:sp>
    </p:spTree>
    <p:extLst>
      <p:ext uri="{BB962C8B-B14F-4D97-AF65-F5344CB8AC3E}">
        <p14:creationId xmlns:p14="http://schemas.microsoft.com/office/powerpoint/2010/main" val="16443596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6F8B63-89FF-3E7A-0E52-E993437E19FF}"/>
              </a:ext>
            </a:extLst>
          </p:cNvPr>
          <p:cNvSpPr>
            <a:spLocks noGrp="1"/>
          </p:cNvSpPr>
          <p:nvPr>
            <p:ph type="sldNum" sz="quarter" idx="12"/>
          </p:nvPr>
        </p:nvSpPr>
        <p:spPr/>
        <p:txBody>
          <a:bodyPr/>
          <a:lstStyle/>
          <a:p>
            <a:endParaRPr lang="en-US" dirty="0"/>
          </a:p>
        </p:txBody>
      </p:sp>
      <p:sp>
        <p:nvSpPr>
          <p:cNvPr id="6" name="Title 1">
            <a:extLst>
              <a:ext uri="{FF2B5EF4-FFF2-40B4-BE49-F238E27FC236}">
                <a16:creationId xmlns:a16="http://schemas.microsoft.com/office/drawing/2014/main" id="{7D94A35F-1E81-20FC-45E9-A35FD391888E}"/>
              </a:ext>
            </a:extLst>
          </p:cNvPr>
          <p:cNvSpPr txBox="1">
            <a:spLocks/>
          </p:cNvSpPr>
          <p:nvPr/>
        </p:nvSpPr>
        <p:spPr>
          <a:xfrm>
            <a:off x="661359" y="2490158"/>
            <a:ext cx="11163300" cy="638433"/>
          </a:xfrm>
          <a:prstGeom prst="rect">
            <a:avLst/>
          </a:prstGeom>
        </p:spPr>
        <p:txBody>
          <a:bodyPr vert="horz" lIns="0" tIns="0" rIns="0" bIns="0" rtlCol="0" anchor="b" anchorCtr="0">
            <a:normAutofit/>
          </a:bodyPr>
          <a:lstStyle>
            <a:lvl1pPr algn="l" defTabSz="914400" rtl="0" eaLnBrk="1" latinLnBrk="0" hangingPunct="1">
              <a:lnSpc>
                <a:spcPct val="100000"/>
              </a:lnSpc>
              <a:spcBef>
                <a:spcPct val="0"/>
              </a:spcBef>
              <a:buNone/>
              <a:defRPr sz="3200" b="1" i="0" kern="1200" baseline="0">
                <a:solidFill>
                  <a:schemeClr val="tx1"/>
                </a:solidFill>
                <a:latin typeface="Avenir Black" panose="02000503020000020003" pitchFamily="2" charset="0"/>
                <a:ea typeface="+mj-ea"/>
                <a:cs typeface="Lato" panose="020F0502020204030203" pitchFamily="34" charset="0"/>
              </a:defRPr>
            </a:lvl1pPr>
          </a:lstStyle>
          <a:p>
            <a:r>
              <a:rPr lang="en-US" dirty="0">
                <a:latin typeface="Montserrat" panose="00000500000000000000" pitchFamily="2" charset="0"/>
              </a:rPr>
              <a:t>Numerical Study Part 2: </a:t>
            </a:r>
            <a:r>
              <a:rPr lang="en-US" dirty="0" err="1">
                <a:latin typeface="Montserrat" panose="00000500000000000000" pitchFamily="2" charset="0"/>
              </a:rPr>
              <a:t>Plasmode</a:t>
            </a:r>
            <a:r>
              <a:rPr lang="en-US" dirty="0">
                <a:latin typeface="Montserrat" panose="00000500000000000000" pitchFamily="2" charset="0"/>
              </a:rPr>
              <a:t> Data</a:t>
            </a:r>
          </a:p>
        </p:txBody>
      </p:sp>
    </p:spTree>
    <p:extLst>
      <p:ext uri="{BB962C8B-B14F-4D97-AF65-F5344CB8AC3E}">
        <p14:creationId xmlns:p14="http://schemas.microsoft.com/office/powerpoint/2010/main" val="1355378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9D488-1ECA-2BAB-A8F6-E0AF7C5E0186}"/>
              </a:ext>
            </a:extLst>
          </p:cNvPr>
          <p:cNvSpPr>
            <a:spLocks noGrp="1"/>
          </p:cNvSpPr>
          <p:nvPr>
            <p:ph type="title"/>
          </p:nvPr>
        </p:nvSpPr>
        <p:spPr/>
        <p:txBody>
          <a:bodyPr/>
          <a:lstStyle/>
          <a:p>
            <a:r>
              <a:rPr lang="en-US" dirty="0" err="1"/>
              <a:t>Plasmode</a:t>
            </a:r>
            <a:r>
              <a:rPr lang="en-US" dirty="0"/>
              <a:t> Simulation</a:t>
            </a:r>
          </a:p>
        </p:txBody>
      </p:sp>
      <p:sp>
        <p:nvSpPr>
          <p:cNvPr id="3" name="Content Placeholder 2">
            <a:extLst>
              <a:ext uri="{FF2B5EF4-FFF2-40B4-BE49-F238E27FC236}">
                <a16:creationId xmlns:a16="http://schemas.microsoft.com/office/drawing/2014/main" id="{1064DAB8-84DB-5F64-2FAE-D1DCCBABD88A}"/>
              </a:ext>
            </a:extLst>
          </p:cNvPr>
          <p:cNvSpPr>
            <a:spLocks noGrp="1"/>
          </p:cNvSpPr>
          <p:nvPr>
            <p:ph idx="1"/>
          </p:nvPr>
        </p:nvSpPr>
        <p:spPr/>
        <p:txBody>
          <a:bodyPr/>
          <a:lstStyle/>
          <a:p>
            <a:pPr marL="285750" indent="-285750">
              <a:buFont typeface="Arial" panose="020B0604020202020204" pitchFamily="34" charset="0"/>
              <a:buChar char="•"/>
            </a:pPr>
            <a:r>
              <a:rPr lang="en-US" sz="2000" dirty="0" err="1"/>
              <a:t>Plasmode</a:t>
            </a:r>
            <a:r>
              <a:rPr lang="en-US" sz="2000" dirty="0"/>
              <a:t> simulation is a type of numerical simulation that generates the covariate distribution by resampling real data (Franklin et al 2014)</a:t>
            </a:r>
          </a:p>
          <a:p>
            <a:pPr marL="285750" indent="-285750">
              <a:buFont typeface="Arial" panose="020B0604020202020204" pitchFamily="34" charset="0"/>
              <a:buChar char="•"/>
            </a:pPr>
            <a:r>
              <a:rPr lang="en-US" sz="2000" dirty="0"/>
              <a:t>The specific association of interest is then injected into the data using statistical models</a:t>
            </a:r>
          </a:p>
          <a:p>
            <a:pPr marL="285750" indent="-285750">
              <a:buFont typeface="Arial" panose="020B0604020202020204" pitchFamily="34" charset="0"/>
              <a:buChar char="•"/>
            </a:pPr>
            <a:r>
              <a:rPr lang="en-US" sz="2000" dirty="0"/>
              <a:t>In our setting we will create 1000 bootstrap samples of the KPWA ADI cohort data</a:t>
            </a:r>
          </a:p>
          <a:p>
            <a:pPr marL="285750" indent="-285750">
              <a:buFont typeface="Arial" panose="020B0604020202020204" pitchFamily="34" charset="0"/>
              <a:buChar char="•"/>
            </a:pPr>
            <a:r>
              <a:rPr lang="en-US" sz="2000" dirty="0"/>
              <a:t>Still need 3 DGM</a:t>
            </a:r>
          </a:p>
          <a:p>
            <a:pPr marL="752475" lvl="1" indent="-285750"/>
            <a:r>
              <a:rPr lang="en-US" sz="2000" dirty="0"/>
              <a:t>Missingness model</a:t>
            </a:r>
          </a:p>
          <a:p>
            <a:pPr marL="752475" lvl="1" indent="-285750"/>
            <a:r>
              <a:rPr lang="en-US" sz="2000" dirty="0"/>
              <a:t>Treatment model</a:t>
            </a:r>
          </a:p>
          <a:p>
            <a:pPr marL="752475" lvl="1" indent="-285750"/>
            <a:r>
              <a:rPr lang="en-US" sz="2000" dirty="0"/>
              <a:t>Outcome model</a:t>
            </a:r>
          </a:p>
          <a:p>
            <a:pPr marL="342900" indent="-342900">
              <a:buFont typeface="Arial" panose="020B0604020202020204" pitchFamily="34" charset="0"/>
              <a:buChar char="•"/>
            </a:pPr>
            <a:r>
              <a:rPr lang="en-US" sz="2000" dirty="0"/>
              <a:t>We will compare the same estimation methods as done for the synthetic data</a:t>
            </a:r>
          </a:p>
          <a:p>
            <a:pPr marL="809625" lvl="1" indent="-342900"/>
            <a:r>
              <a:rPr lang="en-US" sz="2000" dirty="0" err="1"/>
              <a:t>XGBoost</a:t>
            </a:r>
            <a:r>
              <a:rPr lang="en-US" sz="2000" dirty="0"/>
              <a:t> did not perform that well so was dropped</a:t>
            </a:r>
          </a:p>
          <a:p>
            <a:pPr marL="285750" indent="-285750"/>
            <a:endParaRPr lang="en-US" sz="2200" dirty="0"/>
          </a:p>
          <a:p>
            <a:pPr marL="285750" indent="-285750"/>
            <a:endParaRPr lang="en-US" sz="2200" dirty="0"/>
          </a:p>
        </p:txBody>
      </p:sp>
    </p:spTree>
    <p:extLst>
      <p:ext uri="{BB962C8B-B14F-4D97-AF65-F5344CB8AC3E}">
        <p14:creationId xmlns:p14="http://schemas.microsoft.com/office/powerpoint/2010/main" val="1022609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96640-4A83-DE98-E0A6-F478F1953AF7}"/>
              </a:ext>
            </a:extLst>
          </p:cNvPr>
          <p:cNvSpPr>
            <a:spLocks noGrp="1"/>
          </p:cNvSpPr>
          <p:nvPr>
            <p:ph type="title"/>
          </p:nvPr>
        </p:nvSpPr>
        <p:spPr>
          <a:xfrm>
            <a:off x="776619" y="414562"/>
            <a:ext cx="9787808" cy="563231"/>
          </a:xfrm>
        </p:spPr>
        <p:txBody>
          <a:bodyPr>
            <a:noAutofit/>
          </a:bodyPr>
          <a:lstStyle/>
          <a:p>
            <a:r>
              <a:rPr lang="en-US" sz="2800" dirty="0" err="1">
                <a:latin typeface="Montserrat" panose="00000500000000000000" pitchFamily="2" charset="0"/>
              </a:rPr>
              <a:t>Plasmode</a:t>
            </a:r>
            <a:r>
              <a:rPr lang="en-US" sz="2800" dirty="0">
                <a:latin typeface="Montserrat" panose="00000500000000000000" pitchFamily="2" charset="0"/>
              </a:rPr>
              <a:t> Data Generating Mechanisms (DGMs)</a:t>
            </a:r>
          </a:p>
        </p:txBody>
      </p:sp>
      <p:sp>
        <p:nvSpPr>
          <p:cNvPr id="3" name="Content Placeholder 2">
            <a:extLst>
              <a:ext uri="{FF2B5EF4-FFF2-40B4-BE49-F238E27FC236}">
                <a16:creationId xmlns:a16="http://schemas.microsoft.com/office/drawing/2014/main" id="{DA6D00E5-2F2F-1613-D5D1-E2F1BA22FB32}"/>
              </a:ext>
            </a:extLst>
          </p:cNvPr>
          <p:cNvSpPr>
            <a:spLocks noGrp="1"/>
          </p:cNvSpPr>
          <p:nvPr>
            <p:ph idx="1"/>
          </p:nvPr>
        </p:nvSpPr>
        <p:spPr>
          <a:xfrm>
            <a:off x="776619" y="1130478"/>
            <a:ext cx="8847116" cy="5324535"/>
          </a:xfrm>
        </p:spPr>
        <p:txBody>
          <a:bodyPr>
            <a:normAutofit/>
          </a:bodyPr>
          <a:lstStyle/>
          <a:p>
            <a:pPr marL="447675" indent="-457200">
              <a:buFont typeface="+mj-lt"/>
              <a:buAutoNum type="arabicPeriod"/>
            </a:pPr>
            <a:r>
              <a:rPr lang="en-US" sz="1800" b="1" dirty="0"/>
              <a:t>Treatment data generating model</a:t>
            </a:r>
          </a:p>
          <a:p>
            <a:pPr lvl="1"/>
            <a:r>
              <a:rPr lang="en-US" sz="1800" dirty="0"/>
              <a:t>Antidepressant medication or psychotherapy</a:t>
            </a:r>
          </a:p>
          <a:p>
            <a:pPr marL="447675" indent="-457200">
              <a:buFont typeface="+mj-lt"/>
              <a:buAutoNum type="arabicPeriod"/>
            </a:pPr>
            <a:r>
              <a:rPr lang="en-US" sz="1800" b="1" dirty="0"/>
              <a:t>Outcome data generating model</a:t>
            </a:r>
          </a:p>
          <a:p>
            <a:pPr lvl="1"/>
            <a:r>
              <a:rPr lang="en-US" sz="1800" dirty="0"/>
              <a:t>Self-harm/Psychiatric hospitalization within 5 years of treatment initiation</a:t>
            </a:r>
          </a:p>
          <a:p>
            <a:pPr marL="447675" indent="-457200">
              <a:buFont typeface="+mj-lt"/>
              <a:buAutoNum type="arabicPeriod"/>
            </a:pPr>
            <a:r>
              <a:rPr lang="en-US" sz="1800" b="1" dirty="0"/>
              <a:t>Missing data generating model</a:t>
            </a:r>
          </a:p>
          <a:p>
            <a:pPr lvl="1"/>
            <a:r>
              <a:rPr lang="en-US" sz="1800" dirty="0"/>
              <a:t>PHQ-9 measurement (yes/no)</a:t>
            </a:r>
          </a:p>
          <a:p>
            <a:pPr marL="274637" lvl="1" indent="0">
              <a:buNone/>
            </a:pPr>
            <a:endParaRPr lang="en-US" sz="1800" dirty="0"/>
          </a:p>
          <a:p>
            <a:r>
              <a:rPr lang="en-US" dirty="0"/>
              <a:t>Data generating models estimated from KPWA ADI Cohort</a:t>
            </a:r>
          </a:p>
          <a:p>
            <a:pPr lvl="1"/>
            <a:r>
              <a:rPr lang="en-US" sz="1600" dirty="0"/>
              <a:t>Treatment and outcome model fit to 50,337 with complete data</a:t>
            </a:r>
          </a:p>
          <a:p>
            <a:pPr lvl="1"/>
            <a:r>
              <a:rPr lang="en-US" sz="1600" dirty="0"/>
              <a:t>Missing data model considers full population of 112,770 individuals with 50,337 (45%) having complete data</a:t>
            </a:r>
          </a:p>
          <a:p>
            <a:r>
              <a:rPr lang="en-US" dirty="0"/>
              <a:t>For each type of generating model use ADI cohort to estimate:</a:t>
            </a:r>
          </a:p>
          <a:p>
            <a:pPr marL="971550" lvl="1" indent="-514350">
              <a:buFont typeface="+mj-lt"/>
              <a:buAutoNum type="arabicPeriod"/>
            </a:pPr>
            <a:r>
              <a:rPr lang="en-US" sz="1600" dirty="0"/>
              <a:t>Parametric model (e.g. logistic regression) with interactions</a:t>
            </a:r>
          </a:p>
          <a:p>
            <a:pPr marL="971550" lvl="1" indent="-514350">
              <a:buFont typeface="+mj-lt"/>
              <a:buAutoNum type="arabicPeriod"/>
            </a:pPr>
            <a:r>
              <a:rPr lang="en-US" sz="1600" dirty="0"/>
              <a:t>Tree-based model (allowing for complex interactions)</a:t>
            </a:r>
          </a:p>
          <a:p>
            <a:pPr marL="457200" lvl="1" indent="0">
              <a:buNone/>
            </a:pPr>
            <a:endParaRPr lang="en-US" sz="1600" dirty="0"/>
          </a:p>
          <a:p>
            <a:pPr indent="-9525"/>
            <a:r>
              <a:rPr lang="en-US" sz="1800" dirty="0"/>
              <a:t>DGM more complex and had more variables than analysis models</a:t>
            </a:r>
          </a:p>
          <a:p>
            <a:endParaRPr lang="en-US" dirty="0"/>
          </a:p>
        </p:txBody>
      </p:sp>
    </p:spTree>
    <p:extLst>
      <p:ext uri="{BB962C8B-B14F-4D97-AF65-F5344CB8AC3E}">
        <p14:creationId xmlns:p14="http://schemas.microsoft.com/office/powerpoint/2010/main" val="8104853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7ABE-1F70-6944-EC09-C3E3AD634D6E}"/>
              </a:ext>
            </a:extLst>
          </p:cNvPr>
          <p:cNvSpPr>
            <a:spLocks noGrp="1"/>
          </p:cNvSpPr>
          <p:nvPr>
            <p:ph type="title"/>
          </p:nvPr>
        </p:nvSpPr>
        <p:spPr>
          <a:xfrm>
            <a:off x="667305" y="358599"/>
            <a:ext cx="8229600" cy="563231"/>
          </a:xfrm>
        </p:spPr>
        <p:txBody>
          <a:bodyPr>
            <a:normAutofit/>
          </a:bodyPr>
          <a:lstStyle/>
          <a:p>
            <a:r>
              <a:rPr lang="en-US" dirty="0">
                <a:latin typeface="Montserrat" panose="00000500000000000000" pitchFamily="2" charset="0"/>
              </a:rPr>
              <a:t>Confounders</a:t>
            </a:r>
          </a:p>
        </p:txBody>
      </p:sp>
      <p:sp>
        <p:nvSpPr>
          <p:cNvPr id="3" name="Content Placeholder 2">
            <a:extLst>
              <a:ext uri="{FF2B5EF4-FFF2-40B4-BE49-F238E27FC236}">
                <a16:creationId xmlns:a16="http://schemas.microsoft.com/office/drawing/2014/main" id="{7D4798A0-E2B1-30E1-876C-55E44F843346}"/>
              </a:ext>
            </a:extLst>
          </p:cNvPr>
          <p:cNvSpPr>
            <a:spLocks noGrp="1"/>
          </p:cNvSpPr>
          <p:nvPr>
            <p:ph idx="1"/>
          </p:nvPr>
        </p:nvSpPr>
        <p:spPr>
          <a:xfrm>
            <a:off x="871491" y="1166842"/>
            <a:ext cx="8229600" cy="4524315"/>
          </a:xfrm>
        </p:spPr>
        <p:txBody>
          <a:bodyPr>
            <a:normAutofit/>
          </a:bodyPr>
          <a:lstStyle/>
          <a:p>
            <a:pPr marL="514350" indent="-514350">
              <a:buFont typeface="+mj-lt"/>
              <a:buAutoNum type="arabicPeriod"/>
            </a:pPr>
            <a:r>
              <a:rPr lang="en-US" dirty="0"/>
              <a:t>Sex (mostly represents sex assigned at birth)</a:t>
            </a:r>
          </a:p>
          <a:p>
            <a:pPr marL="514350" indent="-514350">
              <a:buFont typeface="+mj-lt"/>
              <a:buAutoNum type="arabicPeriod"/>
            </a:pPr>
            <a:r>
              <a:rPr lang="en-US" dirty="0"/>
              <a:t>Age in years at time of index visit (1</a:t>
            </a:r>
            <a:r>
              <a:rPr lang="en-US" dirty="0">
                <a:effectLst/>
              </a:rPr>
              <a:t>8-24, 25-34, 35-44, 45-54, 55-64, 65+ years</a:t>
            </a:r>
            <a:r>
              <a:rPr lang="en-US" dirty="0"/>
              <a:t>)</a:t>
            </a:r>
          </a:p>
          <a:p>
            <a:pPr marL="514350" indent="-514350">
              <a:buFont typeface="+mj-lt"/>
              <a:buAutoNum type="arabicPeriod"/>
            </a:pPr>
            <a:r>
              <a:rPr lang="en-US" dirty="0" err="1"/>
              <a:t>Charlson</a:t>
            </a:r>
            <a:r>
              <a:rPr lang="en-US" dirty="0"/>
              <a:t> comorbidity index (0, 1, 2, 3+)</a:t>
            </a:r>
          </a:p>
          <a:p>
            <a:pPr marL="514350" indent="-514350">
              <a:buFont typeface="+mj-lt"/>
              <a:buAutoNum type="arabicPeriod"/>
            </a:pPr>
            <a:r>
              <a:rPr lang="en-US" dirty="0"/>
              <a:t>Anxiety diagnosis in the past year</a:t>
            </a:r>
          </a:p>
          <a:p>
            <a:pPr marL="514350" indent="-514350">
              <a:buFont typeface="+mj-lt"/>
              <a:buAutoNum type="arabicPeriod"/>
            </a:pPr>
            <a:r>
              <a:rPr lang="en-US" dirty="0"/>
              <a:t>Self-harm in the prior 6 months</a:t>
            </a:r>
          </a:p>
          <a:p>
            <a:pPr marL="514350" indent="-514350">
              <a:buFont typeface="+mj-lt"/>
              <a:buAutoNum type="arabicPeriod"/>
            </a:pPr>
            <a:r>
              <a:rPr lang="en-US" dirty="0"/>
              <a:t>Psychiatric hospitalization in the prior 5 years</a:t>
            </a:r>
          </a:p>
          <a:p>
            <a:pPr marL="514350" indent="-514350">
              <a:buFont typeface="+mj-lt"/>
              <a:buAutoNum type="arabicPeriod"/>
            </a:pPr>
            <a:r>
              <a:rPr lang="en-US" dirty="0"/>
              <a:t>Alcohol use disorder in the past year</a:t>
            </a:r>
          </a:p>
          <a:p>
            <a:pPr marL="514350" indent="-514350">
              <a:buFont typeface="+mj-lt"/>
              <a:buAutoNum type="arabicPeriod"/>
            </a:pPr>
            <a:r>
              <a:rPr lang="en-US" dirty="0"/>
              <a:t>9 item Patient Health Questionnaire (PHQ-9)  </a:t>
            </a:r>
          </a:p>
          <a:p>
            <a:pPr marL="1036638" lvl="2" indent="-285750">
              <a:buFont typeface="Arial" panose="020B0604020202020204" pitchFamily="34" charset="0"/>
              <a:buChar char="•"/>
            </a:pPr>
            <a:r>
              <a:rPr lang="en-US" sz="1400" dirty="0"/>
              <a:t>Sum of first 8 items to summarize depressive symptoms (PHQ-8)</a:t>
            </a:r>
          </a:p>
          <a:p>
            <a:pPr marL="1036638" lvl="2" indent="-285750">
              <a:buFont typeface="Arial" panose="020B0604020202020204" pitchFamily="34" charset="0"/>
              <a:buChar char="•"/>
            </a:pPr>
            <a:r>
              <a:rPr lang="en-US" sz="1400" dirty="0"/>
              <a:t>9</a:t>
            </a:r>
            <a:r>
              <a:rPr lang="en-US" sz="1400" baseline="30000" dirty="0"/>
              <a:t>th</a:t>
            </a:r>
            <a:r>
              <a:rPr lang="en-US" sz="1400" dirty="0"/>
              <a:t> item measure of suicidal ideation</a:t>
            </a:r>
          </a:p>
        </p:txBody>
      </p:sp>
    </p:spTree>
    <p:extLst>
      <p:ext uri="{BB962C8B-B14F-4D97-AF65-F5344CB8AC3E}">
        <p14:creationId xmlns:p14="http://schemas.microsoft.com/office/powerpoint/2010/main" val="31579863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431A2-7FD3-7464-857E-BF47A310CA94}"/>
              </a:ext>
            </a:extLst>
          </p:cNvPr>
          <p:cNvSpPr>
            <a:spLocks noGrp="1"/>
          </p:cNvSpPr>
          <p:nvPr>
            <p:ph type="title"/>
          </p:nvPr>
        </p:nvSpPr>
        <p:spPr>
          <a:xfrm>
            <a:off x="609600" y="275209"/>
            <a:ext cx="11163300" cy="972824"/>
          </a:xfrm>
        </p:spPr>
        <p:txBody>
          <a:bodyPr>
            <a:normAutofit fontScale="90000"/>
          </a:bodyPr>
          <a:lstStyle/>
          <a:p>
            <a:r>
              <a:rPr lang="en-US" dirty="0">
                <a:latin typeface="Montserrat" panose="00000500000000000000" pitchFamily="2" charset="0"/>
              </a:rPr>
              <a:t>Covariates Included in the DGMs for Outcome, Treatment, and Missingness</a:t>
            </a:r>
          </a:p>
        </p:txBody>
      </p:sp>
      <p:sp>
        <p:nvSpPr>
          <p:cNvPr id="3" name="Content Placeholder 2">
            <a:extLst>
              <a:ext uri="{FF2B5EF4-FFF2-40B4-BE49-F238E27FC236}">
                <a16:creationId xmlns:a16="http://schemas.microsoft.com/office/drawing/2014/main" id="{C3C5C964-4E9D-0A28-786A-494905DF0836}"/>
              </a:ext>
            </a:extLst>
          </p:cNvPr>
          <p:cNvSpPr>
            <a:spLocks noGrp="1"/>
          </p:cNvSpPr>
          <p:nvPr>
            <p:ph idx="1"/>
          </p:nvPr>
        </p:nvSpPr>
        <p:spPr/>
        <p:txBody>
          <a:bodyPr>
            <a:normAutofit/>
          </a:bodyPr>
          <a:lstStyle/>
          <a:p>
            <a:pPr marL="285750" indent="-285750">
              <a:buFont typeface="Arial" panose="020B0604020202020204" pitchFamily="34" charset="0"/>
              <a:buChar char="•"/>
            </a:pPr>
            <a:r>
              <a:rPr lang="en-US" dirty="0">
                <a:effectLst/>
              </a:rPr>
              <a:t>Treatment exposure + </a:t>
            </a:r>
            <a:r>
              <a:rPr lang="en-US" dirty="0"/>
              <a:t>8</a:t>
            </a:r>
            <a:r>
              <a:rPr lang="en-US" dirty="0">
                <a:effectLst/>
              </a:rPr>
              <a:t> confounders </a:t>
            </a:r>
          </a:p>
          <a:p>
            <a:pPr marL="285750" indent="-285750">
              <a:buFont typeface="Arial" panose="020B0604020202020204" pitchFamily="34" charset="0"/>
              <a:buChar char="•"/>
            </a:pPr>
            <a:r>
              <a:rPr lang="en-US" dirty="0"/>
              <a:t>Interactions:</a:t>
            </a:r>
          </a:p>
          <a:p>
            <a:pPr lvl="1">
              <a:buFont typeface="Courier New" panose="02070309020205020404" pitchFamily="49" charset="0"/>
              <a:buChar char="o"/>
            </a:pPr>
            <a:r>
              <a:rPr lang="en-US" sz="1600" dirty="0"/>
              <a:t>Categorical age and sex</a:t>
            </a:r>
          </a:p>
          <a:p>
            <a:pPr lvl="1">
              <a:buFont typeface="Courier New" panose="02070309020205020404" pitchFamily="49" charset="0"/>
              <a:buChar char="o"/>
            </a:pPr>
            <a:r>
              <a:rPr lang="en-US" sz="1600" dirty="0"/>
              <a:t>Prior self-harm and sex </a:t>
            </a:r>
          </a:p>
          <a:p>
            <a:pPr lvl="1">
              <a:buFont typeface="Courier New" panose="02070309020205020404" pitchFamily="49" charset="0"/>
              <a:buChar char="o"/>
            </a:pPr>
            <a:r>
              <a:rPr lang="en-US" sz="1600" dirty="0"/>
              <a:t>Prior self-harm and categorical age</a:t>
            </a:r>
          </a:p>
          <a:p>
            <a:pPr lvl="1">
              <a:buFont typeface="Courier New" panose="02070309020205020404" pitchFamily="49" charset="0"/>
              <a:buChar char="o"/>
            </a:pPr>
            <a:r>
              <a:rPr lang="en-US" sz="1600" dirty="0"/>
              <a:t>PHQ 9</a:t>
            </a:r>
            <a:r>
              <a:rPr lang="en-US" sz="1600" baseline="30000" dirty="0"/>
              <a:t>th</a:t>
            </a:r>
            <a:r>
              <a:rPr lang="en-US" sz="1600" dirty="0"/>
              <a:t> item and sex</a:t>
            </a:r>
          </a:p>
          <a:p>
            <a:pPr lvl="1">
              <a:buFont typeface="Courier New" panose="02070309020205020404" pitchFamily="49" charset="0"/>
              <a:buChar char="o"/>
            </a:pPr>
            <a:r>
              <a:rPr lang="en-US" sz="1600" dirty="0"/>
              <a:t>PHQ 9</a:t>
            </a:r>
            <a:r>
              <a:rPr lang="en-US" sz="1600" baseline="30000" dirty="0"/>
              <a:t>th</a:t>
            </a:r>
            <a:r>
              <a:rPr lang="en-US" sz="1600" dirty="0"/>
              <a:t> item and prior self-harm</a:t>
            </a:r>
          </a:p>
          <a:p>
            <a:pPr marL="285750"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657FBFD6-A64C-2A2C-5BCA-6396896074FD}"/>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61498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21C-D7FA-BFD6-B618-93DDADC5FB66}"/>
              </a:ext>
            </a:extLst>
          </p:cNvPr>
          <p:cNvSpPr>
            <a:spLocks noGrp="1"/>
          </p:cNvSpPr>
          <p:nvPr>
            <p:ph type="title"/>
          </p:nvPr>
        </p:nvSpPr>
        <p:spPr>
          <a:xfrm>
            <a:off x="700781" y="396905"/>
            <a:ext cx="11163300" cy="638433"/>
          </a:xfrm>
        </p:spPr>
        <p:txBody>
          <a:bodyPr/>
          <a:lstStyle/>
          <a:p>
            <a:r>
              <a:rPr lang="en-US" dirty="0">
                <a:latin typeface="Montserrat" panose="00000500000000000000" pitchFamily="2" charset="0"/>
              </a:rPr>
              <a:t>KPWA ADI Cohort (N=50,337)</a:t>
            </a:r>
          </a:p>
        </p:txBody>
      </p:sp>
      <p:pic>
        <p:nvPicPr>
          <p:cNvPr id="5" name="Content Placeholder 4">
            <a:extLst>
              <a:ext uri="{FF2B5EF4-FFF2-40B4-BE49-F238E27FC236}">
                <a16:creationId xmlns:a16="http://schemas.microsoft.com/office/drawing/2014/main" id="{4C9F232E-85C6-337B-2951-CB23F4A7C11F}"/>
              </a:ext>
            </a:extLst>
          </p:cNvPr>
          <p:cNvPicPr>
            <a:picLocks noGrp="1" noChangeAspect="1"/>
          </p:cNvPicPr>
          <p:nvPr>
            <p:ph idx="1"/>
          </p:nvPr>
        </p:nvPicPr>
        <p:blipFill>
          <a:blip r:embed="rId3"/>
          <a:stretch>
            <a:fillRect/>
          </a:stretch>
        </p:blipFill>
        <p:spPr>
          <a:xfrm>
            <a:off x="856085" y="1125795"/>
            <a:ext cx="6218913" cy="5401288"/>
          </a:xfrm>
          <a:prstGeom prst="rect">
            <a:avLst/>
          </a:prstGeom>
        </p:spPr>
      </p:pic>
      <p:sp>
        <p:nvSpPr>
          <p:cNvPr id="4" name="Slide Number Placeholder 3">
            <a:extLst>
              <a:ext uri="{FF2B5EF4-FFF2-40B4-BE49-F238E27FC236}">
                <a16:creationId xmlns:a16="http://schemas.microsoft.com/office/drawing/2014/main" id="{02F425DC-CDD9-C878-B7B6-AE6E3FDA40B6}"/>
              </a:ext>
            </a:extLst>
          </p:cNvPr>
          <p:cNvSpPr>
            <a:spLocks noGrp="1"/>
          </p:cNvSpPr>
          <p:nvPr>
            <p:ph type="sldNum" sz="quarter" idx="12"/>
          </p:nvPr>
        </p:nvSpPr>
        <p:spPr/>
        <p:txBody>
          <a:bodyPr/>
          <a:lstStyle/>
          <a:p>
            <a:endParaRPr lang="en-US" dirty="0"/>
          </a:p>
        </p:txBody>
      </p:sp>
      <p:sp>
        <p:nvSpPr>
          <p:cNvPr id="3" name="TextBox 2">
            <a:extLst>
              <a:ext uri="{FF2B5EF4-FFF2-40B4-BE49-F238E27FC236}">
                <a16:creationId xmlns:a16="http://schemas.microsoft.com/office/drawing/2014/main" id="{FF5D2385-67AE-CD1E-0895-0C85253EFA76}"/>
              </a:ext>
            </a:extLst>
          </p:cNvPr>
          <p:cNvSpPr txBox="1"/>
          <p:nvPr/>
        </p:nvSpPr>
        <p:spPr>
          <a:xfrm>
            <a:off x="3129699" y="1310327"/>
            <a:ext cx="367088" cy="184666"/>
          </a:xfrm>
          <a:prstGeom prst="rect">
            <a:avLst/>
          </a:prstGeom>
          <a:noFill/>
        </p:spPr>
        <p:txBody>
          <a:bodyPr wrap="none" lIns="0" tIns="0" rIns="0" bIns="0" rtlCol="0">
            <a:spAutoFit/>
          </a:bodyPr>
          <a:lstStyle/>
          <a:p>
            <a:r>
              <a:rPr lang="en-US" sz="1200" dirty="0">
                <a:solidFill>
                  <a:schemeClr val="bg2"/>
                </a:solidFill>
                <a:latin typeface="Arial" panose="020B0604020202020204" pitchFamily="34" charset="0"/>
                <a:cs typeface="Arial" panose="020B0604020202020204" pitchFamily="34" charset="0"/>
              </a:rPr>
              <a:t>% (n)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BDF52E-46B4-8DFE-9D19-EF559B9D47B0}"/>
                  </a:ext>
                </a:extLst>
              </p:cNvPr>
              <p:cNvSpPr txBox="1"/>
              <p:nvPr/>
            </p:nvSpPr>
            <p:spPr>
              <a:xfrm>
                <a:off x="7494309" y="5015060"/>
                <a:ext cx="2262433" cy="553998"/>
              </a:xfrm>
              <a:prstGeom prst="rect">
                <a:avLst/>
              </a:prstGeom>
              <a:noFill/>
            </p:spPr>
            <p:txBody>
              <a:bodyPr wrap="square" lIns="0" tIns="0" rIns="0" bIns="0" rtlCol="0">
                <a:spAutoFit/>
              </a:bodyPr>
              <a:lstStyle/>
              <a:p>
                <a:r>
                  <a:rPr lang="en-US" sz="1200" dirty="0">
                    <a:solidFill>
                      <a:schemeClr val="bg2"/>
                    </a:solidFill>
                    <a:latin typeface="Arial" panose="020B0604020202020204" pitchFamily="34" charset="0"/>
                    <a:cs typeface="Arial" panose="020B0604020202020204" pitchFamily="34" charset="0"/>
                  </a:rPr>
                  <a:t>* At time of initiation</a:t>
                </a:r>
              </a:p>
              <a:p>
                <a14:m>
                  <m:oMath xmlns:m="http://schemas.openxmlformats.org/officeDocument/2006/math">
                    <m:r>
                      <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Arial" panose="020B0604020202020204" pitchFamily="34" charset="0"/>
                    <a:cs typeface="Arial" panose="020B0604020202020204" pitchFamily="34" charset="0"/>
                  </a:rPr>
                  <a:t> </a:t>
                </a:r>
                <a:r>
                  <a:rPr lang="en-US" sz="1200" dirty="0">
                    <a:solidFill>
                      <a:schemeClr val="bg2"/>
                    </a:solidFill>
                    <a:latin typeface="Arial" panose="020B0604020202020204" pitchFamily="34" charset="0"/>
                    <a:cs typeface="Arial" panose="020B0604020202020204" pitchFamily="34" charset="0"/>
                  </a:rPr>
                  <a:t>In prior 6 months</a:t>
                </a:r>
              </a:p>
              <a:p>
                <a14:m>
                  <m:oMath xmlns:m="http://schemas.openxmlformats.org/officeDocument/2006/math">
                    <m:r>
                      <a:rPr lang="en-US" sz="1200" i="1" dirty="0" smtClean="0">
                        <a:solidFill>
                          <a:schemeClr val="tx1"/>
                        </a:solidFill>
                        <a:latin typeface="Cambria Math" panose="02040503050406030204" pitchFamily="18" charset="0"/>
                        <a:ea typeface="Cambria Math" panose="02040503050406030204" pitchFamily="18" charset="0"/>
                        <a:cs typeface="Arial" panose="020B0604020202020204" pitchFamily="34" charset="0"/>
                      </a:rPr>
                      <m:t>‡</m:t>
                    </m:r>
                  </m:oMath>
                </a14:m>
                <a:r>
                  <a:rPr lang="en-US" sz="1200" dirty="0">
                    <a:solidFill>
                      <a:schemeClr val="tx1"/>
                    </a:solidFill>
                    <a:latin typeface="Arial" panose="020B0604020202020204" pitchFamily="34" charset="0"/>
                    <a:cs typeface="Arial" panose="020B0604020202020204" pitchFamily="34" charset="0"/>
                  </a:rPr>
                  <a:t> </a:t>
                </a:r>
                <a:r>
                  <a:rPr lang="en-US" sz="1200" dirty="0">
                    <a:solidFill>
                      <a:schemeClr val="bg2"/>
                    </a:solidFill>
                    <a:latin typeface="Arial" panose="020B0604020202020204" pitchFamily="34" charset="0"/>
                    <a:cs typeface="Arial" panose="020B0604020202020204" pitchFamily="34" charset="0"/>
                  </a:rPr>
                  <a:t>In prior 12 months</a:t>
                </a:r>
              </a:p>
            </p:txBody>
          </p:sp>
        </mc:Choice>
        <mc:Fallback xmlns="">
          <p:sp>
            <p:nvSpPr>
              <p:cNvPr id="6" name="TextBox 5">
                <a:extLst>
                  <a:ext uri="{FF2B5EF4-FFF2-40B4-BE49-F238E27FC236}">
                    <a16:creationId xmlns:a16="http://schemas.microsoft.com/office/drawing/2014/main" id="{B3BDF52E-46B4-8DFE-9D19-EF559B9D47B0}"/>
                  </a:ext>
                </a:extLst>
              </p:cNvPr>
              <p:cNvSpPr txBox="1">
                <a:spLocks noRot="1" noChangeAspect="1" noMove="1" noResize="1" noEditPoints="1" noAdjustHandles="1" noChangeArrowheads="1" noChangeShapeType="1" noTextEdit="1"/>
              </p:cNvSpPr>
              <p:nvPr/>
            </p:nvSpPr>
            <p:spPr>
              <a:xfrm>
                <a:off x="7494309" y="5015060"/>
                <a:ext cx="2262433" cy="553998"/>
              </a:xfrm>
              <a:prstGeom prst="rect">
                <a:avLst/>
              </a:prstGeom>
              <a:blipFill>
                <a:blip r:embed="rId4"/>
                <a:stretch>
                  <a:fillRect l="-4032" t="-9890" b="-14286"/>
                </a:stretch>
              </a:blipFill>
            </p:spPr>
            <p:txBody>
              <a:bodyPr/>
              <a:lstStyle/>
              <a:p>
                <a:r>
                  <a:rPr lang="en-US">
                    <a:noFill/>
                  </a:rPr>
                  <a:t> </a:t>
                </a:r>
              </a:p>
            </p:txBody>
          </p:sp>
        </mc:Fallback>
      </mc:AlternateContent>
    </p:spTree>
    <p:extLst>
      <p:ext uri="{BB962C8B-B14F-4D97-AF65-F5344CB8AC3E}">
        <p14:creationId xmlns:p14="http://schemas.microsoft.com/office/powerpoint/2010/main" val="540780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05407-F0FB-B3EB-ACE2-0F9C1C8420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33F5CC-34DF-3358-B345-7217DA0C562E}"/>
              </a:ext>
            </a:extLst>
          </p:cNvPr>
          <p:cNvSpPr>
            <a:spLocks noGrp="1"/>
          </p:cNvSpPr>
          <p:nvPr>
            <p:ph type="title"/>
          </p:nvPr>
        </p:nvSpPr>
        <p:spPr>
          <a:xfrm>
            <a:off x="599661" y="393164"/>
            <a:ext cx="11163300" cy="638433"/>
          </a:xfrm>
        </p:spPr>
        <p:txBody>
          <a:bodyPr/>
          <a:lstStyle/>
          <a:p>
            <a:r>
              <a:rPr lang="en-US" dirty="0" err="1"/>
              <a:t>Plasmode</a:t>
            </a:r>
            <a:r>
              <a:rPr lang="en-US" dirty="0"/>
              <a:t> results, Oracle </a:t>
            </a:r>
            <a:r>
              <a:rPr lang="en-US" dirty="0" err="1"/>
              <a:t>mRD</a:t>
            </a:r>
            <a:r>
              <a:rPr lang="en-US" dirty="0"/>
              <a:t> </a:t>
            </a:r>
            <a:endParaRPr lang="en-US" dirty="0">
              <a:solidFill>
                <a:srgbClr val="FF0000"/>
              </a:solidFill>
            </a:endParaRPr>
          </a:p>
        </p:txBody>
      </p:sp>
      <p:pic>
        <p:nvPicPr>
          <p:cNvPr id="6" name="Picture 5">
            <a:extLst>
              <a:ext uri="{FF2B5EF4-FFF2-40B4-BE49-F238E27FC236}">
                <a16:creationId xmlns:a16="http://schemas.microsoft.com/office/drawing/2014/main" id="{ED7F1829-1E40-D393-FF91-0D2EAE2BEFF3}"/>
              </a:ext>
            </a:extLst>
          </p:cNvPr>
          <p:cNvPicPr>
            <a:picLocks noChangeAspect="1"/>
          </p:cNvPicPr>
          <p:nvPr/>
        </p:nvPicPr>
        <p:blipFill>
          <a:blip r:embed="rId2"/>
          <a:stretch>
            <a:fillRect/>
          </a:stretch>
        </p:blipFill>
        <p:spPr>
          <a:xfrm>
            <a:off x="6732104" y="2037798"/>
            <a:ext cx="457200" cy="774700"/>
          </a:xfrm>
          <a:prstGeom prst="rect">
            <a:avLst/>
          </a:prstGeom>
        </p:spPr>
      </p:pic>
      <p:pic>
        <p:nvPicPr>
          <p:cNvPr id="7" name="Picture 6">
            <a:extLst>
              <a:ext uri="{FF2B5EF4-FFF2-40B4-BE49-F238E27FC236}">
                <a16:creationId xmlns:a16="http://schemas.microsoft.com/office/drawing/2014/main" id="{29BC0D59-5B7B-5915-8093-4F45E3A896EE}"/>
              </a:ext>
            </a:extLst>
          </p:cNvPr>
          <p:cNvPicPr>
            <a:picLocks noChangeAspect="1"/>
          </p:cNvPicPr>
          <p:nvPr/>
        </p:nvPicPr>
        <p:blipFill>
          <a:blip r:embed="rId3"/>
          <a:stretch>
            <a:fillRect/>
          </a:stretch>
        </p:blipFill>
        <p:spPr>
          <a:xfrm>
            <a:off x="6765234" y="2875050"/>
            <a:ext cx="342900" cy="825500"/>
          </a:xfrm>
          <a:prstGeom prst="rect">
            <a:avLst/>
          </a:prstGeom>
        </p:spPr>
      </p:pic>
      <p:sp>
        <p:nvSpPr>
          <p:cNvPr id="8" name="TextBox 7">
            <a:extLst>
              <a:ext uri="{FF2B5EF4-FFF2-40B4-BE49-F238E27FC236}">
                <a16:creationId xmlns:a16="http://schemas.microsoft.com/office/drawing/2014/main" id="{554977D3-3585-43BF-0DE3-4C33EEA02422}"/>
              </a:ext>
            </a:extLst>
          </p:cNvPr>
          <p:cNvSpPr txBox="1"/>
          <p:nvPr/>
        </p:nvSpPr>
        <p:spPr>
          <a:xfrm flipH="1">
            <a:off x="7195998" y="209743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GLM 1-year self-harm</a:t>
            </a:r>
          </a:p>
        </p:txBody>
      </p:sp>
      <p:sp>
        <p:nvSpPr>
          <p:cNvPr id="9" name="TextBox 8">
            <a:extLst>
              <a:ext uri="{FF2B5EF4-FFF2-40B4-BE49-F238E27FC236}">
                <a16:creationId xmlns:a16="http://schemas.microsoft.com/office/drawing/2014/main" id="{BDB78575-DCC5-F5ED-0D3F-07B409EB1C57}"/>
              </a:ext>
            </a:extLst>
          </p:cNvPr>
          <p:cNvSpPr txBox="1"/>
          <p:nvPr/>
        </p:nvSpPr>
        <p:spPr>
          <a:xfrm flipH="1">
            <a:off x="7195998" y="254441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Tree 1-year self-harm</a:t>
            </a:r>
          </a:p>
        </p:txBody>
      </p:sp>
      <p:sp>
        <p:nvSpPr>
          <p:cNvPr id="10" name="TextBox 9">
            <a:extLst>
              <a:ext uri="{FF2B5EF4-FFF2-40B4-BE49-F238E27FC236}">
                <a16:creationId xmlns:a16="http://schemas.microsoft.com/office/drawing/2014/main" id="{2F2174D0-DA87-7B7E-2DF3-71C2D8F0EBB4}"/>
              </a:ext>
            </a:extLst>
          </p:cNvPr>
          <p:cNvSpPr txBox="1"/>
          <p:nvPr/>
        </p:nvSpPr>
        <p:spPr>
          <a:xfrm flipH="1">
            <a:off x="7195998" y="2972103"/>
            <a:ext cx="2603988" cy="430887"/>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GLM 5-year self-harm/hospitalization</a:t>
            </a:r>
          </a:p>
        </p:txBody>
      </p:sp>
      <p:sp>
        <p:nvSpPr>
          <p:cNvPr id="11" name="TextBox 10">
            <a:extLst>
              <a:ext uri="{FF2B5EF4-FFF2-40B4-BE49-F238E27FC236}">
                <a16:creationId xmlns:a16="http://schemas.microsoft.com/office/drawing/2014/main" id="{1578CB6C-CDCB-5F31-D4BB-15561452E30D}"/>
              </a:ext>
            </a:extLst>
          </p:cNvPr>
          <p:cNvSpPr txBox="1"/>
          <p:nvPr/>
        </p:nvSpPr>
        <p:spPr>
          <a:xfrm flipH="1">
            <a:off x="7195997" y="3403982"/>
            <a:ext cx="2743135" cy="430887"/>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Tree 5-year self-harm/hospitalization</a:t>
            </a:r>
          </a:p>
        </p:txBody>
      </p:sp>
      <p:pic>
        <p:nvPicPr>
          <p:cNvPr id="17" name="Content Placeholder 16">
            <a:extLst>
              <a:ext uri="{FF2B5EF4-FFF2-40B4-BE49-F238E27FC236}">
                <a16:creationId xmlns:a16="http://schemas.microsoft.com/office/drawing/2014/main" id="{D7388502-E99C-E79C-252C-BD17A84FDCBB}"/>
              </a:ext>
            </a:extLst>
          </p:cNvPr>
          <p:cNvPicPr>
            <a:picLocks noGrp="1" noChangeAspect="1"/>
          </p:cNvPicPr>
          <p:nvPr>
            <p:ph idx="1"/>
          </p:nvPr>
        </p:nvPicPr>
        <p:blipFill>
          <a:blip r:embed="rId4"/>
          <a:stretch>
            <a:fillRect/>
          </a:stretch>
        </p:blipFill>
        <p:spPr>
          <a:xfrm>
            <a:off x="408843" y="1149504"/>
            <a:ext cx="5558324" cy="5401568"/>
          </a:xfrm>
          <a:prstGeom prst="rect">
            <a:avLst/>
          </a:prstGeom>
        </p:spPr>
      </p:pic>
      <p:sp>
        <p:nvSpPr>
          <p:cNvPr id="18" name="TextBox 17">
            <a:extLst>
              <a:ext uri="{FF2B5EF4-FFF2-40B4-BE49-F238E27FC236}">
                <a16:creationId xmlns:a16="http://schemas.microsoft.com/office/drawing/2014/main" id="{E61120CC-7951-BD7E-D3AE-107EB5679967}"/>
              </a:ext>
            </a:extLst>
          </p:cNvPr>
          <p:cNvSpPr txBox="1"/>
          <p:nvPr/>
        </p:nvSpPr>
        <p:spPr>
          <a:xfrm>
            <a:off x="6810916" y="4290762"/>
            <a:ext cx="4972241" cy="2708434"/>
          </a:xfrm>
          <a:prstGeom prst="rect">
            <a:avLst/>
          </a:prstGeom>
          <a:noFill/>
        </p:spPr>
        <p:txBody>
          <a:bodyPr wrap="square" lIns="0" tIns="0" rIns="0" bIns="0" rtlCol="0">
            <a:spAutoFit/>
          </a:bodyPr>
          <a:lstStyle/>
          <a:p>
            <a:r>
              <a:rPr lang="en-US" sz="1600" b="1" dirty="0">
                <a:latin typeface="Georgia" panose="02040502050405020303" pitchFamily="18" charset="0"/>
                <a:cs typeface="Arial" panose="020B0604020202020204" pitchFamily="34" charset="0"/>
              </a:rPr>
              <a:t>Remarks: </a:t>
            </a:r>
          </a:p>
          <a:p>
            <a:r>
              <a:rPr lang="en-US" sz="1600" b="1" dirty="0">
                <a:latin typeface="Georgia" panose="02040502050405020303" pitchFamily="18" charset="0"/>
                <a:cs typeface="Arial" panose="020B0604020202020204" pitchFamily="34" charset="0"/>
              </a:rPr>
              <a:t>For 5-year outcome: </a:t>
            </a:r>
            <a:r>
              <a:rPr lang="en-US" sz="1600" dirty="0">
                <a:latin typeface="Georgia" panose="02040502050405020303" pitchFamily="18" charset="0"/>
                <a:cs typeface="Arial" panose="020B0604020202020204" pitchFamily="34" charset="0"/>
              </a:rPr>
              <a:t>MICE and GR behaved similarly and maintained best performance across all </a:t>
            </a:r>
            <a:r>
              <a:rPr lang="en-US" sz="1600" dirty="0" err="1">
                <a:latin typeface="Georgia" panose="02040502050405020303" pitchFamily="18" charset="0"/>
                <a:cs typeface="Arial" panose="020B0604020202020204" pitchFamily="34" charset="0"/>
              </a:rPr>
              <a:t>estimands</a:t>
            </a:r>
            <a:endParaRPr lang="en-US" sz="1600" dirty="0">
              <a:latin typeface="Georgia" panose="02040502050405020303" pitchFamily="18" charset="0"/>
              <a:cs typeface="Arial" panose="020B0604020202020204" pitchFamily="34" charset="0"/>
            </a:endParaRPr>
          </a:p>
          <a:p>
            <a:endParaRPr lang="en-US" sz="1600" dirty="0">
              <a:latin typeface="Georgia" panose="02040502050405020303" pitchFamily="18" charset="0"/>
              <a:cs typeface="Arial" panose="020B0604020202020204" pitchFamily="34" charset="0"/>
            </a:endParaRPr>
          </a:p>
          <a:p>
            <a:r>
              <a:rPr lang="en-US" sz="1600" b="1" dirty="0">
                <a:latin typeface="Georgia" panose="02040502050405020303" pitchFamily="18" charset="0"/>
                <a:cs typeface="Arial" panose="020B0604020202020204" pitchFamily="34" charset="0"/>
              </a:rPr>
              <a:t>For 1-year outcome: </a:t>
            </a:r>
            <a:r>
              <a:rPr lang="en-US" sz="1600" dirty="0">
                <a:latin typeface="Georgia" panose="02040502050405020303" pitchFamily="18" charset="0"/>
                <a:cs typeface="Arial" panose="020B0604020202020204" pitchFamily="34" charset="0"/>
              </a:rPr>
              <a:t>TMLE-MTO maintained best overall coverage. Most efficient estimator that maintained nominal coverage for Oracle </a:t>
            </a:r>
            <a:r>
              <a:rPr lang="en-US" sz="1600" dirty="0" err="1">
                <a:latin typeface="Georgia" panose="02040502050405020303" pitchFamily="18" charset="0"/>
                <a:cs typeface="Arial" panose="020B0604020202020204" pitchFamily="34" charset="0"/>
              </a:rPr>
              <a:t>mRD</a:t>
            </a:r>
            <a:r>
              <a:rPr lang="en-US" sz="1600" dirty="0">
                <a:latin typeface="Georgia" panose="02040502050405020303" pitchFamily="18" charset="0"/>
                <a:cs typeface="Arial" panose="020B0604020202020204" pitchFamily="34" charset="0"/>
              </a:rPr>
              <a:t> and tree DGM</a:t>
            </a:r>
          </a:p>
          <a:p>
            <a:endParaRPr lang="en-US" sz="1600" b="1" dirty="0">
              <a:latin typeface="Georgia" panose="02040502050405020303" pitchFamily="18" charset="0"/>
              <a:cs typeface="Arial" panose="020B0604020202020204" pitchFamily="34" charset="0"/>
            </a:endParaRPr>
          </a:p>
          <a:p>
            <a:endParaRPr lang="en-US" sz="1600" dirty="0" err="1">
              <a:solidFill>
                <a:schemeClr val="bg2"/>
              </a:solidFill>
              <a:latin typeface="Georgia" panose="02040502050405020303" pitchFamily="18" charset="0"/>
              <a:cs typeface="Arial" panose="020B0604020202020204" pitchFamily="34" charset="0"/>
            </a:endParaRPr>
          </a:p>
        </p:txBody>
      </p:sp>
    </p:spTree>
    <p:extLst>
      <p:ext uri="{BB962C8B-B14F-4D97-AF65-F5344CB8AC3E}">
        <p14:creationId xmlns:p14="http://schemas.microsoft.com/office/powerpoint/2010/main" val="451858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62CE6-C3F1-2B41-55C3-985E253DB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FF766-8430-2166-798C-F3784F0074EC}"/>
              </a:ext>
            </a:extLst>
          </p:cNvPr>
          <p:cNvSpPr>
            <a:spLocks noGrp="1"/>
          </p:cNvSpPr>
          <p:nvPr>
            <p:ph type="title"/>
          </p:nvPr>
        </p:nvSpPr>
        <p:spPr>
          <a:xfrm>
            <a:off x="599661" y="393164"/>
            <a:ext cx="11163300" cy="638433"/>
          </a:xfrm>
        </p:spPr>
        <p:txBody>
          <a:bodyPr/>
          <a:lstStyle/>
          <a:p>
            <a:r>
              <a:rPr lang="en-US" dirty="0" err="1"/>
              <a:t>Plasmode</a:t>
            </a:r>
            <a:r>
              <a:rPr lang="en-US" dirty="0"/>
              <a:t> results, Census </a:t>
            </a:r>
            <a:r>
              <a:rPr lang="en-US"/>
              <a:t>mRD </a:t>
            </a:r>
            <a:endParaRPr lang="en-US" dirty="0">
              <a:solidFill>
                <a:srgbClr val="FF0000"/>
              </a:solidFill>
            </a:endParaRPr>
          </a:p>
        </p:txBody>
      </p:sp>
      <p:pic>
        <p:nvPicPr>
          <p:cNvPr id="5" name="Content Placeholder 4">
            <a:extLst>
              <a:ext uri="{FF2B5EF4-FFF2-40B4-BE49-F238E27FC236}">
                <a16:creationId xmlns:a16="http://schemas.microsoft.com/office/drawing/2014/main" id="{01F8EF8C-9DC7-C899-8389-A01B4F1DF8EE}"/>
              </a:ext>
            </a:extLst>
          </p:cNvPr>
          <p:cNvPicPr>
            <a:picLocks noGrp="1" noChangeAspect="1"/>
          </p:cNvPicPr>
          <p:nvPr>
            <p:ph idx="1"/>
          </p:nvPr>
        </p:nvPicPr>
        <p:blipFill>
          <a:blip r:embed="rId2"/>
          <a:stretch>
            <a:fillRect/>
          </a:stretch>
        </p:blipFill>
        <p:spPr>
          <a:xfrm>
            <a:off x="599660" y="1149503"/>
            <a:ext cx="5706871" cy="5327271"/>
          </a:xfrm>
          <a:prstGeom prst="rect">
            <a:avLst/>
          </a:prstGeom>
        </p:spPr>
      </p:pic>
      <p:pic>
        <p:nvPicPr>
          <p:cNvPr id="3" name="Picture 2">
            <a:extLst>
              <a:ext uri="{FF2B5EF4-FFF2-40B4-BE49-F238E27FC236}">
                <a16:creationId xmlns:a16="http://schemas.microsoft.com/office/drawing/2014/main" id="{02F18627-3199-218D-F138-4284EB8AA5FC}"/>
              </a:ext>
            </a:extLst>
          </p:cNvPr>
          <p:cNvPicPr>
            <a:picLocks noChangeAspect="1"/>
          </p:cNvPicPr>
          <p:nvPr/>
        </p:nvPicPr>
        <p:blipFill>
          <a:blip r:embed="rId3"/>
          <a:stretch>
            <a:fillRect/>
          </a:stretch>
        </p:blipFill>
        <p:spPr>
          <a:xfrm>
            <a:off x="6732104" y="1595288"/>
            <a:ext cx="457200" cy="774700"/>
          </a:xfrm>
          <a:prstGeom prst="rect">
            <a:avLst/>
          </a:prstGeom>
        </p:spPr>
      </p:pic>
      <p:pic>
        <p:nvPicPr>
          <p:cNvPr id="4" name="Picture 3">
            <a:extLst>
              <a:ext uri="{FF2B5EF4-FFF2-40B4-BE49-F238E27FC236}">
                <a16:creationId xmlns:a16="http://schemas.microsoft.com/office/drawing/2014/main" id="{D57AD243-934B-8CB5-3166-CD1E2322C50B}"/>
              </a:ext>
            </a:extLst>
          </p:cNvPr>
          <p:cNvPicPr>
            <a:picLocks noChangeAspect="1"/>
          </p:cNvPicPr>
          <p:nvPr/>
        </p:nvPicPr>
        <p:blipFill>
          <a:blip r:embed="rId4"/>
          <a:stretch>
            <a:fillRect/>
          </a:stretch>
        </p:blipFill>
        <p:spPr>
          <a:xfrm>
            <a:off x="6765234" y="2432540"/>
            <a:ext cx="342900" cy="825500"/>
          </a:xfrm>
          <a:prstGeom prst="rect">
            <a:avLst/>
          </a:prstGeom>
        </p:spPr>
      </p:pic>
      <p:sp>
        <p:nvSpPr>
          <p:cNvPr id="13" name="TextBox 12">
            <a:extLst>
              <a:ext uri="{FF2B5EF4-FFF2-40B4-BE49-F238E27FC236}">
                <a16:creationId xmlns:a16="http://schemas.microsoft.com/office/drawing/2014/main" id="{E45FF1F2-5F82-E7C2-739F-5B5406EA8BBF}"/>
              </a:ext>
            </a:extLst>
          </p:cNvPr>
          <p:cNvSpPr txBox="1"/>
          <p:nvPr/>
        </p:nvSpPr>
        <p:spPr>
          <a:xfrm flipH="1">
            <a:off x="7195998" y="1654922"/>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GLM 1-year self-harm</a:t>
            </a:r>
          </a:p>
        </p:txBody>
      </p:sp>
      <p:sp>
        <p:nvSpPr>
          <p:cNvPr id="14" name="TextBox 13">
            <a:extLst>
              <a:ext uri="{FF2B5EF4-FFF2-40B4-BE49-F238E27FC236}">
                <a16:creationId xmlns:a16="http://schemas.microsoft.com/office/drawing/2014/main" id="{39E3FB80-F66F-C286-70FA-0169F3D39EC3}"/>
              </a:ext>
            </a:extLst>
          </p:cNvPr>
          <p:cNvSpPr txBox="1"/>
          <p:nvPr/>
        </p:nvSpPr>
        <p:spPr>
          <a:xfrm flipH="1">
            <a:off x="7195998" y="2101906"/>
            <a:ext cx="2603988" cy="215444"/>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Tree 1-year self-harm</a:t>
            </a:r>
          </a:p>
        </p:txBody>
      </p:sp>
      <p:sp>
        <p:nvSpPr>
          <p:cNvPr id="15" name="TextBox 14">
            <a:extLst>
              <a:ext uri="{FF2B5EF4-FFF2-40B4-BE49-F238E27FC236}">
                <a16:creationId xmlns:a16="http://schemas.microsoft.com/office/drawing/2014/main" id="{0C900027-A4C6-7725-26CF-E17094A91DA3}"/>
              </a:ext>
            </a:extLst>
          </p:cNvPr>
          <p:cNvSpPr txBox="1"/>
          <p:nvPr/>
        </p:nvSpPr>
        <p:spPr>
          <a:xfrm flipH="1">
            <a:off x="7195998" y="2529593"/>
            <a:ext cx="2603988" cy="430887"/>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GLM 5-year self-harm/hospitalization</a:t>
            </a:r>
          </a:p>
        </p:txBody>
      </p:sp>
      <p:sp>
        <p:nvSpPr>
          <p:cNvPr id="16" name="TextBox 15">
            <a:extLst>
              <a:ext uri="{FF2B5EF4-FFF2-40B4-BE49-F238E27FC236}">
                <a16:creationId xmlns:a16="http://schemas.microsoft.com/office/drawing/2014/main" id="{312D36AE-50D1-05C6-7DF3-E4A4125DD041}"/>
              </a:ext>
            </a:extLst>
          </p:cNvPr>
          <p:cNvSpPr txBox="1"/>
          <p:nvPr/>
        </p:nvSpPr>
        <p:spPr>
          <a:xfrm flipH="1">
            <a:off x="7195997" y="2961472"/>
            <a:ext cx="2743135" cy="430887"/>
          </a:xfrm>
          <a:prstGeom prst="rect">
            <a:avLst/>
          </a:prstGeom>
          <a:noFill/>
        </p:spPr>
        <p:txBody>
          <a:bodyPr wrap="square" lIns="0" tIns="0" rIns="0" bIns="0" rtlCol="0">
            <a:spAutoFit/>
          </a:bodyPr>
          <a:lstStyle/>
          <a:p>
            <a:r>
              <a:rPr lang="en-US" sz="1400" dirty="0">
                <a:solidFill>
                  <a:schemeClr val="bg2"/>
                </a:solidFill>
                <a:latin typeface="Georgia" panose="02040502050405020303" pitchFamily="18" charset="0"/>
                <a:cs typeface="Arial" panose="020B0604020202020204" pitchFamily="34" charset="0"/>
              </a:rPr>
              <a:t>Tree 5-year self-harm/hospitalization</a:t>
            </a:r>
          </a:p>
        </p:txBody>
      </p:sp>
    </p:spTree>
    <p:extLst>
      <p:ext uri="{BB962C8B-B14F-4D97-AF65-F5344CB8AC3E}">
        <p14:creationId xmlns:p14="http://schemas.microsoft.com/office/powerpoint/2010/main" val="406956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09582-EB05-3E98-30F5-CF0AAC7D8793}"/>
              </a:ext>
            </a:extLst>
          </p:cNvPr>
          <p:cNvSpPr>
            <a:spLocks noGrp="1"/>
          </p:cNvSpPr>
          <p:nvPr>
            <p:ph type="title"/>
          </p:nvPr>
        </p:nvSpPr>
        <p:spPr/>
        <p:txBody>
          <a:bodyPr/>
          <a:lstStyle/>
          <a:p>
            <a:r>
              <a:rPr lang="en-US" dirty="0"/>
              <a:t>Watch this space</a:t>
            </a:r>
          </a:p>
        </p:txBody>
      </p:sp>
      <p:sp>
        <p:nvSpPr>
          <p:cNvPr id="3" name="Content Placeholder 2">
            <a:extLst>
              <a:ext uri="{FF2B5EF4-FFF2-40B4-BE49-F238E27FC236}">
                <a16:creationId xmlns:a16="http://schemas.microsoft.com/office/drawing/2014/main" id="{785F93B1-210C-96E2-7DF6-21B112427E45}"/>
              </a:ext>
            </a:extLst>
          </p:cNvPr>
          <p:cNvSpPr>
            <a:spLocks noGrp="1"/>
          </p:cNvSpPr>
          <p:nvPr>
            <p:ph idx="1"/>
          </p:nvPr>
        </p:nvSpPr>
        <p:spPr/>
        <p:txBody>
          <a:bodyPr/>
          <a:lstStyle/>
          <a:p>
            <a:r>
              <a:rPr lang="en-US" sz="2000" dirty="0">
                <a:hlinkClick r:id="rId2"/>
              </a:rPr>
              <a:t>https://github.com/PamelaShaw/Missing-Confounders-Methods/</a:t>
            </a:r>
            <a:endParaRPr lang="en-US" sz="2000" dirty="0"/>
          </a:p>
          <a:p>
            <a:endParaRPr lang="en-US" dirty="0"/>
          </a:p>
          <a:p>
            <a:endParaRPr lang="en-US" dirty="0"/>
          </a:p>
          <a:p>
            <a:pPr marL="285750" indent="-285750">
              <a:buFont typeface="Arial" panose="020B0604020202020204" pitchFamily="34" charset="0"/>
              <a:buChar char="•"/>
            </a:pPr>
            <a:r>
              <a:rPr lang="en-US" sz="2000" dirty="0"/>
              <a:t>We will be providing R code that implemented these methods</a:t>
            </a:r>
          </a:p>
          <a:p>
            <a:pPr marL="285750" indent="-285750">
              <a:buFont typeface="Arial" panose="020B0604020202020204" pitchFamily="34" charset="0"/>
              <a:buChar char="•"/>
            </a:pPr>
            <a:r>
              <a:rPr lang="en-US" sz="2000" dirty="0"/>
              <a:t>We will also provide vignettes that explain in detail the general principles and steps to applying these methods</a:t>
            </a:r>
          </a:p>
          <a:p>
            <a:pPr marL="285750" indent="-285750">
              <a:buFont typeface="Arial" panose="020B0604020202020204" pitchFamily="34" charset="0"/>
              <a:buChar char="•"/>
            </a:pPr>
            <a:r>
              <a:rPr lang="en-US" sz="2000" dirty="0"/>
              <a:t>Contact </a:t>
            </a:r>
            <a:r>
              <a:rPr lang="en-US" sz="2000" dirty="0">
                <a:hlinkClick r:id="rId3"/>
              </a:rPr>
              <a:t>pamela.a.shaw@kp.org</a:t>
            </a:r>
            <a:r>
              <a:rPr lang="en-US" sz="2000" dirty="0"/>
              <a:t> for further information</a:t>
            </a:r>
          </a:p>
          <a:p>
            <a:endParaRPr lang="en-US" dirty="0"/>
          </a:p>
        </p:txBody>
      </p:sp>
    </p:spTree>
    <p:extLst>
      <p:ext uri="{BB962C8B-B14F-4D97-AF65-F5344CB8AC3E}">
        <p14:creationId xmlns:p14="http://schemas.microsoft.com/office/powerpoint/2010/main" val="14070712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4678-144E-BC9E-A1CE-592C0C98AC9F}"/>
              </a:ext>
            </a:extLst>
          </p:cNvPr>
          <p:cNvSpPr>
            <a:spLocks noGrp="1"/>
          </p:cNvSpPr>
          <p:nvPr>
            <p:ph type="title"/>
          </p:nvPr>
        </p:nvSpPr>
        <p:spPr>
          <a:xfrm>
            <a:off x="609600" y="290383"/>
            <a:ext cx="11163300" cy="638433"/>
          </a:xfrm>
        </p:spPr>
        <p:txBody>
          <a:bodyPr/>
          <a:lstStyle/>
          <a:p>
            <a:r>
              <a:rPr lang="en-US" dirty="0"/>
              <a:t>Conclusions</a:t>
            </a:r>
          </a:p>
        </p:txBody>
      </p:sp>
      <p:sp>
        <p:nvSpPr>
          <p:cNvPr id="3" name="Content Placeholder 2">
            <a:extLst>
              <a:ext uri="{FF2B5EF4-FFF2-40B4-BE49-F238E27FC236}">
                <a16:creationId xmlns:a16="http://schemas.microsoft.com/office/drawing/2014/main" id="{70108202-B8A1-5BE3-5622-51DB2E157B42}"/>
              </a:ext>
            </a:extLst>
          </p:cNvPr>
          <p:cNvSpPr>
            <a:spLocks noGrp="1"/>
          </p:cNvSpPr>
          <p:nvPr>
            <p:ph idx="1"/>
          </p:nvPr>
        </p:nvSpPr>
        <p:spPr>
          <a:xfrm>
            <a:off x="609600" y="1066800"/>
            <a:ext cx="11163300" cy="4724400"/>
          </a:xfrm>
        </p:spPr>
        <p:txBody>
          <a:bodyPr/>
          <a:lstStyle/>
          <a:p>
            <a:pPr marL="285750" indent="-285750">
              <a:buFont typeface="Arial" panose="020B0604020202020204" pitchFamily="34" charset="0"/>
              <a:buChar char="•"/>
            </a:pPr>
            <a:r>
              <a:rPr lang="en-US" sz="1700" dirty="0"/>
              <a:t>Survey calibration/Generalized raking are rarely performed in biomedical settings, but were observed to have the best overall performance in the majority of settings</a:t>
            </a:r>
          </a:p>
          <a:p>
            <a:pPr marL="752475" lvl="1" indent="-285750">
              <a:buFont typeface="Courier New" panose="02070309020205020404" pitchFamily="49" charset="0"/>
              <a:buChar char="o"/>
            </a:pPr>
            <a:r>
              <a:rPr lang="en-US" sz="1700" dirty="0"/>
              <a:t>These estimators are practical to implement in standard software</a:t>
            </a:r>
          </a:p>
          <a:p>
            <a:pPr marL="285750" indent="-285750">
              <a:buFont typeface="Arial" panose="020B0604020202020204" pitchFamily="34" charset="0"/>
              <a:buChar char="•"/>
            </a:pPr>
            <a:r>
              <a:rPr lang="en-US" sz="1700" dirty="0"/>
              <a:t>TMLE did well with respect to bias, but only did well with respect to efficiency in certain settings</a:t>
            </a:r>
          </a:p>
          <a:p>
            <a:pPr marL="752475" lvl="1" indent="-285750"/>
            <a:r>
              <a:rPr lang="en-US" sz="1700" dirty="0"/>
              <a:t>Was efficient for oracle </a:t>
            </a:r>
            <a:r>
              <a:rPr lang="en-US" sz="1700" dirty="0" err="1"/>
              <a:t>estimand</a:t>
            </a:r>
            <a:r>
              <a:rPr lang="en-US" sz="1700" dirty="0"/>
              <a:t> </a:t>
            </a:r>
            <a:r>
              <a:rPr lang="en-US" sz="1700" dirty="0" err="1"/>
              <a:t>mRD</a:t>
            </a:r>
            <a:r>
              <a:rPr lang="en-US" sz="1700" dirty="0"/>
              <a:t> when there were  complex DGMs and larger sample size/event rates</a:t>
            </a:r>
          </a:p>
          <a:p>
            <a:pPr marL="342900" indent="-342900">
              <a:buFont typeface="Arial" panose="020B0604020202020204" pitchFamily="34" charset="0"/>
              <a:buChar char="•"/>
            </a:pPr>
            <a:r>
              <a:rPr lang="en-US" sz="1700" dirty="0"/>
              <a:t>One strategy may be to perform TMLE and raking, gaining confidence when estimates agree</a:t>
            </a:r>
          </a:p>
          <a:p>
            <a:pPr marL="809625" lvl="1" indent="-342900"/>
            <a:r>
              <a:rPr lang="en-US" sz="1700" dirty="0"/>
              <a:t>When estimates don’t agree, it may be missingness model is </a:t>
            </a:r>
            <a:r>
              <a:rPr lang="en-US" sz="1700" dirty="0" err="1"/>
              <a:t>misspecified</a:t>
            </a:r>
            <a:r>
              <a:rPr lang="en-US" sz="1700" dirty="0"/>
              <a:t>, or oracle and census </a:t>
            </a:r>
            <a:r>
              <a:rPr lang="en-US" sz="1700" dirty="0" err="1"/>
              <a:t>estimands</a:t>
            </a:r>
            <a:r>
              <a:rPr lang="en-US" sz="1700" dirty="0"/>
              <a:t> are different</a:t>
            </a:r>
          </a:p>
          <a:p>
            <a:pPr marL="285750" indent="-285750">
              <a:buFont typeface="Arial" panose="020B0604020202020204" pitchFamily="34" charset="0"/>
              <a:buChar char="•"/>
            </a:pPr>
            <a:r>
              <a:rPr lang="en-US" sz="1700" dirty="0"/>
              <a:t>MI often did well with respect to efficiency but no one algorithm did well across all the settings</a:t>
            </a:r>
          </a:p>
          <a:p>
            <a:pPr marL="285750" indent="-285750">
              <a:buFont typeface="Arial" panose="020B0604020202020204" pitchFamily="34" charset="0"/>
              <a:buChar char="•"/>
            </a:pPr>
            <a:r>
              <a:rPr lang="en-US" sz="1700" dirty="0"/>
              <a:t>Confounded and complete case approaches were generally poor performing methods</a:t>
            </a:r>
          </a:p>
          <a:p>
            <a:pPr marL="285750" indent="-285750">
              <a:buFont typeface="Arial" panose="020B0604020202020204" pitchFamily="34" charset="0"/>
              <a:buChar char="•"/>
            </a:pPr>
            <a:r>
              <a:rPr lang="en-US" sz="1700" dirty="0"/>
              <a:t>There were a few edge cases (MNAR) where complete case and IPW did well (discussed by Little et al 2022, Lee et al 2023, and others)</a:t>
            </a:r>
          </a:p>
          <a:p>
            <a:pPr marL="285750" indent="-285750">
              <a:buFont typeface="Arial" panose="020B0604020202020204" pitchFamily="34" charset="0"/>
              <a:buChar char="•"/>
            </a:pPr>
            <a:r>
              <a:rPr lang="en-US" sz="1700" dirty="0">
                <a:effectLst/>
              </a:rPr>
              <a:t>Our numerical experiments highlight the importance of first choosing a target </a:t>
            </a:r>
            <a:r>
              <a:rPr lang="en-US" sz="1700" dirty="0" err="1">
                <a:effectLst/>
              </a:rPr>
              <a:t>estimand</a:t>
            </a:r>
            <a:r>
              <a:rPr lang="en-US" sz="1700" dirty="0">
                <a:effectLst/>
              </a:rPr>
              <a:t> and then</a:t>
            </a:r>
            <a:r>
              <a:rPr lang="en-US" sz="1700" dirty="0"/>
              <a:t> </a:t>
            </a:r>
            <a:r>
              <a:rPr lang="en-US" sz="1700" dirty="0">
                <a:effectLst/>
              </a:rPr>
              <a:t>determining an estimation procedure.</a:t>
            </a:r>
          </a:p>
          <a:p>
            <a:pPr marL="285750" indent="-285750">
              <a:buFont typeface="Arial" panose="020B0604020202020204" pitchFamily="34" charset="0"/>
              <a:buChar char="•"/>
            </a:pPr>
            <a:r>
              <a:rPr lang="en-US" sz="1700" dirty="0" err="1">
                <a:effectLst/>
              </a:rPr>
              <a:t>Plasmode</a:t>
            </a:r>
            <a:r>
              <a:rPr lang="en-US" sz="1700" dirty="0">
                <a:effectLst/>
              </a:rPr>
              <a:t> simulation studies are useful in guiding methods selection, but need to consider DMGs that don’t uniformly favor one method </a:t>
            </a:r>
          </a:p>
          <a:p>
            <a:pPr marL="285750" indent="-285750">
              <a:buFont typeface="Arial" panose="020B0604020202020204" pitchFamily="34" charset="0"/>
              <a:buChar char="•"/>
            </a:pPr>
            <a:r>
              <a:rPr lang="en-US" sz="1700" dirty="0">
                <a:effectLst/>
              </a:rPr>
              <a:t>Scenarios studied are comprehensive, but not exhaustive</a:t>
            </a:r>
          </a:p>
          <a:p>
            <a:pPr marL="285750" indent="-285750">
              <a:buFont typeface="Arial" panose="020B0604020202020204" pitchFamily="34" charset="0"/>
              <a:buChar char="•"/>
            </a:pPr>
            <a:endParaRPr lang="en-US" sz="1700" dirty="0"/>
          </a:p>
          <a:p>
            <a:endParaRPr lang="en-US" sz="1700" dirty="0"/>
          </a:p>
        </p:txBody>
      </p:sp>
    </p:spTree>
    <p:extLst>
      <p:ext uri="{BB962C8B-B14F-4D97-AF65-F5344CB8AC3E}">
        <p14:creationId xmlns:p14="http://schemas.microsoft.com/office/powerpoint/2010/main" val="2986661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4220C-6D55-6610-853B-E491E79ECE3F}"/>
              </a:ext>
            </a:extLst>
          </p:cNvPr>
          <p:cNvSpPr>
            <a:spLocks noGrp="1"/>
          </p:cNvSpPr>
          <p:nvPr>
            <p:ph type="title"/>
          </p:nvPr>
        </p:nvSpPr>
        <p:spPr>
          <a:xfrm>
            <a:off x="428625" y="501649"/>
            <a:ext cx="11163300" cy="638433"/>
          </a:xfrm>
        </p:spPr>
        <p:txBody>
          <a:bodyPr/>
          <a:lstStyle/>
          <a:p>
            <a:r>
              <a:rPr lang="en-US" dirty="0">
                <a:latin typeface="Montserrat" panose="00000500000000000000" pitchFamily="2" charset="0"/>
              </a:rPr>
              <a:t>Subset Calibration Methods: Sentinel CI4</a:t>
            </a:r>
          </a:p>
        </p:txBody>
      </p:sp>
      <p:sp>
        <p:nvSpPr>
          <p:cNvPr id="3" name="Content Placeholder 2">
            <a:extLst>
              <a:ext uri="{FF2B5EF4-FFF2-40B4-BE49-F238E27FC236}">
                <a16:creationId xmlns:a16="http://schemas.microsoft.com/office/drawing/2014/main" id="{8D0DB949-B2F3-CAC8-5734-1F3260DD80AC}"/>
              </a:ext>
            </a:extLst>
          </p:cNvPr>
          <p:cNvSpPr>
            <a:spLocks noGrp="1"/>
          </p:cNvSpPr>
          <p:nvPr>
            <p:ph idx="1"/>
          </p:nvPr>
        </p:nvSpPr>
        <p:spPr>
          <a:xfrm>
            <a:off x="428624" y="1509714"/>
            <a:ext cx="10582275" cy="4665662"/>
          </a:xfrm>
        </p:spPr>
        <p:txBody>
          <a:bodyPr>
            <a:normAutofit/>
          </a:bodyPr>
          <a:lstStyle/>
          <a:p>
            <a:r>
              <a:rPr lang="en-US" sz="2000" b="1" dirty="0"/>
              <a:t>The aim of this project was to evaluate and compare methods to address missing data in setting with high levels of missing data in confounders</a:t>
            </a:r>
          </a:p>
          <a:p>
            <a:pPr marL="342900" indent="-342900">
              <a:buFont typeface="Arial" panose="020B0604020202020204" pitchFamily="34" charset="0"/>
              <a:buChar char="•"/>
            </a:pPr>
            <a:r>
              <a:rPr lang="en-US" sz="2000" dirty="0"/>
              <a:t>Estimators for two-phase data were of interest</a:t>
            </a:r>
          </a:p>
          <a:p>
            <a:pPr lvl="2">
              <a:buFont typeface="Courier New" panose="02070309020205020404" pitchFamily="49" charset="0"/>
              <a:buChar char="o"/>
            </a:pPr>
            <a:r>
              <a:rPr lang="en-US" sz="1800" dirty="0"/>
              <a:t>Survey Calibration methods</a:t>
            </a:r>
          </a:p>
          <a:p>
            <a:pPr lvl="2">
              <a:buFont typeface="Courier New" panose="02070309020205020404" pitchFamily="49" charset="0"/>
              <a:buChar char="o"/>
            </a:pPr>
            <a:r>
              <a:rPr lang="en-US" sz="1800" dirty="0"/>
              <a:t>Two stage Targeted Maximum Likelihood Estimation (TMLE)</a:t>
            </a:r>
          </a:p>
          <a:p>
            <a:pPr marL="342900" indent="-342900">
              <a:buFont typeface="Arial" panose="020B0604020202020204" pitchFamily="34" charset="0"/>
              <a:buChar char="•"/>
            </a:pPr>
            <a:r>
              <a:rPr lang="en-US" sz="2000" dirty="0"/>
              <a:t>Comparison with more traditional methods to evaluate missing data was also of interest</a:t>
            </a:r>
          </a:p>
          <a:p>
            <a:pPr marL="1036638" lvl="2" indent="-285750">
              <a:buFont typeface="Courier New" panose="02070309020205020404" pitchFamily="49" charset="0"/>
              <a:buChar char="o"/>
            </a:pPr>
            <a:r>
              <a:rPr lang="en-US" sz="1800" dirty="0"/>
              <a:t>Inverse-probability weighting (IPW)</a:t>
            </a:r>
          </a:p>
          <a:p>
            <a:pPr marL="1036638" lvl="2" indent="-285750">
              <a:buFont typeface="Courier New" panose="02070309020205020404" pitchFamily="49" charset="0"/>
              <a:buChar char="o"/>
            </a:pPr>
            <a:r>
              <a:rPr lang="en-US" sz="1800" dirty="0"/>
              <a:t>Multiple imputation </a:t>
            </a:r>
          </a:p>
          <a:p>
            <a:pPr marL="1036638" lvl="2" indent="-285750">
              <a:buFont typeface="Courier New" panose="02070309020205020404" pitchFamily="49" charset="0"/>
              <a:buChar char="o"/>
            </a:pPr>
            <a:r>
              <a:rPr lang="en-US" sz="1800" dirty="0"/>
              <a:t>Naïve approaches </a:t>
            </a:r>
          </a:p>
          <a:p>
            <a:pPr marL="342900" indent="-342900">
              <a:buFont typeface="Arial" panose="020B0604020202020204" pitchFamily="34" charset="0"/>
              <a:buChar char="•"/>
            </a:pPr>
            <a:r>
              <a:rPr lang="en-US" sz="2000" dirty="0"/>
              <a:t>Practical approaches currently available in statistical software were a focus</a:t>
            </a:r>
          </a:p>
          <a:p>
            <a:pPr marL="342900" indent="-342900">
              <a:buFont typeface="Arial" panose="020B0604020202020204" pitchFamily="34" charset="0"/>
              <a:buChar char="•"/>
            </a:pPr>
            <a:r>
              <a:rPr lang="en-US" sz="2000" dirty="0"/>
              <a:t>Project built on the learnings of Sentinel Project CI3 </a:t>
            </a:r>
          </a:p>
          <a:p>
            <a:pPr lvl="1"/>
            <a:endParaRPr lang="en-US" sz="1800" dirty="0"/>
          </a:p>
        </p:txBody>
      </p:sp>
      <p:sp>
        <p:nvSpPr>
          <p:cNvPr id="4" name="Slide Number Placeholder 3">
            <a:extLst>
              <a:ext uri="{FF2B5EF4-FFF2-40B4-BE49-F238E27FC236}">
                <a16:creationId xmlns:a16="http://schemas.microsoft.com/office/drawing/2014/main" id="{5718A521-B6FD-2821-4A04-C71CFA24B690}"/>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493973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77A3-AA31-4746-8BDE-8764BDCC24E8}"/>
              </a:ext>
            </a:extLst>
          </p:cNvPr>
          <p:cNvSpPr>
            <a:spLocks noGrp="1"/>
          </p:cNvSpPr>
          <p:nvPr>
            <p:ph type="title"/>
          </p:nvPr>
        </p:nvSpPr>
        <p:spPr/>
        <p:txBody>
          <a:bodyPr/>
          <a:lstStyle/>
          <a:p>
            <a:r>
              <a:rPr lang="en-US" sz="3200">
                <a:latin typeface="Montserrat"/>
                <a:cs typeface="Lato"/>
              </a:rPr>
              <a:t>Thank You</a:t>
            </a:r>
          </a:p>
        </p:txBody>
      </p:sp>
      <p:sp>
        <p:nvSpPr>
          <p:cNvPr id="3" name="Text Placeholder 2">
            <a:extLst>
              <a:ext uri="{FF2B5EF4-FFF2-40B4-BE49-F238E27FC236}">
                <a16:creationId xmlns:a16="http://schemas.microsoft.com/office/drawing/2014/main" id="{9165E2AC-8D2A-CA46-9873-FA582E8684EA}"/>
              </a:ext>
            </a:extLst>
          </p:cNvPr>
          <p:cNvSpPr>
            <a:spLocks noGrp="1"/>
          </p:cNvSpPr>
          <p:nvPr>
            <p:ph type="body" sz="quarter" idx="10"/>
          </p:nvPr>
        </p:nvSpPr>
        <p:spPr/>
        <p:txBody>
          <a:bodyPr/>
          <a:lstStyle/>
          <a:p>
            <a:r>
              <a:rPr lang="en-US" dirty="0">
                <a:latin typeface="Montserrat" panose="00000500000000000000" pitchFamily="2" charset="0"/>
              </a:rPr>
              <a:t>Pamela Shaw, MS, PhD</a:t>
            </a:r>
          </a:p>
        </p:txBody>
      </p:sp>
      <p:sp>
        <p:nvSpPr>
          <p:cNvPr id="4" name="Text Placeholder 3">
            <a:extLst>
              <a:ext uri="{FF2B5EF4-FFF2-40B4-BE49-F238E27FC236}">
                <a16:creationId xmlns:a16="http://schemas.microsoft.com/office/drawing/2014/main" id="{E83E75BA-18D0-FA4E-9E54-299D426F8DC7}"/>
              </a:ext>
            </a:extLst>
          </p:cNvPr>
          <p:cNvSpPr>
            <a:spLocks noGrp="1"/>
          </p:cNvSpPr>
          <p:nvPr>
            <p:ph type="body" sz="quarter" idx="11"/>
          </p:nvPr>
        </p:nvSpPr>
        <p:spPr/>
        <p:txBody>
          <a:bodyPr/>
          <a:lstStyle/>
          <a:p>
            <a:r>
              <a:rPr lang="en-US" dirty="0">
                <a:latin typeface="Montserrat" panose="00000500000000000000" pitchFamily="2" charset="0"/>
              </a:rPr>
              <a:t>Pamela.A.Shaw@kp.org</a:t>
            </a:r>
          </a:p>
        </p:txBody>
      </p:sp>
    </p:spTree>
    <p:extLst>
      <p:ext uri="{BB962C8B-B14F-4D97-AF65-F5344CB8AC3E}">
        <p14:creationId xmlns:p14="http://schemas.microsoft.com/office/powerpoint/2010/main" val="1418553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A3FB6A-2843-01B7-606B-002579654229}"/>
              </a:ext>
            </a:extLst>
          </p:cNvPr>
          <p:cNvSpPr>
            <a:spLocks noGrp="1"/>
          </p:cNvSpPr>
          <p:nvPr>
            <p:ph type="body" sz="quarter" idx="11"/>
          </p:nvPr>
        </p:nvSpPr>
        <p:spPr/>
        <p:txBody>
          <a:bodyPr/>
          <a:lstStyle/>
          <a:p>
            <a:r>
              <a:rPr lang="en-US" sz="1600" kern="100" dirty="0">
                <a:solidFill>
                  <a:srgbClr val="222222"/>
                </a:solidFill>
                <a:ea typeface="Calibri" panose="020F0502020204030204" pitchFamily="34" charset="0"/>
                <a:cs typeface="Times New Roman" panose="02020603050405020304" pitchFamily="18" charset="0"/>
              </a:rPr>
              <a:t>Little RJ, Carpenter JR, Lee KJ. A comparison of three popular methods for handling missing data: complete-case analysis, inverse probability weighting, and multiple imputation. Sociological Methods &amp; Research. 2022 Aug 5:00491241221113873.</a:t>
            </a:r>
          </a:p>
          <a:p>
            <a:pPr marL="285750" indent="-285750">
              <a:buFontTx/>
              <a:buChar char="-"/>
            </a:pPr>
            <a:r>
              <a:rPr lang="en-US" kern="100" dirty="0">
                <a:solidFill>
                  <a:srgbClr val="222222"/>
                </a:solidFill>
                <a:ea typeface="Calibri" panose="020F0502020204030204" pitchFamily="34" charset="0"/>
                <a:cs typeface="Times New Roman" panose="02020603050405020304" pitchFamily="18" charset="0"/>
              </a:rPr>
              <a:t>Discusses what to expect under MAR and MNAR, highlighting when each method may be expected to do well</a:t>
            </a:r>
          </a:p>
          <a:p>
            <a:pPr marL="285750" indent="-285750">
              <a:buFontTx/>
              <a:buChar char="-"/>
            </a:pPr>
            <a:r>
              <a:rPr lang="en-US" kern="100" dirty="0">
                <a:solidFill>
                  <a:srgbClr val="222222"/>
                </a:solidFill>
                <a:ea typeface="Calibri" panose="020F0502020204030204" pitchFamily="34" charset="0"/>
                <a:cs typeface="Times New Roman" panose="02020603050405020304" pitchFamily="18" charset="0"/>
              </a:rPr>
              <a:t>Some interesting special (edge?) cases where IPW or CC can beat MI </a:t>
            </a:r>
          </a:p>
          <a:p>
            <a:pPr marL="285750" indent="-285750">
              <a:buFontTx/>
              <a:buChar char="-"/>
            </a:pPr>
            <a:endParaRPr lang="en-US" kern="100" dirty="0">
              <a:solidFill>
                <a:srgbClr val="222222"/>
              </a:solidFill>
              <a:ea typeface="Calibri" panose="020F0502020204030204" pitchFamily="34" charset="0"/>
              <a:cs typeface="Times New Roman" panose="02020603050405020304" pitchFamily="18" charset="0"/>
            </a:endParaRPr>
          </a:p>
          <a:p>
            <a:r>
              <a:rPr lang="en-US" sz="1600" dirty="0" err="1">
                <a:solidFill>
                  <a:srgbClr val="222222"/>
                </a:solidFill>
                <a:effectLst/>
              </a:rPr>
              <a:t>Weberpals</a:t>
            </a:r>
            <a:r>
              <a:rPr lang="en-US" sz="1600" dirty="0">
                <a:solidFill>
                  <a:srgbClr val="222222"/>
                </a:solidFill>
                <a:effectLst/>
              </a:rPr>
              <a:t> J et al A Principled Approach to Characterize and Analyze Partially Observed Confounder Data from Electronic Health Records. Clinical Epidemiology. 2024 Dec 31:329-43.</a:t>
            </a:r>
          </a:p>
          <a:p>
            <a:pPr marL="285750" indent="-285750">
              <a:buFontTx/>
              <a:buChar char="-"/>
            </a:pPr>
            <a:r>
              <a:rPr lang="en-US" dirty="0">
                <a:solidFill>
                  <a:srgbClr val="222222"/>
                </a:solidFill>
              </a:rPr>
              <a:t>CI3 paper that looked at methods performance under MAR and MNAR</a:t>
            </a:r>
          </a:p>
          <a:p>
            <a:pPr marL="285750" indent="-285750">
              <a:buFontTx/>
              <a:buChar char="-"/>
            </a:pPr>
            <a:r>
              <a:rPr lang="en-US" dirty="0">
                <a:solidFill>
                  <a:srgbClr val="222222"/>
                </a:solidFill>
              </a:rPr>
              <a:t>Simulating MNAR that causes lots of bias can be difficult</a:t>
            </a:r>
          </a:p>
          <a:p>
            <a:pPr marL="285750" indent="-285750">
              <a:buFontTx/>
              <a:buChar char="-"/>
            </a:pPr>
            <a:r>
              <a:rPr lang="en-US" dirty="0">
                <a:solidFill>
                  <a:srgbClr val="222222"/>
                </a:solidFill>
              </a:rPr>
              <a:t>Forthcoming </a:t>
            </a:r>
            <a:r>
              <a:rPr lang="en-US" dirty="0" err="1">
                <a:solidFill>
                  <a:srgbClr val="222222"/>
                </a:solidFill>
              </a:rPr>
              <a:t>Weberpals</a:t>
            </a:r>
            <a:r>
              <a:rPr lang="en-US" dirty="0">
                <a:solidFill>
                  <a:srgbClr val="222222"/>
                </a:solidFill>
              </a:rPr>
              <a:t> et al paper saw high dimensional auxiliary data approach offered marginal improvements</a:t>
            </a:r>
          </a:p>
          <a:p>
            <a:endParaRPr lang="en-US" dirty="0">
              <a:solidFill>
                <a:srgbClr val="222222"/>
              </a:solidFill>
            </a:endParaRPr>
          </a:p>
          <a:p>
            <a:r>
              <a:rPr lang="en-US" dirty="0">
                <a:solidFill>
                  <a:srgbClr val="222222"/>
                </a:solidFill>
                <a:effectLst/>
              </a:rPr>
              <a:t>Lee, Katherine J., et al. "Assumptions and analysis planning in studies with missing data in multiple variables: moving beyond the MCAR/MAR/MNAR classification." International Journal of Epidemiology 52.4 (2023): 1268-1275.</a:t>
            </a:r>
            <a:endParaRPr lang="en-US" dirty="0">
              <a:solidFill>
                <a:srgbClr val="222222"/>
              </a:solidFill>
            </a:endParaRPr>
          </a:p>
          <a:p>
            <a:pPr marL="285750" indent="-285750">
              <a:buFontTx/>
              <a:buChar char="-"/>
            </a:pPr>
            <a:r>
              <a:rPr lang="en-US" dirty="0">
                <a:solidFill>
                  <a:srgbClr val="222222"/>
                </a:solidFill>
              </a:rPr>
              <a:t>Outlines that MAR and MNAR can be unhelpful distinctions and need to think about causal diagrams</a:t>
            </a:r>
          </a:p>
          <a:p>
            <a:pPr marL="285750" indent="-285750">
              <a:buFontTx/>
              <a:buChar char="-"/>
            </a:pPr>
            <a:endParaRPr lang="en-US" dirty="0">
              <a:solidFill>
                <a:srgbClr val="222222"/>
              </a:solidFill>
            </a:endParaRPr>
          </a:p>
          <a:p>
            <a:pPr marL="285750" indent="-285750">
              <a:buFontTx/>
              <a:buChar char="-"/>
            </a:pPr>
            <a:endParaRPr lang="en-US" sz="1600" dirty="0">
              <a:solidFill>
                <a:srgbClr val="222222"/>
              </a:solidFill>
              <a:effectLst/>
            </a:endParaRPr>
          </a:p>
          <a:p>
            <a:pPr marL="285750" indent="-285750">
              <a:buFontTx/>
              <a:buChar char="-"/>
            </a:pPr>
            <a:endParaRPr lang="en-US" dirty="0">
              <a:solidFill>
                <a:srgbClr val="222222"/>
              </a:solidFill>
            </a:endParaRPr>
          </a:p>
          <a:p>
            <a:pPr marL="285750" indent="-285750">
              <a:buFontTx/>
              <a:buChar char="-"/>
            </a:pPr>
            <a:endParaRPr lang="en-US" sz="1600" dirty="0">
              <a:solidFill>
                <a:srgbClr val="222222"/>
              </a:solidFill>
              <a:effectLst/>
            </a:endParaRPr>
          </a:p>
          <a:p>
            <a:r>
              <a:rPr lang="en-US" sz="1600" kern="100" dirty="0">
                <a:solidFill>
                  <a:srgbClr val="222222"/>
                </a:solidFill>
                <a:ea typeface="Calibri" panose="020F0502020204030204" pitchFamily="34" charset="0"/>
                <a:cs typeface="Times New Roman" panose="02020603050405020304" pitchFamily="18" charset="0"/>
              </a:rPr>
              <a:t> </a:t>
            </a:r>
          </a:p>
          <a:p>
            <a:endParaRPr lang="en-US" sz="1600" kern="100" dirty="0">
              <a:solidFill>
                <a:srgbClr val="222222"/>
              </a:solidFill>
              <a:ea typeface="Calibri" panose="020F0502020204030204" pitchFamily="34" charset="0"/>
              <a:cs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151E28AB-3397-E48D-37FF-AE611159B780}"/>
              </a:ext>
            </a:extLst>
          </p:cNvPr>
          <p:cNvSpPr>
            <a:spLocks noGrp="1"/>
          </p:cNvSpPr>
          <p:nvPr>
            <p:ph type="title"/>
          </p:nvPr>
        </p:nvSpPr>
        <p:spPr/>
        <p:txBody>
          <a:bodyPr/>
          <a:lstStyle/>
          <a:p>
            <a:r>
              <a:rPr lang="en-US" dirty="0"/>
              <a:t>Useful recent papers</a:t>
            </a:r>
          </a:p>
        </p:txBody>
      </p:sp>
      <p:sp>
        <p:nvSpPr>
          <p:cNvPr id="4" name="Text Placeholder 3">
            <a:extLst>
              <a:ext uri="{FF2B5EF4-FFF2-40B4-BE49-F238E27FC236}">
                <a16:creationId xmlns:a16="http://schemas.microsoft.com/office/drawing/2014/main" id="{FB0F508C-4C52-0AAB-3793-D2A65CCD6D19}"/>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B184E02-55AA-A910-9D79-A7D424FAF33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0453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747F-3BC7-8EF7-6EFA-3CDE821E7087}"/>
              </a:ext>
            </a:extLst>
          </p:cNvPr>
          <p:cNvSpPr>
            <a:spLocks noGrp="1"/>
          </p:cNvSpPr>
          <p:nvPr>
            <p:ph type="title"/>
          </p:nvPr>
        </p:nvSpPr>
        <p:spPr>
          <a:xfrm>
            <a:off x="514905" y="527415"/>
            <a:ext cx="7886700" cy="481404"/>
          </a:xfrm>
        </p:spPr>
        <p:txBody>
          <a:bodyPr>
            <a:normAutofit/>
          </a:bodyPr>
          <a:lstStyle/>
          <a:p>
            <a:r>
              <a:rPr lang="en-US" sz="2700" dirty="0">
                <a:latin typeface="Montserrat" panose="00000500000000000000" pitchFamily="2" charset="0"/>
              </a:rPr>
              <a:t>References: Missing Data</a:t>
            </a:r>
          </a:p>
        </p:txBody>
      </p:sp>
      <p:sp>
        <p:nvSpPr>
          <p:cNvPr id="3" name="Content Placeholder 2">
            <a:extLst>
              <a:ext uri="{FF2B5EF4-FFF2-40B4-BE49-F238E27FC236}">
                <a16:creationId xmlns:a16="http://schemas.microsoft.com/office/drawing/2014/main" id="{3BE85EA0-D7DB-C9BB-1756-9285B51492CE}"/>
              </a:ext>
            </a:extLst>
          </p:cNvPr>
          <p:cNvSpPr>
            <a:spLocks noGrp="1"/>
          </p:cNvSpPr>
          <p:nvPr>
            <p:ph idx="1"/>
          </p:nvPr>
        </p:nvSpPr>
        <p:spPr>
          <a:xfrm>
            <a:off x="594804" y="1340528"/>
            <a:ext cx="10706469" cy="4154749"/>
          </a:xfrm>
          <a:noFill/>
        </p:spPr>
        <p:txBody>
          <a:bodyPr>
            <a:noAutofit/>
          </a:bodyPr>
          <a:lstStyle/>
          <a:p>
            <a:pPr marL="171450" indent="-171450">
              <a:buFont typeface="Arial" panose="020B0604020202020204" pitchFamily="34" charset="0"/>
              <a:buChar char="•"/>
            </a:pPr>
            <a:r>
              <a:rPr lang="en-US" sz="1200" kern="100" dirty="0">
                <a:solidFill>
                  <a:srgbClr val="222222"/>
                </a:solidFill>
              </a:rPr>
              <a:t>Getz K, Hubbard RA, Linn KA. Performance of Multiple Imputation Using Modern Machine Learning Methods in Electronic Health Records Data. Epidemiology. 2023 Mar:10-97.</a:t>
            </a:r>
          </a:p>
          <a:p>
            <a:pPr marL="171450" indent="-171450">
              <a:buFont typeface="Arial" panose="020B0604020202020204" pitchFamily="34" charset="0"/>
              <a:buChar char="•"/>
            </a:pPr>
            <a:r>
              <a:rPr lang="en-US" sz="1200" kern="100" dirty="0">
                <a:solidFill>
                  <a:srgbClr val="222222"/>
                </a:solidFill>
                <a:ea typeface="Calibri" panose="020F0502020204030204" pitchFamily="34" charset="0"/>
                <a:cs typeface="Times New Roman" panose="02020603050405020304" pitchFamily="18" charset="0"/>
              </a:rPr>
              <a:t>Little RJ, Carpenter JR, Lee KJ. A comparison of three popular methods for handling missing data: complete-case analysis, inverse probability weighting, and multiple imputation. Sociological Methods &amp; Research. 2022 Aug 5:00491241221113873. </a:t>
            </a:r>
          </a:p>
          <a:p>
            <a:pPr marL="171450" indent="-171450">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Bartlett J, Keogh R., and Bonneville EF. </a:t>
            </a:r>
            <a:r>
              <a:rPr lang="en-US" sz="1200" kern="100" dirty="0" err="1">
                <a:ea typeface="Calibri" panose="020F0502020204030204" pitchFamily="34" charset="0"/>
                <a:cs typeface="Times New Roman" panose="02020603050405020304" pitchFamily="18" charset="0"/>
              </a:rPr>
              <a:t>Smcfcs</a:t>
            </a:r>
            <a:r>
              <a:rPr lang="en-US" sz="1200" kern="100" dirty="0">
                <a:ea typeface="Calibri" panose="020F0502020204030204" pitchFamily="34" charset="0"/>
                <a:cs typeface="Times New Roman" panose="02020603050405020304" pitchFamily="18" charset="0"/>
              </a:rPr>
              <a:t>: Multiple Imputation of Covariates by Substantive Model Compatible Fully Conditional Specification. R package version 1.7.1; 2022. </a:t>
            </a:r>
            <a:r>
              <a:rPr lang="en-US" sz="1200" kern="100" dirty="0">
                <a:ea typeface="Calibri" panose="020F0502020204030204" pitchFamily="34" charset="0"/>
                <a:cs typeface="Times New Roman" panose="02020603050405020304" pitchFamily="18" charset="0"/>
                <a:hlinkClick r:id="rId2"/>
              </a:rPr>
              <a:t>https://CRAN.R-project.org/package=smcfcs</a:t>
            </a:r>
            <a:r>
              <a:rPr lang="en-US" sz="1200" kern="100" dirty="0">
                <a:ea typeface="Calibri" panose="020F0502020204030204" pitchFamily="34" charset="0"/>
                <a:cs typeface="Times New Roman" panose="02020603050405020304" pitchFamily="18" charset="0"/>
              </a:rPr>
              <a:t>.</a:t>
            </a:r>
          </a:p>
          <a:p>
            <a:pPr marL="171450" indent="-171450">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Lee KJ, Tilling KM, Cornish RP, Little RJ, Bell ML, </a:t>
            </a:r>
            <a:r>
              <a:rPr lang="en-US" sz="1200" kern="100" dirty="0" err="1">
                <a:ea typeface="Calibri" panose="020F0502020204030204" pitchFamily="34" charset="0"/>
                <a:cs typeface="Times New Roman" panose="02020603050405020304" pitchFamily="18" charset="0"/>
              </a:rPr>
              <a:t>Goetghebeur</a:t>
            </a:r>
            <a:r>
              <a:rPr lang="en-US" sz="1200" kern="100" dirty="0">
                <a:ea typeface="Calibri" panose="020F0502020204030204" pitchFamily="34" charset="0"/>
                <a:cs typeface="Times New Roman" panose="02020603050405020304" pitchFamily="18" charset="0"/>
              </a:rPr>
              <a:t> E, Hogan JW, Carpenter JR. Framework for the treatment and reporting of missing data in observational studies: The Treatment And Reporting of Missing data in Observational Studies framework. Journal of clinical epidemiology. 2021 Jun 1;134:79-88.</a:t>
            </a:r>
          </a:p>
          <a:p>
            <a:pPr marL="171450" indent="-171450">
              <a:buFont typeface="Arial" panose="020B0604020202020204" pitchFamily="34" charset="0"/>
              <a:buChar char="•"/>
            </a:pPr>
            <a:r>
              <a:rPr lang="en-US" sz="1200" kern="100" dirty="0" err="1">
                <a:solidFill>
                  <a:srgbClr val="222222"/>
                </a:solidFill>
              </a:rPr>
              <a:t>Aleryani</a:t>
            </a:r>
            <a:r>
              <a:rPr lang="en-US" sz="1200" kern="100" dirty="0">
                <a:solidFill>
                  <a:srgbClr val="222222"/>
                </a:solidFill>
              </a:rPr>
              <a:t> A, Wang W, De La </a:t>
            </a:r>
            <a:r>
              <a:rPr lang="en-US" sz="1200" kern="100" dirty="0" err="1">
                <a:solidFill>
                  <a:srgbClr val="222222"/>
                </a:solidFill>
              </a:rPr>
              <a:t>Iglesia</a:t>
            </a:r>
            <a:r>
              <a:rPr lang="en-US" sz="1200" kern="100" dirty="0">
                <a:solidFill>
                  <a:srgbClr val="222222"/>
                </a:solidFill>
              </a:rPr>
              <a:t> B. Multiple imputation ensembles (MIE) for dealing with missing data. SN Computer Science. 2020 May;1:1-20.</a:t>
            </a:r>
          </a:p>
          <a:p>
            <a:pPr marL="171450" indent="-171450">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Van </a:t>
            </a:r>
            <a:r>
              <a:rPr lang="en-US" sz="1200" kern="100" dirty="0" err="1">
                <a:ea typeface="Calibri" panose="020F0502020204030204" pitchFamily="34" charset="0"/>
                <a:cs typeface="Times New Roman" panose="02020603050405020304" pitchFamily="18" charset="0"/>
              </a:rPr>
              <a:t>Buuren</a:t>
            </a:r>
            <a:r>
              <a:rPr lang="en-US" sz="1200" kern="100" dirty="0">
                <a:ea typeface="Calibri" panose="020F0502020204030204" pitchFamily="34" charset="0"/>
                <a:cs typeface="Times New Roman" panose="02020603050405020304" pitchFamily="18" charset="0"/>
              </a:rPr>
              <a:t>, S. (2018). Flexible Imputation of Missing Data. Second Edition. Chapman &amp; Hall/CRC. Boca Raton, FL. </a:t>
            </a:r>
          </a:p>
          <a:p>
            <a:pPr marL="171450" indent="-171450">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Bartlett JW, Seaman SR, White IR, Carpenter JR, Alzheimer's Disease Neuroimaging Initiative*. Multiple imputation of covariates by fully conditional specification: accommodating the substantive model. Statistical methods in medical research. 2015 Aug;24(4):462-87.</a:t>
            </a:r>
          </a:p>
          <a:p>
            <a:pPr marL="171450" indent="-171450">
              <a:buFont typeface="Arial" panose="020B0604020202020204" pitchFamily="34" charset="0"/>
              <a:buChar char="•"/>
            </a:pPr>
            <a:r>
              <a:rPr lang="en-US" sz="1200" kern="100" dirty="0">
                <a:ea typeface="Calibri" panose="020F0502020204030204" pitchFamily="34" charset="0"/>
                <a:cs typeface="Times New Roman" panose="02020603050405020304" pitchFamily="18" charset="0"/>
              </a:rPr>
              <a:t>Seaman SR, White IR. Review of inverse probability weighting for dealing with missing data. Statistical methods in medical research. 2013 Jun;22(3):278-95.</a:t>
            </a:r>
          </a:p>
          <a:p>
            <a:pPr marL="171450" indent="-171450">
              <a:buFont typeface="Arial" panose="020B0604020202020204" pitchFamily="34" charset="0"/>
              <a:buChar char="•"/>
            </a:pPr>
            <a:r>
              <a:rPr lang="en-US" sz="1200" dirty="0">
                <a:solidFill>
                  <a:srgbClr val="222222"/>
                </a:solidFill>
              </a:rPr>
              <a:t>Carpenter JR, Kenward MG. Missing data in </a:t>
            </a:r>
            <a:r>
              <a:rPr lang="en-US" sz="1200" dirty="0" err="1">
                <a:solidFill>
                  <a:srgbClr val="222222"/>
                </a:solidFill>
              </a:rPr>
              <a:t>randomised</a:t>
            </a:r>
            <a:r>
              <a:rPr lang="en-US" sz="1200" dirty="0">
                <a:solidFill>
                  <a:srgbClr val="222222"/>
                </a:solidFill>
              </a:rPr>
              <a:t> controlled trials: a practical guide. 2007</a:t>
            </a:r>
          </a:p>
          <a:p>
            <a:endParaRPr lang="en-US" sz="1200" dirty="0">
              <a:solidFill>
                <a:srgbClr val="222222"/>
              </a:solidFill>
            </a:endParaRPr>
          </a:p>
          <a:p>
            <a:pPr marL="171450" indent="-171450">
              <a:buFont typeface="Arial" panose="020B0604020202020204" pitchFamily="34" charset="0"/>
              <a:buChar char="•"/>
            </a:pPr>
            <a:endParaRPr lang="en-US" sz="1200" kern="100" dirty="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sz="1200" kern="100" dirty="0">
              <a:ea typeface="Calibri" panose="020F0502020204030204" pitchFamily="34" charset="0"/>
              <a:cs typeface="Times New Roman" panose="02020603050405020304" pitchFamily="18" charset="0"/>
            </a:endParaRPr>
          </a:p>
          <a:p>
            <a:endParaRPr lang="en-US" sz="1200" kern="100" dirty="0">
              <a:solidFill>
                <a:srgbClr val="222222"/>
              </a:solidFill>
              <a:highlight>
                <a:srgbClr val="FFFF00"/>
              </a:highlight>
              <a:cs typeface="Times New Roman" panose="02020603050405020304" pitchFamily="18" charset="0"/>
            </a:endParaRPr>
          </a:p>
        </p:txBody>
      </p:sp>
      <p:sp>
        <p:nvSpPr>
          <p:cNvPr id="4" name="Slide Number Placeholder 3">
            <a:extLst>
              <a:ext uri="{FF2B5EF4-FFF2-40B4-BE49-F238E27FC236}">
                <a16:creationId xmlns:a16="http://schemas.microsoft.com/office/drawing/2014/main" id="{D0FB5564-BC12-FFD4-A714-374375098580}"/>
              </a:ext>
            </a:extLst>
          </p:cNvPr>
          <p:cNvSpPr>
            <a:spLocks noGrp="1"/>
          </p:cNvSpPr>
          <p:nvPr>
            <p:ph type="sldNum" sz="quarter" idx="12"/>
          </p:nvPr>
        </p:nvSpPr>
        <p:spPr/>
        <p:txBody>
          <a:bodyPr/>
          <a:lstStyle/>
          <a:p>
            <a:fld id="{CED80A3E-8CFF-4C27-943E-0082FAA8C18C}" type="slidenum">
              <a:rPr lang="en-US" smtClean="0"/>
              <a:t>52</a:t>
            </a:fld>
            <a:endParaRPr lang="en-US"/>
          </a:p>
        </p:txBody>
      </p:sp>
    </p:spTree>
    <p:extLst>
      <p:ext uri="{BB962C8B-B14F-4D97-AF65-F5344CB8AC3E}">
        <p14:creationId xmlns:p14="http://schemas.microsoft.com/office/powerpoint/2010/main" val="4221642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4A1F-45BA-90DA-AD8C-7C73D72DDA44}"/>
              </a:ext>
            </a:extLst>
          </p:cNvPr>
          <p:cNvSpPr>
            <a:spLocks noGrp="1"/>
          </p:cNvSpPr>
          <p:nvPr>
            <p:ph type="title"/>
          </p:nvPr>
        </p:nvSpPr>
        <p:spPr>
          <a:xfrm>
            <a:off x="514350" y="432046"/>
            <a:ext cx="11163300" cy="638433"/>
          </a:xfrm>
        </p:spPr>
        <p:txBody>
          <a:bodyPr/>
          <a:lstStyle/>
          <a:p>
            <a:r>
              <a:rPr lang="en-US" dirty="0">
                <a:latin typeface="Montserrat" panose="00000500000000000000" pitchFamily="2" charset="0"/>
              </a:rPr>
              <a:t>References: 2-Phase Design</a:t>
            </a:r>
          </a:p>
        </p:txBody>
      </p:sp>
      <p:sp>
        <p:nvSpPr>
          <p:cNvPr id="3" name="Content Placeholder 2">
            <a:extLst>
              <a:ext uri="{FF2B5EF4-FFF2-40B4-BE49-F238E27FC236}">
                <a16:creationId xmlns:a16="http://schemas.microsoft.com/office/drawing/2014/main" id="{828FB822-ECDF-CB53-73FA-33036084C9C1}"/>
              </a:ext>
            </a:extLst>
          </p:cNvPr>
          <p:cNvSpPr>
            <a:spLocks noGrp="1"/>
          </p:cNvSpPr>
          <p:nvPr>
            <p:ph idx="1"/>
          </p:nvPr>
        </p:nvSpPr>
        <p:spPr>
          <a:xfrm>
            <a:off x="449802" y="1275425"/>
            <a:ext cx="11163300" cy="4724400"/>
          </a:xfrm>
        </p:spPr>
        <p:txBody>
          <a:bodyPr/>
          <a:lstStyle/>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Lumley T, Shaw PA, Dai JY. Connections between survey calibration estimators and semiparametric models for incomplete data</a:t>
            </a:r>
            <a:r>
              <a:rPr lang="en-US" sz="1350" i="1" dirty="0">
                <a:solidFill>
                  <a:srgbClr val="000000"/>
                </a:solidFill>
                <a:ea typeface="Calibri" panose="020F0502020204030204" pitchFamily="34" charset="0"/>
                <a:cs typeface="Gautami" panose="020B0502040204020203" pitchFamily="34" charset="0"/>
              </a:rPr>
              <a:t>. International Statistical Review</a:t>
            </a:r>
            <a:r>
              <a:rPr lang="en-US" sz="1350" dirty="0">
                <a:solidFill>
                  <a:srgbClr val="000000"/>
                </a:solidFill>
                <a:ea typeface="Calibri" panose="020F0502020204030204" pitchFamily="34" charset="0"/>
                <a:cs typeface="Gautami" panose="020B0502040204020203" pitchFamily="34" charset="0"/>
              </a:rPr>
              <a:t>. 2011; 79 (2): 200–220.</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Robins JM, </a:t>
            </a:r>
            <a:r>
              <a:rPr lang="en-US" sz="1350" dirty="0" err="1">
                <a:solidFill>
                  <a:srgbClr val="000000"/>
                </a:solidFill>
                <a:ea typeface="Calibri" panose="020F0502020204030204" pitchFamily="34" charset="0"/>
                <a:cs typeface="Gautami" panose="020B0502040204020203" pitchFamily="34" charset="0"/>
              </a:rPr>
              <a:t>Rotnitzky</a:t>
            </a:r>
            <a:r>
              <a:rPr lang="en-US" sz="1350" dirty="0">
                <a:solidFill>
                  <a:srgbClr val="000000"/>
                </a:solidFill>
                <a:ea typeface="Calibri" panose="020F0502020204030204" pitchFamily="34" charset="0"/>
                <a:cs typeface="Gautami" panose="020B0502040204020203" pitchFamily="34" charset="0"/>
              </a:rPr>
              <a:t> A, Zhao LP. Estimation of regression coefficients when some regressors are not always observed. </a:t>
            </a:r>
            <a:r>
              <a:rPr lang="en-US" sz="1350" i="1" dirty="0">
                <a:solidFill>
                  <a:srgbClr val="000000"/>
                </a:solidFill>
                <a:ea typeface="Calibri" panose="020F0502020204030204" pitchFamily="34" charset="0"/>
                <a:cs typeface="Gautami" panose="020B0502040204020203" pitchFamily="34" charset="0"/>
              </a:rPr>
              <a:t>Journal of the American Statistical Association.</a:t>
            </a:r>
            <a:r>
              <a:rPr lang="en-US" sz="1350" dirty="0">
                <a:solidFill>
                  <a:srgbClr val="000000"/>
                </a:solidFill>
                <a:ea typeface="Calibri" panose="020F0502020204030204" pitchFamily="34" charset="0"/>
                <a:cs typeface="Gautami" panose="020B0502040204020203" pitchFamily="34" charset="0"/>
              </a:rPr>
              <a:t> 1994 Sep 1;89(427):846-66. </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Han K, Shaw PA, Lumley T. Combining multiple imputation with raking of weights: An efficient and robust approach in the setting of nearly true models. </a:t>
            </a:r>
            <a:r>
              <a:rPr lang="en-US" sz="1350" i="1" dirty="0">
                <a:solidFill>
                  <a:srgbClr val="000000"/>
                </a:solidFill>
                <a:ea typeface="Calibri" panose="020F0502020204030204" pitchFamily="34" charset="0"/>
                <a:cs typeface="Gautami" panose="020B0502040204020203" pitchFamily="34" charset="0"/>
              </a:rPr>
              <a:t>Statistics in Medicine</a:t>
            </a:r>
            <a:r>
              <a:rPr lang="en-US" sz="1350" dirty="0">
                <a:solidFill>
                  <a:srgbClr val="000000"/>
                </a:solidFill>
                <a:ea typeface="Calibri" panose="020F0502020204030204" pitchFamily="34" charset="0"/>
                <a:cs typeface="Gautami" panose="020B0502040204020203" pitchFamily="34" charset="0"/>
              </a:rPr>
              <a:t>. 2021;;40(30):6777-91.</a:t>
            </a:r>
          </a:p>
          <a:p>
            <a:pPr marL="285750" indent="-285750">
              <a:buFont typeface="Arial" panose="020B0604020202020204" pitchFamily="34" charset="0"/>
              <a:buChar char="•"/>
            </a:pPr>
            <a:r>
              <a:rPr lang="en-US" sz="1350" dirty="0" err="1">
                <a:solidFill>
                  <a:srgbClr val="000000"/>
                </a:solidFill>
                <a:ea typeface="Calibri" panose="020F0502020204030204" pitchFamily="34" charset="0"/>
                <a:cs typeface="Gautami" panose="020B0502040204020203" pitchFamily="34" charset="0"/>
              </a:rPr>
              <a:t>Särndal</a:t>
            </a:r>
            <a:r>
              <a:rPr lang="en-US" sz="1350" dirty="0">
                <a:solidFill>
                  <a:srgbClr val="000000"/>
                </a:solidFill>
                <a:ea typeface="Calibri" panose="020F0502020204030204" pitchFamily="34" charset="0"/>
                <a:cs typeface="Gautami" panose="020B0502040204020203" pitchFamily="34" charset="0"/>
              </a:rPr>
              <a:t> CE, </a:t>
            </a:r>
            <a:r>
              <a:rPr lang="en-US" sz="1350" dirty="0" err="1">
                <a:solidFill>
                  <a:srgbClr val="000000"/>
                </a:solidFill>
                <a:ea typeface="Calibri" panose="020F0502020204030204" pitchFamily="34" charset="0"/>
                <a:cs typeface="Gautami" panose="020B0502040204020203" pitchFamily="34" charset="0"/>
              </a:rPr>
              <a:t>Swensson</a:t>
            </a:r>
            <a:r>
              <a:rPr lang="en-US" sz="1350" dirty="0">
                <a:solidFill>
                  <a:srgbClr val="000000"/>
                </a:solidFill>
                <a:ea typeface="Calibri" panose="020F0502020204030204" pitchFamily="34" charset="0"/>
                <a:cs typeface="Gautami" panose="020B0502040204020203" pitchFamily="34" charset="0"/>
              </a:rPr>
              <a:t> B, </a:t>
            </a:r>
            <a:r>
              <a:rPr lang="en-US" sz="1350" dirty="0" err="1">
                <a:solidFill>
                  <a:srgbClr val="000000"/>
                </a:solidFill>
                <a:ea typeface="Calibri" panose="020F0502020204030204" pitchFamily="34" charset="0"/>
                <a:cs typeface="Gautami" panose="020B0502040204020203" pitchFamily="34" charset="0"/>
              </a:rPr>
              <a:t>Wretman</a:t>
            </a:r>
            <a:r>
              <a:rPr lang="en-US" sz="1350" dirty="0">
                <a:solidFill>
                  <a:srgbClr val="000000"/>
                </a:solidFill>
                <a:ea typeface="Calibri" panose="020F0502020204030204" pitchFamily="34" charset="0"/>
                <a:cs typeface="Gautami" panose="020B0502040204020203" pitchFamily="34" charset="0"/>
              </a:rPr>
              <a:t> J. </a:t>
            </a:r>
            <a:r>
              <a:rPr lang="en-US" sz="1350" i="1" dirty="0">
                <a:solidFill>
                  <a:srgbClr val="000000"/>
                </a:solidFill>
                <a:ea typeface="Calibri" panose="020F0502020204030204" pitchFamily="34" charset="0"/>
                <a:cs typeface="Gautami" panose="020B0502040204020203" pitchFamily="34" charset="0"/>
              </a:rPr>
              <a:t>Model assisted survey sampling</a:t>
            </a:r>
            <a:r>
              <a:rPr lang="en-US" sz="1350" dirty="0">
                <a:solidFill>
                  <a:srgbClr val="000000"/>
                </a:solidFill>
                <a:ea typeface="Calibri" panose="020F0502020204030204" pitchFamily="34" charset="0"/>
                <a:cs typeface="Gautami" panose="020B0502040204020203" pitchFamily="34" charset="0"/>
              </a:rPr>
              <a:t>. Springer Science &amp; Business Media; 2003.</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Deville JC, </a:t>
            </a:r>
            <a:r>
              <a:rPr lang="en-US" sz="1350" dirty="0" err="1">
                <a:solidFill>
                  <a:srgbClr val="000000"/>
                </a:solidFill>
                <a:ea typeface="Calibri" panose="020F0502020204030204" pitchFamily="34" charset="0"/>
                <a:cs typeface="Gautami" panose="020B0502040204020203" pitchFamily="34" charset="0"/>
              </a:rPr>
              <a:t>Särndal</a:t>
            </a:r>
            <a:r>
              <a:rPr lang="en-US" sz="1350" dirty="0">
                <a:solidFill>
                  <a:srgbClr val="000000"/>
                </a:solidFill>
                <a:ea typeface="Calibri" panose="020F0502020204030204" pitchFamily="34" charset="0"/>
                <a:cs typeface="Gautami" panose="020B0502040204020203" pitchFamily="34" charset="0"/>
              </a:rPr>
              <a:t> CE. Calibration estimators in survey sampling</a:t>
            </a:r>
            <a:r>
              <a:rPr lang="en-US" sz="1350" i="1" dirty="0">
                <a:solidFill>
                  <a:srgbClr val="000000"/>
                </a:solidFill>
                <a:ea typeface="Calibri" panose="020F0502020204030204" pitchFamily="34" charset="0"/>
                <a:cs typeface="Gautami" panose="020B0502040204020203" pitchFamily="34" charset="0"/>
              </a:rPr>
              <a:t>. Journal of the American Statistical Association</a:t>
            </a:r>
            <a:r>
              <a:rPr lang="en-US" sz="1350" dirty="0">
                <a:solidFill>
                  <a:srgbClr val="000000"/>
                </a:solidFill>
                <a:ea typeface="Calibri" panose="020F0502020204030204" pitchFamily="34" charset="0"/>
                <a:cs typeface="Gautami" panose="020B0502040204020203" pitchFamily="34" charset="0"/>
              </a:rPr>
              <a:t>. 1992 Jun 1;87(418):376-82.</a:t>
            </a:r>
          </a:p>
          <a:p>
            <a:pPr marL="285750" indent="-285750">
              <a:buFont typeface="Arial" panose="020B0604020202020204" pitchFamily="34" charset="0"/>
              <a:buChar char="•"/>
            </a:pPr>
            <a:r>
              <a:rPr lang="en-US" sz="1350" dirty="0">
                <a:ea typeface="Calibri" panose="020F0502020204030204" pitchFamily="34" charset="0"/>
                <a:cs typeface="Gautami" panose="020B0502040204020203" pitchFamily="34" charset="0"/>
              </a:rPr>
              <a:t>Deville JC, </a:t>
            </a:r>
            <a:r>
              <a:rPr lang="en-US" sz="1350" dirty="0" err="1">
                <a:ea typeface="Calibri" panose="020F0502020204030204" pitchFamily="34" charset="0"/>
                <a:cs typeface="Gautami" panose="020B0502040204020203" pitchFamily="34" charset="0"/>
              </a:rPr>
              <a:t>Särndal</a:t>
            </a:r>
            <a:r>
              <a:rPr lang="en-US" sz="1350" dirty="0">
                <a:ea typeface="Calibri" panose="020F0502020204030204" pitchFamily="34" charset="0"/>
                <a:cs typeface="Gautami" panose="020B0502040204020203" pitchFamily="34" charset="0"/>
              </a:rPr>
              <a:t> CE, </a:t>
            </a:r>
            <a:r>
              <a:rPr lang="en-US" sz="1350" dirty="0" err="1">
                <a:ea typeface="Calibri" panose="020F0502020204030204" pitchFamily="34" charset="0"/>
                <a:cs typeface="Gautami" panose="020B0502040204020203" pitchFamily="34" charset="0"/>
              </a:rPr>
              <a:t>Sautory</a:t>
            </a:r>
            <a:r>
              <a:rPr lang="en-US" sz="1350" dirty="0">
                <a:ea typeface="Calibri" panose="020F0502020204030204" pitchFamily="34" charset="0"/>
                <a:cs typeface="Gautami" panose="020B0502040204020203" pitchFamily="34" charset="0"/>
              </a:rPr>
              <a:t> O. Generalized raking procedures in survey sampling. Journal of the American statistical Association. </a:t>
            </a:r>
            <a:r>
              <a:rPr lang="en-US" sz="1350">
                <a:ea typeface="Calibri" panose="020F0502020204030204" pitchFamily="34" charset="0"/>
                <a:cs typeface="Gautami" panose="020B0502040204020203" pitchFamily="34" charset="0"/>
              </a:rPr>
              <a:t>1993 Sep 1;88(423):1013-20.</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Breslow NE, Lumley T, Ballantyne CM, Chambless LE, Kulich M. Improved Horvitz–Thompson estimation of model parameters from two-phase stratified samples: applications in epidemiology. </a:t>
            </a:r>
            <a:r>
              <a:rPr lang="en-US" sz="1350" i="1" dirty="0">
                <a:solidFill>
                  <a:srgbClr val="000000"/>
                </a:solidFill>
                <a:ea typeface="Calibri" panose="020F0502020204030204" pitchFamily="34" charset="0"/>
                <a:cs typeface="Gautami" panose="020B0502040204020203" pitchFamily="34" charset="0"/>
              </a:rPr>
              <a:t>Statistics in Biosciences</a:t>
            </a:r>
            <a:r>
              <a:rPr lang="en-US" sz="1350" dirty="0">
                <a:solidFill>
                  <a:srgbClr val="000000"/>
                </a:solidFill>
                <a:ea typeface="Calibri" panose="020F0502020204030204" pitchFamily="34" charset="0"/>
                <a:cs typeface="Gautami" panose="020B0502040204020203" pitchFamily="34" charset="0"/>
              </a:rPr>
              <a:t>. 2009 May;1(1):32-49. </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Breslow NE, Lumley T, Ballantyne CM, Chambless LE, Kulich M. Using the whole cohort in the analysis of case-cohort data. </a:t>
            </a:r>
            <a:r>
              <a:rPr lang="en-US" sz="1350" i="1" dirty="0">
                <a:solidFill>
                  <a:srgbClr val="000000"/>
                </a:solidFill>
                <a:ea typeface="Calibri" panose="020F0502020204030204" pitchFamily="34" charset="0"/>
                <a:cs typeface="Gautami" panose="020B0502040204020203" pitchFamily="34" charset="0"/>
              </a:rPr>
              <a:t>American Journal of Epidemiology</a:t>
            </a:r>
            <a:r>
              <a:rPr lang="en-US" sz="1350" dirty="0">
                <a:solidFill>
                  <a:srgbClr val="000000"/>
                </a:solidFill>
                <a:ea typeface="Calibri" panose="020F0502020204030204" pitchFamily="34" charset="0"/>
                <a:cs typeface="Gautami" panose="020B0502040204020203" pitchFamily="34" charset="0"/>
              </a:rPr>
              <a:t>. 2009 Jun 1;169(11):1398-405.</a:t>
            </a:r>
            <a:endParaRPr lang="en-US" sz="1350" dirty="0">
              <a:ea typeface="Calibri" panose="020F0502020204030204" pitchFamily="34" charset="0"/>
              <a:cs typeface="Gautami" panose="020B0502040204020203" pitchFamily="34" charset="0"/>
            </a:endParaRPr>
          </a:p>
          <a:p>
            <a:pPr marL="285750" indent="-285750">
              <a:buFont typeface="Arial" panose="020B0604020202020204" pitchFamily="34" charset="0"/>
              <a:buChar char="•"/>
            </a:pPr>
            <a:r>
              <a:rPr lang="en-US" sz="1350" dirty="0">
                <a:solidFill>
                  <a:srgbClr val="000000"/>
                </a:solidFill>
                <a:ea typeface="Calibri" panose="020F0502020204030204" pitchFamily="34" charset="0"/>
                <a:cs typeface="Gautami" panose="020B0502040204020203" pitchFamily="34" charset="0"/>
              </a:rPr>
              <a:t>Rose S, van der </a:t>
            </a:r>
            <a:r>
              <a:rPr lang="en-US" sz="1350" dirty="0" err="1">
                <a:solidFill>
                  <a:srgbClr val="000000"/>
                </a:solidFill>
                <a:ea typeface="Calibri" panose="020F0502020204030204" pitchFamily="34" charset="0"/>
                <a:cs typeface="Gautami" panose="020B0502040204020203" pitchFamily="34" charset="0"/>
              </a:rPr>
              <a:t>Laan</a:t>
            </a:r>
            <a:r>
              <a:rPr lang="en-US" sz="1350" dirty="0">
                <a:solidFill>
                  <a:srgbClr val="000000"/>
                </a:solidFill>
                <a:ea typeface="Calibri" panose="020F0502020204030204" pitchFamily="34" charset="0"/>
                <a:cs typeface="Gautami" panose="020B0502040204020203" pitchFamily="34" charset="0"/>
              </a:rPr>
              <a:t> MJ. A targeted maximum likelihood estimator for two-stage designs. </a:t>
            </a:r>
            <a:r>
              <a:rPr lang="en-US" sz="1350" i="1" dirty="0">
                <a:solidFill>
                  <a:srgbClr val="000000"/>
                </a:solidFill>
                <a:ea typeface="Calibri" panose="020F0502020204030204" pitchFamily="34" charset="0"/>
                <a:cs typeface="Gautami" panose="020B0502040204020203" pitchFamily="34" charset="0"/>
              </a:rPr>
              <a:t>The International Journal of Biostatistics</a:t>
            </a:r>
            <a:r>
              <a:rPr lang="en-US" sz="1350" dirty="0">
                <a:solidFill>
                  <a:srgbClr val="000000"/>
                </a:solidFill>
                <a:ea typeface="Calibri" panose="020F0502020204030204" pitchFamily="34" charset="0"/>
                <a:cs typeface="Gautami" panose="020B0502040204020203" pitchFamily="34" charset="0"/>
              </a:rPr>
              <a:t>. 2011 Mar 11;7(1).</a:t>
            </a:r>
          </a:p>
          <a:p>
            <a:pPr marL="285750" indent="-285750">
              <a:buFont typeface="Arial" panose="020B0604020202020204" pitchFamily="34" charset="0"/>
              <a:buChar char="•"/>
            </a:pPr>
            <a:r>
              <a:rPr lang="en-US" sz="1350" dirty="0">
                <a:ea typeface="Calibri" panose="020F0502020204030204" pitchFamily="34" charset="0"/>
                <a:cs typeface="Times New Roman" panose="02020603050405020304" pitchFamily="18" charset="0"/>
              </a:rPr>
              <a:t> Lumley T. Robustness of semiparametric efficiency in nearly-true models for two-phase samples; 2017. </a:t>
            </a:r>
            <a:r>
              <a:rPr lang="en-US" sz="1350" dirty="0" err="1">
                <a:ea typeface="Calibri" panose="020F0502020204030204" pitchFamily="34" charset="0"/>
                <a:cs typeface="Times New Roman" panose="02020603050405020304" pitchFamily="18" charset="0"/>
              </a:rPr>
              <a:t>ArXiv</a:t>
            </a:r>
            <a:r>
              <a:rPr lang="en-US" sz="1350" dirty="0">
                <a:ea typeface="Calibri" panose="020F0502020204030204" pitchFamily="34" charset="0"/>
                <a:cs typeface="Times New Roman" panose="02020603050405020304" pitchFamily="18" charset="0"/>
              </a:rPr>
              <a:t> e-prints </a:t>
            </a:r>
            <a:r>
              <a:rPr lang="en-US" sz="1350" dirty="0" err="1">
                <a:ea typeface="Calibri" panose="020F0502020204030204" pitchFamily="34" charset="0"/>
                <a:cs typeface="Times New Roman" panose="02020603050405020304" pitchFamily="18" charset="0"/>
              </a:rPr>
              <a:t>arXiv</a:t>
            </a:r>
            <a:r>
              <a:rPr lang="en-US" sz="1350" dirty="0">
                <a:ea typeface="Calibri" panose="020F0502020204030204" pitchFamily="34" charset="0"/>
                <a:cs typeface="Times New Roman" panose="02020603050405020304" pitchFamily="18" charset="0"/>
              </a:rPr>
              <a:t>: 1707.05924.</a:t>
            </a:r>
          </a:p>
          <a:p>
            <a:pPr marL="285750" indent="-285750">
              <a:buFont typeface="Arial" panose="020B0604020202020204" pitchFamily="34" charset="0"/>
              <a:buChar char="•"/>
            </a:pPr>
            <a:endParaRPr lang="en-US" sz="135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sz="1350" dirty="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1E91845C-2484-5C15-0B03-F9E5A115160B}"/>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441821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49EF-27E1-D44C-EC12-3C81266C9B47}"/>
              </a:ext>
            </a:extLst>
          </p:cNvPr>
          <p:cNvSpPr>
            <a:spLocks noGrp="1"/>
          </p:cNvSpPr>
          <p:nvPr>
            <p:ph type="title"/>
          </p:nvPr>
        </p:nvSpPr>
        <p:spPr/>
        <p:txBody>
          <a:bodyPr/>
          <a:lstStyle/>
          <a:p>
            <a:r>
              <a:rPr lang="en-US" dirty="0">
                <a:latin typeface="Montserrat" panose="00000500000000000000" pitchFamily="2" charset="0"/>
              </a:rPr>
              <a:t>References: Propensity / Probability of Treatment </a:t>
            </a:r>
          </a:p>
        </p:txBody>
      </p:sp>
      <p:sp>
        <p:nvSpPr>
          <p:cNvPr id="3" name="Content Placeholder 2">
            <a:extLst>
              <a:ext uri="{FF2B5EF4-FFF2-40B4-BE49-F238E27FC236}">
                <a16:creationId xmlns:a16="http://schemas.microsoft.com/office/drawing/2014/main" id="{F181F542-94B7-3212-04A1-4631FCC9191E}"/>
              </a:ext>
            </a:extLst>
          </p:cNvPr>
          <p:cNvSpPr>
            <a:spLocks noGrp="1"/>
          </p:cNvSpPr>
          <p:nvPr>
            <p:ph idx="1"/>
          </p:nvPr>
        </p:nvSpPr>
        <p:spPr>
          <a:xfrm>
            <a:off x="701335" y="1677881"/>
            <a:ext cx="10741981" cy="3812094"/>
          </a:xfrm>
        </p:spPr>
        <p:txBody>
          <a:bodyPr>
            <a:normAutofit lnSpcReduction="10000"/>
          </a:bodyPr>
          <a:lstStyle/>
          <a:p>
            <a:pPr marL="285750" indent="-285750">
              <a:buFont typeface="Arial" panose="020B0604020202020204" pitchFamily="34" charset="0"/>
              <a:buChar char="•"/>
            </a:pPr>
            <a:r>
              <a:rPr lang="en-US" sz="1500" dirty="0">
                <a:solidFill>
                  <a:srgbClr val="222222"/>
                </a:solidFill>
              </a:rPr>
              <a:t>Stephens DA, </a:t>
            </a:r>
            <a:r>
              <a:rPr lang="en-US" sz="1500" dirty="0" err="1">
                <a:solidFill>
                  <a:srgbClr val="222222"/>
                </a:solidFill>
              </a:rPr>
              <a:t>Nobre</a:t>
            </a:r>
            <a:r>
              <a:rPr lang="en-US" sz="1500" dirty="0">
                <a:solidFill>
                  <a:srgbClr val="222222"/>
                </a:solidFill>
              </a:rPr>
              <a:t> WS, Moodie EE, Schmidt AM. Causal inference under mis-specification: adjustment based on the propensity score. Bayesian Analysis. 2022 Jan;1(1):1-24.</a:t>
            </a:r>
          </a:p>
          <a:p>
            <a:pPr marL="285750" indent="-285750">
              <a:buFont typeface="Arial" panose="020B0604020202020204" pitchFamily="34" charset="0"/>
              <a:buChar char="•"/>
            </a:pPr>
            <a:r>
              <a:rPr lang="en-US" sz="1500" dirty="0"/>
              <a:t>Hernan MA, Robins JM (2020). Causal Inference: What If. Boca Raton: Chapman &amp; Hall/CRC.</a:t>
            </a:r>
          </a:p>
          <a:p>
            <a:pPr marL="285750" indent="-285750">
              <a:buFont typeface="Arial" panose="020B0604020202020204" pitchFamily="34" charset="0"/>
              <a:buChar char="•"/>
            </a:pPr>
            <a:r>
              <a:rPr lang="en-US" sz="1500" dirty="0" err="1"/>
              <a:t>Goetghebeur</a:t>
            </a:r>
            <a:r>
              <a:rPr lang="en-US" sz="1500" dirty="0"/>
              <a:t> E, le </a:t>
            </a:r>
            <a:r>
              <a:rPr lang="en-US" sz="1500" dirty="0" err="1"/>
              <a:t>Cessie</a:t>
            </a:r>
            <a:r>
              <a:rPr lang="en-US" sz="1500" dirty="0"/>
              <a:t> S, De </a:t>
            </a:r>
            <a:r>
              <a:rPr lang="en-US" sz="1500" dirty="0" err="1"/>
              <a:t>Stavola</a:t>
            </a:r>
            <a:r>
              <a:rPr lang="en-US" sz="1500" dirty="0"/>
              <a:t> B, Moodie EE, </a:t>
            </a:r>
            <a:r>
              <a:rPr lang="en-US" sz="1500" dirty="0" err="1"/>
              <a:t>Waernbaum</a:t>
            </a:r>
            <a:r>
              <a:rPr lang="en-US" sz="1500" dirty="0"/>
              <a:t> I, ” the topic group Causal Inference (TG7) of the STRATOS initiative. Formulating causal questions and principled statistical answers. Statistics in medicine. 2020 Dec 30;39(30):4922-48.</a:t>
            </a:r>
          </a:p>
          <a:p>
            <a:pPr marL="285750" indent="-285750">
              <a:buFont typeface="Arial" panose="020B0604020202020204" pitchFamily="34" charset="0"/>
              <a:buChar char="•"/>
            </a:pPr>
            <a:r>
              <a:rPr lang="en-US" sz="1500" kern="100" dirty="0">
                <a:ea typeface="Times New Roman" panose="02020603050405020304" pitchFamily="18" charset="0"/>
                <a:cs typeface="Times New Roman" panose="02020603050405020304" pitchFamily="18" charset="0"/>
              </a:rPr>
              <a:t>Shortreed SM, Moodie EE. Automated analyses: Because we can, does it mean we should?. Statistical science: a review journal of the Institute of Mathematical Statistics. 2020 Aug;35(3):499.</a:t>
            </a:r>
            <a:endParaRPr lang="en-US" sz="1500" kern="100" dirty="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500" dirty="0"/>
              <a:t>Alam S, Moodie EE, Stephens DA. Should a propensity score model be super? The utility of ensemble procedures for causal adjustment. Statistics in Medicine. 2019 Apr 30;38(9):1690-702.Karim ME, Pang M, Platt RW. Can we train machine learning methods to outperform the high-dimensional propensity score algorithm?. Epidemiology. 2018 Mar 1;29(2):191-8.</a:t>
            </a:r>
          </a:p>
          <a:p>
            <a:pPr marL="285750" indent="-285750">
              <a:buFont typeface="Arial" panose="020B0604020202020204" pitchFamily="34" charset="0"/>
              <a:buChar char="•"/>
            </a:pPr>
            <a:r>
              <a:rPr lang="en-US" sz="1500" dirty="0"/>
              <a:t>Austin PC. An introduction to propensity score methods for reducing the effects of confounding in observational studies. Multivariate behavioral research. 2011 May 31;46(3):399-424.</a:t>
            </a:r>
          </a:p>
          <a:p>
            <a:pPr marL="285750" indent="-285750">
              <a:buFont typeface="Arial" panose="020B0604020202020204" pitchFamily="34" charset="0"/>
              <a:buChar char="•"/>
            </a:pPr>
            <a:r>
              <a:rPr lang="en-US" sz="1500" dirty="0"/>
              <a:t>D'Agostino Jr RB. Propensity score methods for bias reduction in the comparison of a treatment to a non‐randomized control group. Statistics in medicine. 1998 Oct 15;17(19):2265-81.</a:t>
            </a:r>
          </a:p>
          <a:p>
            <a:endParaRPr lang="en-US" sz="1500" dirty="0"/>
          </a:p>
          <a:p>
            <a:endParaRPr lang="en-US" sz="1500" dirty="0"/>
          </a:p>
        </p:txBody>
      </p:sp>
      <p:sp>
        <p:nvSpPr>
          <p:cNvPr id="4" name="Slide Number Placeholder 3">
            <a:extLst>
              <a:ext uri="{FF2B5EF4-FFF2-40B4-BE49-F238E27FC236}">
                <a16:creationId xmlns:a16="http://schemas.microsoft.com/office/drawing/2014/main" id="{D5E53115-751C-D088-F230-4B702E8C76A6}"/>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1400361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8AF6-22B6-7130-07CF-81CC684F48E0}"/>
              </a:ext>
            </a:extLst>
          </p:cNvPr>
          <p:cNvSpPr>
            <a:spLocks noGrp="1"/>
          </p:cNvSpPr>
          <p:nvPr>
            <p:ph type="title"/>
          </p:nvPr>
        </p:nvSpPr>
        <p:spPr>
          <a:xfrm>
            <a:off x="628388" y="503067"/>
            <a:ext cx="11163300" cy="638433"/>
          </a:xfrm>
        </p:spPr>
        <p:txBody>
          <a:bodyPr/>
          <a:lstStyle/>
          <a:p>
            <a:r>
              <a:rPr lang="en-US" dirty="0">
                <a:latin typeface="Montserrat" panose="00000500000000000000" pitchFamily="2" charset="0"/>
              </a:rPr>
              <a:t>References: TMLE</a:t>
            </a:r>
          </a:p>
        </p:txBody>
      </p:sp>
      <p:sp>
        <p:nvSpPr>
          <p:cNvPr id="3" name="Content Placeholder 2">
            <a:extLst>
              <a:ext uri="{FF2B5EF4-FFF2-40B4-BE49-F238E27FC236}">
                <a16:creationId xmlns:a16="http://schemas.microsoft.com/office/drawing/2014/main" id="{009428AF-F56B-AB45-A524-8C77AA8F0F4D}"/>
              </a:ext>
            </a:extLst>
          </p:cNvPr>
          <p:cNvSpPr>
            <a:spLocks noGrp="1"/>
          </p:cNvSpPr>
          <p:nvPr>
            <p:ph idx="1"/>
          </p:nvPr>
        </p:nvSpPr>
        <p:spPr>
          <a:xfrm>
            <a:off x="628387" y="1432856"/>
            <a:ext cx="10575231" cy="3566160"/>
          </a:xfrm>
        </p:spPr>
        <p:txBody>
          <a:bodyPr>
            <a:normAutofit/>
          </a:bodyPr>
          <a:lstStyle/>
          <a:p>
            <a:pPr marL="285750" indent="-285750">
              <a:buFont typeface="Arial" panose="020B0604020202020204" pitchFamily="34" charset="0"/>
              <a:buChar char="•"/>
            </a:pPr>
            <a:r>
              <a:rPr lang="en-US" sz="1400" dirty="0" err="1">
                <a:solidFill>
                  <a:srgbClr val="000000"/>
                </a:solidFill>
                <a:ea typeface="Calibri" panose="020F0502020204030204" pitchFamily="34" charset="0"/>
                <a:cs typeface="Calibri" panose="020F0502020204030204" pitchFamily="34" charset="0"/>
              </a:rPr>
              <a:t>Benkeser</a:t>
            </a:r>
            <a:r>
              <a:rPr lang="en-US" sz="1400" dirty="0">
                <a:solidFill>
                  <a:srgbClr val="000000"/>
                </a:solidFill>
                <a:ea typeface="Calibri" panose="020F0502020204030204" pitchFamily="34" charset="0"/>
                <a:cs typeface="Calibri" panose="020F0502020204030204" pitchFamily="34" charset="0"/>
              </a:rPr>
              <a:t> D, Hejazi N (2023). </a:t>
            </a:r>
            <a:r>
              <a:rPr lang="en-US" sz="1400" dirty="0" err="1">
                <a:solidFill>
                  <a:srgbClr val="000000"/>
                </a:solidFill>
                <a:ea typeface="Calibri" panose="020F0502020204030204" pitchFamily="34" charset="0"/>
                <a:cs typeface="Calibri" panose="020F0502020204030204" pitchFamily="34" charset="0"/>
              </a:rPr>
              <a:t>survtmle</a:t>
            </a:r>
            <a:r>
              <a:rPr lang="en-US" sz="1400" dirty="0">
                <a:solidFill>
                  <a:srgbClr val="000000"/>
                </a:solidFill>
                <a:ea typeface="Calibri" panose="020F0502020204030204" pitchFamily="34" charset="0"/>
                <a:cs typeface="Calibri" panose="020F0502020204030204" pitchFamily="34" charset="0"/>
              </a:rPr>
              <a:t>: Targeted minimum loss-based estimation for survival analysis. </a:t>
            </a:r>
            <a:r>
              <a:rPr lang="en-US" sz="1400" dirty="0" err="1">
                <a:solidFill>
                  <a:srgbClr val="000000"/>
                </a:solidFill>
                <a:ea typeface="Calibri" panose="020F0502020204030204" pitchFamily="34" charset="0"/>
                <a:cs typeface="Calibri" panose="020F0502020204030204" pitchFamily="34" charset="0"/>
              </a:rPr>
              <a:t>doi</a:t>
            </a:r>
            <a:r>
              <a:rPr lang="en-US" sz="1400" dirty="0">
                <a:solidFill>
                  <a:srgbClr val="000000"/>
                </a:solidFill>
                <a:ea typeface="Calibri" panose="020F0502020204030204" pitchFamily="34" charset="0"/>
                <a:cs typeface="Calibri" panose="020F0502020204030204" pitchFamily="34" charset="0"/>
              </a:rPr>
              <a:t>: 10.5281/zenodo.835868, R package version 1.1.3.9000; https://github.com/benkeser/survtmle.</a:t>
            </a:r>
            <a:endParaRPr lang="en-US" sz="14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err="1">
                <a:solidFill>
                  <a:srgbClr val="000000"/>
                </a:solidFill>
                <a:ea typeface="Calibri" panose="020F0502020204030204" pitchFamily="34" charset="0"/>
                <a:cs typeface="Calibri" panose="020F0502020204030204" pitchFamily="34" charset="0"/>
              </a:rPr>
              <a:t>Lendle</a:t>
            </a:r>
            <a:r>
              <a:rPr lang="en-US" sz="1400" dirty="0">
                <a:solidFill>
                  <a:srgbClr val="000000"/>
                </a:solidFill>
                <a:ea typeface="Calibri" panose="020F0502020204030204" pitchFamily="34" charset="0"/>
                <a:cs typeface="Calibri" panose="020F0502020204030204" pitchFamily="34" charset="0"/>
              </a:rPr>
              <a:t> SD, Schwab J, Petersen ML, 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MJ (2017). “</a:t>
            </a:r>
            <a:r>
              <a:rPr lang="en-US" sz="1400" dirty="0" err="1">
                <a:solidFill>
                  <a:srgbClr val="000000"/>
                </a:solidFill>
                <a:ea typeface="Calibri" panose="020F0502020204030204" pitchFamily="34" charset="0"/>
                <a:cs typeface="Calibri" panose="020F0502020204030204" pitchFamily="34" charset="0"/>
              </a:rPr>
              <a:t>ltmle</a:t>
            </a:r>
            <a:r>
              <a:rPr lang="en-US" sz="1400" dirty="0">
                <a:solidFill>
                  <a:srgbClr val="000000"/>
                </a:solidFill>
                <a:ea typeface="Calibri" panose="020F0502020204030204" pitchFamily="34" charset="0"/>
                <a:cs typeface="Calibri" panose="020F0502020204030204" pitchFamily="34" charset="0"/>
              </a:rPr>
              <a:t>: An R Package Implementing Targeted Minimum Loss-Based Estimation for Longitudinal Data.” </a:t>
            </a:r>
            <a:r>
              <a:rPr lang="en-US" sz="1400" i="1" dirty="0">
                <a:solidFill>
                  <a:srgbClr val="000000"/>
                </a:solidFill>
                <a:ea typeface="Calibri" panose="020F0502020204030204" pitchFamily="34" charset="0"/>
                <a:cs typeface="Calibri" panose="020F0502020204030204" pitchFamily="34" charset="0"/>
              </a:rPr>
              <a:t>Journal of Statistical Software</a:t>
            </a:r>
            <a:r>
              <a:rPr lang="en-US" sz="1400" dirty="0">
                <a:solidFill>
                  <a:srgbClr val="000000"/>
                </a:solidFill>
                <a:ea typeface="Calibri" panose="020F0502020204030204" pitchFamily="34" charset="0"/>
                <a:cs typeface="Calibri" panose="020F0502020204030204" pitchFamily="34" charset="0"/>
              </a:rPr>
              <a:t>, 81(1), 1–21. doi:10.18637/jss.v081.i01.</a:t>
            </a:r>
            <a:endParaRPr lang="en-US" sz="14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ea typeface="Calibri" panose="020F0502020204030204" pitchFamily="34" charset="0"/>
                <a:cs typeface="Calibri" panose="020F0502020204030204" pitchFamily="34" charset="0"/>
              </a:rPr>
              <a:t>Gruber S, 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MJ. (2012). </a:t>
            </a:r>
            <a:r>
              <a:rPr lang="en-US" sz="1400" dirty="0" err="1">
                <a:solidFill>
                  <a:srgbClr val="000000"/>
                </a:solidFill>
                <a:ea typeface="Calibri" panose="020F0502020204030204" pitchFamily="34" charset="0"/>
                <a:cs typeface="Calibri" panose="020F0502020204030204" pitchFamily="34" charset="0"/>
              </a:rPr>
              <a:t>tmle</a:t>
            </a:r>
            <a:r>
              <a:rPr lang="en-US" sz="1400" dirty="0">
                <a:solidFill>
                  <a:srgbClr val="000000"/>
                </a:solidFill>
                <a:ea typeface="Calibri" panose="020F0502020204030204" pitchFamily="34" charset="0"/>
                <a:cs typeface="Calibri" panose="020F0502020204030204" pitchFamily="34" charset="0"/>
              </a:rPr>
              <a:t>: An R Package for Targeted Maximum Likelihood Estimation. </a:t>
            </a:r>
            <a:r>
              <a:rPr lang="en-US" sz="1400" i="1" dirty="0">
                <a:solidFill>
                  <a:srgbClr val="000000"/>
                </a:solidFill>
                <a:ea typeface="Calibri" panose="020F0502020204030204" pitchFamily="34" charset="0"/>
                <a:cs typeface="Calibri" panose="020F0502020204030204" pitchFamily="34" charset="0"/>
              </a:rPr>
              <a:t>Journal of Statistical Software</a:t>
            </a:r>
            <a:r>
              <a:rPr lang="en-US" sz="1400" dirty="0">
                <a:solidFill>
                  <a:srgbClr val="000000"/>
                </a:solidFill>
                <a:ea typeface="Calibri" panose="020F0502020204030204" pitchFamily="34" charset="0"/>
                <a:cs typeface="Calibri" panose="020F0502020204030204" pitchFamily="34" charset="0"/>
              </a:rPr>
              <a:t>, 51(13), 1-35.  http://www.jstatsoft.org/v51/i13.</a:t>
            </a:r>
            <a:endParaRPr lang="en-US" sz="14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ea typeface="Calibri" panose="020F0502020204030204" pitchFamily="34" charset="0"/>
                <a:cs typeface="Calibri" panose="020F0502020204030204" pitchFamily="34" charset="0"/>
              </a:rPr>
              <a:t>Rose S, 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MJ. A targeted maximum likelihood estimator for two-stage designs. </a:t>
            </a:r>
            <a:r>
              <a:rPr lang="en-US" sz="1400" i="1" dirty="0">
                <a:solidFill>
                  <a:srgbClr val="000000"/>
                </a:solidFill>
                <a:ea typeface="Calibri" panose="020F0502020204030204" pitchFamily="34" charset="0"/>
                <a:cs typeface="Calibri" panose="020F0502020204030204" pitchFamily="34" charset="0"/>
              </a:rPr>
              <a:t>The International Journal of Biostatistics</a:t>
            </a:r>
            <a:r>
              <a:rPr lang="en-US" sz="1400" dirty="0">
                <a:solidFill>
                  <a:srgbClr val="000000"/>
                </a:solidFill>
                <a:ea typeface="Calibri" panose="020F0502020204030204" pitchFamily="34" charset="0"/>
                <a:cs typeface="Calibri" panose="020F0502020204030204" pitchFamily="34" charset="0"/>
              </a:rPr>
              <a:t>. 2011 Mar 11;7(1).</a:t>
            </a:r>
            <a:endParaRPr lang="en-US" sz="14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ea typeface="Calibri" panose="020F0502020204030204" pitchFamily="34" charset="0"/>
                <a:cs typeface="Calibri" panose="020F0502020204030204" pitchFamily="34" charset="0"/>
              </a:rPr>
              <a:t>Gruber S and 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MJ. Targeted Maximum Likelihood Estimation: A Gentle Introduction. U.C. Berkeley Division of Biostatistics Working Paper Series. Working Paper 252. Berkeley Electronic Press; 2009. </a:t>
            </a:r>
            <a:r>
              <a:rPr lang="en-US" sz="1400" u="sng" dirty="0">
                <a:solidFill>
                  <a:srgbClr val="0563C1"/>
                </a:solidFill>
                <a:ea typeface="Calibri" panose="020F0502020204030204" pitchFamily="34" charset="0"/>
                <a:cs typeface="Calibri" panose="020F0502020204030204" pitchFamily="34" charset="0"/>
                <a:hlinkClick r:id="rId2"/>
              </a:rPr>
              <a:t>https://biostats.bepress.com/ucbbiostat/paper252</a:t>
            </a:r>
            <a:endParaRPr lang="en-US" sz="1400" dirty="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000000"/>
                </a:solidFill>
                <a:ea typeface="Calibri" panose="020F0502020204030204" pitchFamily="34" charset="0"/>
                <a:cs typeface="Calibri" panose="020F0502020204030204" pitchFamily="34" charset="0"/>
              </a:rPr>
              <a:t>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MJ and Rubin D. Targeted maximum likelihood learning</a:t>
            </a:r>
            <a:r>
              <a:rPr lang="en-US" sz="1400" i="1" dirty="0">
                <a:solidFill>
                  <a:srgbClr val="000000"/>
                </a:solidFill>
                <a:ea typeface="Calibri" panose="020F0502020204030204" pitchFamily="34" charset="0"/>
                <a:cs typeface="Calibri" panose="020F0502020204030204" pitchFamily="34" charset="0"/>
              </a:rPr>
              <a:t>. The International Journal of Biostatistics</a:t>
            </a:r>
            <a:r>
              <a:rPr lang="en-US" sz="1400" dirty="0">
                <a:solidFill>
                  <a:srgbClr val="000000"/>
                </a:solidFill>
                <a:ea typeface="Calibri" panose="020F0502020204030204" pitchFamily="34" charset="0"/>
                <a:cs typeface="Calibri" panose="020F0502020204030204" pitchFamily="34" charset="0"/>
              </a:rPr>
              <a:t>, 2(1), 2006.</a:t>
            </a:r>
          </a:p>
          <a:p>
            <a:pPr marL="285750" indent="-285750">
              <a:buFont typeface="Arial" panose="020B0604020202020204" pitchFamily="34" charset="0"/>
              <a:buChar char="•"/>
            </a:pPr>
            <a:r>
              <a:rPr lang="en-US" sz="1400" dirty="0">
                <a:solidFill>
                  <a:srgbClr val="000000"/>
                </a:solidFill>
                <a:ea typeface="Calibri" panose="020F0502020204030204" pitchFamily="34" charset="0"/>
                <a:cs typeface="Calibri" panose="020F0502020204030204" pitchFamily="34" charset="0"/>
              </a:rPr>
              <a:t>van der </a:t>
            </a:r>
            <a:r>
              <a:rPr lang="en-US" sz="1400" dirty="0" err="1">
                <a:solidFill>
                  <a:srgbClr val="000000"/>
                </a:solidFill>
                <a:ea typeface="Calibri" panose="020F0502020204030204" pitchFamily="34" charset="0"/>
                <a:cs typeface="Calibri" panose="020F0502020204030204" pitchFamily="34" charset="0"/>
              </a:rPr>
              <a:t>Laan</a:t>
            </a:r>
            <a:r>
              <a:rPr lang="en-US" sz="1400" dirty="0">
                <a:solidFill>
                  <a:srgbClr val="000000"/>
                </a:solidFill>
                <a:ea typeface="Calibri" panose="020F0502020204030204" pitchFamily="34" charset="0"/>
                <a:cs typeface="Calibri" panose="020F0502020204030204" pitchFamily="34" charset="0"/>
              </a:rPr>
              <a:t>, M. J., E. C. </a:t>
            </a:r>
            <a:r>
              <a:rPr lang="en-US" sz="1400" dirty="0" err="1">
                <a:solidFill>
                  <a:srgbClr val="000000"/>
                </a:solidFill>
                <a:ea typeface="Calibri" panose="020F0502020204030204" pitchFamily="34" charset="0"/>
                <a:cs typeface="Calibri" panose="020F0502020204030204" pitchFamily="34" charset="0"/>
              </a:rPr>
              <a:t>Polley</a:t>
            </a:r>
            <a:r>
              <a:rPr lang="en-US" sz="1400" dirty="0">
                <a:solidFill>
                  <a:srgbClr val="000000"/>
                </a:solidFill>
                <a:ea typeface="Calibri" panose="020F0502020204030204" pitchFamily="34" charset="0"/>
                <a:cs typeface="Calibri" panose="020F0502020204030204" pitchFamily="34" charset="0"/>
              </a:rPr>
              <a:t>, and A. E. Hubbard (2007). Super learner. Statistical Applications in Genetics and Molecular Biology 6 (1), 1–20.</a:t>
            </a:r>
          </a:p>
          <a:p>
            <a:endParaRPr lang="en-US" sz="1400" dirty="0">
              <a:ea typeface="Calibri" panose="020F0502020204030204" pitchFamily="34" charset="0"/>
              <a:cs typeface="Calibri" panose="020F0502020204030204" pitchFamily="34" charset="0"/>
            </a:endParaRPr>
          </a:p>
          <a:p>
            <a:endParaRPr lang="en-US" sz="2000" dirty="0">
              <a:cs typeface="Calibri" panose="020F0502020204030204" pitchFamily="34" charset="0"/>
            </a:endParaRPr>
          </a:p>
        </p:txBody>
      </p:sp>
      <p:sp>
        <p:nvSpPr>
          <p:cNvPr id="4" name="Slide Number Placeholder 3">
            <a:extLst>
              <a:ext uri="{FF2B5EF4-FFF2-40B4-BE49-F238E27FC236}">
                <a16:creationId xmlns:a16="http://schemas.microsoft.com/office/drawing/2014/main" id="{9EEC12CF-B89C-D3A7-11CC-8188D909FF8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974684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422D9-4449-23FD-FF06-0C7D03C498DB}"/>
              </a:ext>
            </a:extLst>
          </p:cNvPr>
          <p:cNvSpPr>
            <a:spLocks noGrp="1"/>
          </p:cNvSpPr>
          <p:nvPr>
            <p:ph type="title"/>
          </p:nvPr>
        </p:nvSpPr>
        <p:spPr/>
        <p:txBody>
          <a:bodyPr/>
          <a:lstStyle/>
          <a:p>
            <a:r>
              <a:rPr lang="en-US" dirty="0"/>
              <a:t>Extra slides</a:t>
            </a:r>
          </a:p>
        </p:txBody>
      </p:sp>
    </p:spTree>
    <p:extLst>
      <p:ext uri="{BB962C8B-B14F-4D97-AF65-F5344CB8AC3E}">
        <p14:creationId xmlns:p14="http://schemas.microsoft.com/office/powerpoint/2010/main" val="4061653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AA35-7050-485A-F6FA-C20887318196}"/>
              </a:ext>
            </a:extLst>
          </p:cNvPr>
          <p:cNvSpPr>
            <a:spLocks noGrp="1"/>
          </p:cNvSpPr>
          <p:nvPr>
            <p:ph type="title"/>
          </p:nvPr>
        </p:nvSpPr>
        <p:spPr>
          <a:xfrm>
            <a:off x="536915" y="193628"/>
            <a:ext cx="7886700" cy="994172"/>
          </a:xfrm>
        </p:spPr>
        <p:txBody>
          <a:bodyPr/>
          <a:lstStyle/>
          <a:p>
            <a:r>
              <a:rPr lang="en-US" dirty="0">
                <a:latin typeface="Montserrat" panose="00000500000000000000" pitchFamily="2" charset="0"/>
              </a:rPr>
              <a:t>Estimating Marginal </a:t>
            </a:r>
            <a:r>
              <a:rPr lang="en-US" dirty="0" err="1">
                <a:latin typeface="Montserrat" panose="00000500000000000000" pitchFamily="2" charset="0"/>
              </a:rPr>
              <a:t>Estimands</a:t>
            </a:r>
            <a:endParaRPr lang="en-US" dirty="0">
              <a:latin typeface="Montserrat" panose="00000500000000000000" pitchFamily="2"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85BC6A-D070-856C-6589-BC7D1B8425B3}"/>
                  </a:ext>
                </a:extLst>
              </p:cNvPr>
              <p:cNvSpPr>
                <a:spLocks noGrp="1"/>
              </p:cNvSpPr>
              <p:nvPr>
                <p:ph idx="1"/>
              </p:nvPr>
            </p:nvSpPr>
            <p:spPr>
              <a:xfrm>
                <a:off x="634568" y="1443685"/>
                <a:ext cx="9468220" cy="5414315"/>
              </a:xfrm>
            </p:spPr>
            <p:txBody>
              <a:bodyPr>
                <a:noAutofit/>
              </a:bodyPr>
              <a:lstStyle/>
              <a:p>
                <a:r>
                  <a:rPr lang="en-US" dirty="0"/>
                  <a:t>TMLE-based methods </a:t>
                </a:r>
                <a:r>
                  <a:rPr lang="en-US" dirty="0">
                    <a:solidFill>
                      <a:schemeClr val="accent1"/>
                    </a:solidFill>
                  </a:rPr>
                  <a:t>provide marginal estimates by default</a:t>
                </a:r>
              </a:p>
              <a:p>
                <a:endParaRPr lang="en-US" dirty="0"/>
              </a:p>
              <a:p>
                <a:r>
                  <a:rPr lang="en-US" dirty="0"/>
                  <a:t>Other approaches:</a:t>
                </a:r>
              </a:p>
              <a:p>
                <a:pPr lvl="1" indent="-342900">
                  <a:buFont typeface="+mj-lt"/>
                  <a:buAutoNum type="arabicPeriod"/>
                </a:pPr>
                <a:r>
                  <a:rPr lang="en-US" sz="1600" dirty="0"/>
                  <a:t>Fit logistic regression model, obtain predicted probabilities </a:t>
                </a:r>
                <a14:m>
                  <m:oMath xmlns:m="http://schemas.openxmlformats.org/officeDocument/2006/math">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𝑝</m:t>
                            </m:r>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𝑥</m:t>
                            </m:r>
                          </m:sub>
                        </m:sSub>
                      </m:e>
                    </m:acc>
                    <m:r>
                      <a:rPr lang="en-US" sz="1600" b="0" i="1" dirty="0" smtClean="0">
                        <a:latin typeface="Cambria Math" panose="02040503050406030204" pitchFamily="18" charset="0"/>
                      </a:rPr>
                      <m:t>=</m:t>
                    </m:r>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𝑃</m:t>
                        </m:r>
                      </m:e>
                    </m:acc>
                    <m:d>
                      <m:dPr>
                        <m:endChr m:val="|"/>
                        <m:ctrlPr>
                          <a:rPr lang="en-US" sz="1600" b="0" i="1" smtClean="0">
                            <a:latin typeface="Cambria Math" panose="02040503050406030204" pitchFamily="18" charset="0"/>
                          </a:rPr>
                        </m:ctrlPr>
                      </m:d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𝑌</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=1 </m:t>
                        </m:r>
                      </m:e>
                    </m:d>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r>
                      <a:rPr lang="en-US" sz="1600" b="0" i="1" smtClean="0">
                        <a:latin typeface="Cambria Math" panose="02040503050406030204" pitchFamily="18" charset="0"/>
                      </a:rPr>
                      <m:t>𝑥</m:t>
                    </m:r>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𝑊</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𝑍</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t> using observed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𝑊</m:t>
                        </m:r>
                      </m:e>
                      <m:sub>
                        <m:r>
                          <a:rPr lang="en-US" sz="1600" i="1">
                            <a:latin typeface="Cambria Math" panose="02040503050406030204" pitchFamily="18" charset="0"/>
                          </a:rPr>
                          <m:t>𝑖</m:t>
                        </m:r>
                      </m:sub>
                    </m:sSub>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𝑍</m:t>
                        </m:r>
                      </m:e>
                      <m:sub>
                        <m:r>
                          <a:rPr lang="en-US" sz="1600" i="1">
                            <a:latin typeface="Cambria Math" panose="02040503050406030204" pitchFamily="18" charset="0"/>
                          </a:rPr>
                          <m:t>𝑖</m:t>
                        </m:r>
                      </m:sub>
                    </m:sSub>
                    <m:r>
                      <a:rPr lang="en-US" sz="1600" i="1">
                        <a:latin typeface="Cambria Math" panose="02040503050406030204" pitchFamily="18" charset="0"/>
                      </a:rPr>
                      <m:t>)</m:t>
                    </m:r>
                  </m:oMath>
                </a14:m>
                <a:r>
                  <a:rPr lang="en-US" sz="1600" dirty="0"/>
                  <a:t> and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𝑋</m:t>
                        </m:r>
                      </m:e>
                      <m:sub>
                        <m:r>
                          <a:rPr lang="en-US" sz="1600" i="1">
                            <a:latin typeface="Cambria Math" panose="02040503050406030204" pitchFamily="18" charset="0"/>
                          </a:rPr>
                          <m:t>𝑖</m:t>
                        </m:r>
                      </m:sub>
                    </m:sSub>
                    <m:r>
                      <a:rPr lang="en-US" sz="1600" i="1">
                        <a:latin typeface="Cambria Math" panose="02040503050406030204" pitchFamily="18" charset="0"/>
                      </a:rPr>
                      <m:t>=</m:t>
                    </m:r>
                    <m:r>
                      <a:rPr lang="en-US" sz="1600" i="1">
                        <a:latin typeface="Cambria Math" panose="02040503050406030204" pitchFamily="18" charset="0"/>
                      </a:rPr>
                      <m:t>𝑥</m:t>
                    </m:r>
                  </m:oMath>
                </a14:m>
                <a:endParaRPr lang="en-US" sz="1600" dirty="0"/>
              </a:p>
              <a:p>
                <a:pPr lvl="1" indent="-342900">
                  <a:buFont typeface="+mj-lt"/>
                  <a:buAutoNum type="arabicPeriod"/>
                </a:pPr>
                <a:r>
                  <a:rPr lang="en-US" sz="1600" dirty="0"/>
                  <a:t>Obtain weights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𝑖</m:t>
                        </m:r>
                      </m:sub>
                    </m:sSub>
                  </m:oMath>
                </a14:m>
                <a:r>
                  <a:rPr lang="en-US" sz="1600" dirty="0"/>
                  <a:t> to generalize to the full population</a:t>
                </a:r>
              </a:p>
              <a:p>
                <a:pPr lvl="2"/>
                <a:r>
                  <a:rPr lang="en-US" sz="1600" dirty="0"/>
                  <a:t>For complete-case methods and MI-based methods,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=1</m:t>
                    </m:r>
                  </m:oMath>
                </a14:m>
                <a:r>
                  <a:rPr lang="en-US" sz="1600" dirty="0"/>
                  <a:t> for </a:t>
                </a:r>
                <a14:m>
                  <m:oMath xmlns:m="http://schemas.openxmlformats.org/officeDocument/2006/math">
                    <m:r>
                      <a:rPr lang="en-US" sz="1600" b="0" i="1" smtClean="0">
                        <a:latin typeface="Cambria Math" panose="02040503050406030204" pitchFamily="18" charset="0"/>
                      </a:rPr>
                      <m:t>𝑖</m:t>
                    </m:r>
                    <m:r>
                      <a:rPr lang="en-US" sz="1600" b="0" i="1" smtClean="0">
                        <a:latin typeface="Cambria Math" panose="02040503050406030204" pitchFamily="18" charset="0"/>
                      </a:rPr>
                      <m:t>=1, …, </m:t>
                    </m:r>
                    <m:r>
                      <a:rPr lang="en-US" sz="1600" b="0" i="1" smtClean="0">
                        <a:latin typeface="Cambria Math" panose="02040503050406030204" pitchFamily="18" charset="0"/>
                      </a:rPr>
                      <m:t>𝑛</m:t>
                    </m:r>
                  </m:oMath>
                </a14:m>
                <a:endParaRPr lang="en-US" sz="1600" dirty="0"/>
              </a:p>
              <a:p>
                <a:pPr lvl="2"/>
                <a:r>
                  <a:rPr lang="en-US" sz="1600" dirty="0"/>
                  <a:t>For IPW,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Sub>
                          </m:e>
                        </m:acc>
                      </m:den>
                    </m:f>
                    <m:r>
                      <a:rPr lang="en-US" sz="1600" b="0" i="1" smtClean="0">
                        <a:latin typeface="Cambria Math" panose="02040503050406030204" pitchFamily="18" charset="0"/>
                      </a:rPr>
                      <m:t>, </m:t>
                    </m:r>
                  </m:oMath>
                </a14:m>
                <a:r>
                  <a:rPr lang="en-US" sz="1600" dirty="0"/>
                  <a:t>where </a:t>
                </a:r>
                <a14:m>
                  <m:oMath xmlns:m="http://schemas.openxmlformats.org/officeDocument/2006/math">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h</m:t>
                            </m:r>
                          </m:e>
                          <m:sub>
                            <m:r>
                              <a:rPr lang="en-US" sz="1600" b="0" i="1" smtClean="0">
                                <a:latin typeface="Cambria Math" panose="02040503050406030204" pitchFamily="18" charset="0"/>
                              </a:rPr>
                              <m:t>𝑖</m:t>
                            </m:r>
                          </m:sub>
                        </m:sSub>
                      </m:e>
                    </m:acc>
                    <m:r>
                      <a:rPr lang="en-US" sz="1600" b="0" i="1" dirty="0" smtClean="0">
                        <a:latin typeface="Cambria Math" panose="02040503050406030204" pitchFamily="18" charset="0"/>
                      </a:rPr>
                      <m:t>=</m:t>
                    </m:r>
                    <m:acc>
                      <m:accPr>
                        <m:chr m:val="̂"/>
                        <m:ctrlPr>
                          <a:rPr lang="en-US" sz="1600" b="0" i="1" dirty="0" smtClean="0">
                            <a:latin typeface="Cambria Math" panose="02040503050406030204" pitchFamily="18" charset="0"/>
                          </a:rPr>
                        </m:ctrlPr>
                      </m:accPr>
                      <m:e>
                        <m:r>
                          <a:rPr lang="en-US" sz="1600" b="0" i="1" dirty="0" smtClean="0">
                            <a:latin typeface="Cambria Math" panose="02040503050406030204" pitchFamily="18" charset="0"/>
                          </a:rPr>
                          <m:t>𝑃</m:t>
                        </m:r>
                      </m:e>
                    </m:acc>
                    <m:d>
                      <m:dPr>
                        <m:endChr m:val="|"/>
                        <m:ctrlPr>
                          <a:rPr lang="en-US" sz="1600" b="0" i="1" dirty="0" smtClean="0">
                            <a:latin typeface="Cambria Math" panose="02040503050406030204" pitchFamily="18" charset="0"/>
                          </a:rPr>
                        </m:ctrlPr>
                      </m:dPr>
                      <m:e>
                        <m:sSub>
                          <m:sSubPr>
                            <m:ctrlPr>
                              <a:rPr lang="en-US" sz="1600" b="0" i="1" dirty="0" smtClean="0">
                                <a:latin typeface="Cambria Math" panose="02040503050406030204" pitchFamily="18" charset="0"/>
                              </a:rPr>
                            </m:ctrlPr>
                          </m:sSubPr>
                          <m:e>
                            <m:r>
                              <m:rPr>
                                <m:sty m:val="p"/>
                              </m:rPr>
                              <a:rPr lang="en-US" sz="1600" b="0" i="0" dirty="0" smtClean="0">
                                <a:latin typeface="Cambria Math" panose="02040503050406030204" pitchFamily="18" charset="0"/>
                              </a:rPr>
                              <m:t>Δ</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=1 </m:t>
                        </m:r>
                      </m:e>
                    </m:d>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𝑋</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𝑥</m:t>
                    </m:r>
                    <m:r>
                      <a:rPr lang="en-US" sz="1600" b="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𝑌</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𝑦</m:t>
                    </m:r>
                    <m:r>
                      <a:rPr lang="en-US" sz="1600" b="0" i="1" dirty="0" smtClean="0">
                        <a:latin typeface="Cambria Math" panose="02040503050406030204" pitchFamily="18" charset="0"/>
                      </a:rPr>
                      <m:t>, </m:t>
                    </m:r>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𝑍</m:t>
                        </m:r>
                      </m:e>
                      <m:sub>
                        <m:r>
                          <a:rPr lang="en-US" sz="1600" b="0" i="1" dirty="0" smtClean="0">
                            <a:latin typeface="Cambria Math" panose="02040503050406030204" pitchFamily="18" charset="0"/>
                          </a:rPr>
                          <m:t>𝑖</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𝑧</m:t>
                    </m:r>
                    <m:r>
                      <a:rPr lang="en-US" sz="1600" b="0" i="1" dirty="0" smtClean="0">
                        <a:latin typeface="Cambria Math" panose="02040503050406030204" pitchFamily="18" charset="0"/>
                      </a:rPr>
                      <m:t>)</m:t>
                    </m:r>
                  </m:oMath>
                </a14:m>
                <a:r>
                  <a:rPr lang="en-US" sz="1600" dirty="0"/>
                  <a:t> (</a:t>
                </a:r>
                <a14:m>
                  <m:oMath xmlns:m="http://schemas.openxmlformats.org/officeDocument/2006/math">
                    <m:r>
                      <m:rPr>
                        <m:sty m:val="p"/>
                      </m:rPr>
                      <a:rPr lang="en-US" sz="1600" b="0" i="0" dirty="0" smtClean="0">
                        <a:latin typeface="Cambria Math" panose="02040503050406030204" pitchFamily="18" charset="0"/>
                      </a:rPr>
                      <m:t>Δ</m:t>
                    </m:r>
                  </m:oMath>
                </a14:m>
                <a:r>
                  <a:rPr lang="en-US" sz="1600" dirty="0"/>
                  <a:t> is missing indicator)</a:t>
                </a:r>
              </a:p>
              <a:p>
                <a:pPr lvl="2"/>
                <a:r>
                  <a:rPr lang="en-US" sz="1600" dirty="0"/>
                  <a:t>For raking,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𝑖</m:t>
                        </m:r>
                      </m:sub>
                    </m:sSub>
                    <m:r>
                      <a:rPr lang="en-US" sz="1600" b="0" i="1" smtClean="0">
                        <a:latin typeface="Cambria Math" panose="02040503050406030204" pitchFamily="18" charset="0"/>
                      </a:rPr>
                      <m:t>=</m:t>
                    </m:r>
                  </m:oMath>
                </a14:m>
                <a:r>
                  <a:rPr lang="en-US" sz="1600" dirty="0"/>
                  <a:t> calibrated IPW weights (from raking procedure)</a:t>
                </a:r>
              </a:p>
              <a:p>
                <a:pPr lvl="1" indent="-342900">
                  <a:buFont typeface="+mj-lt"/>
                  <a:buAutoNum type="arabicPeriod"/>
                </a:pPr>
                <a:r>
                  <a:rPr lang="en-US" sz="1600" dirty="0"/>
                  <a:t>Obtain estimators </a:t>
                </a:r>
                <a14:m>
                  <m:oMath xmlns:m="http://schemas.openxmlformats.org/officeDocument/2006/math">
                    <m:acc>
                      <m:accPr>
                        <m:chr m:val="̂"/>
                        <m:ctrlPr>
                          <a:rPr lang="en-US" sz="1600" b="0" i="1" smtClean="0">
                            <a:latin typeface="Cambria Math" panose="02040503050406030204" pitchFamily="18" charset="0"/>
                          </a:rPr>
                        </m:ctrlPr>
                      </m:accPr>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𝜇</m:t>
                            </m:r>
                          </m:e>
                          <m:sub>
                            <m:r>
                              <a:rPr lang="en-US" sz="1600" b="0" i="1" smtClean="0">
                                <a:latin typeface="Cambria Math" panose="02040503050406030204" pitchFamily="18" charset="0"/>
                              </a:rPr>
                              <m:t>𝑥</m:t>
                            </m:r>
                          </m:sub>
                        </m:sSub>
                      </m:e>
                    </m:acc>
                  </m:oMath>
                </a14:m>
                <a:r>
                  <a:rPr lang="en-US" sz="1600" dirty="0"/>
                  <a:t> = </a:t>
                </a:r>
                <a14:m>
                  <m:oMath xmlns:m="http://schemas.openxmlformats.org/officeDocument/2006/math">
                    <m:sSup>
                      <m:sSupPr>
                        <m:ctrlPr>
                          <a:rPr lang="en-US" sz="1600" i="1" smtClean="0">
                            <a:latin typeface="Cambria Math" panose="02040503050406030204" pitchFamily="18" charset="0"/>
                          </a:rPr>
                        </m:ctrlPr>
                      </m:sSupPr>
                      <m:e>
                        <m:r>
                          <a:rPr lang="en-US" sz="1600" b="0" i="1" smtClean="0">
                            <a:latin typeface="Cambria Math" panose="02040503050406030204" pitchFamily="18" charset="0"/>
                          </a:rPr>
                          <m:t>𝑛</m:t>
                        </m:r>
                      </m:e>
                      <m:sup>
                        <m:r>
                          <a:rPr lang="en-US" sz="1600" b="0" i="1" smtClean="0">
                            <a:latin typeface="Cambria Math" panose="02040503050406030204" pitchFamily="18" charset="0"/>
                          </a:rPr>
                          <m:t>−1</m:t>
                        </m:r>
                      </m:sup>
                    </m:sSup>
                    <m:nary>
                      <m:naryPr>
                        <m:chr m:val="∑"/>
                        <m:ctrlPr>
                          <a:rPr lang="en-US" sz="1600" i="1" smtClean="0">
                            <a:latin typeface="Cambria Math" panose="02040503050406030204" pitchFamily="18" charset="0"/>
                          </a:rPr>
                        </m:ctrlPr>
                      </m:naryPr>
                      <m:sub>
                        <m:r>
                          <m:rPr>
                            <m:brk m:alnAt="23"/>
                          </m:rPr>
                          <a:rPr lang="en-US" sz="1600" b="0" i="1" smtClean="0">
                            <a:latin typeface="Cambria Math" panose="02040503050406030204" pitchFamily="18" charset="0"/>
                          </a:rPr>
                          <m:t>𝑖</m:t>
                        </m:r>
                        <m:r>
                          <a:rPr lang="en-US" sz="1600" b="0" i="1" smtClean="0">
                            <a:latin typeface="Cambria Math" panose="02040503050406030204" pitchFamily="18" charset="0"/>
                          </a:rPr>
                          <m:t>=1</m:t>
                        </m:r>
                      </m:sub>
                      <m:sup>
                        <m:r>
                          <a:rPr lang="en-US" sz="1600" b="0" i="1" smtClean="0">
                            <a:latin typeface="Cambria Math" panose="02040503050406030204" pitchFamily="18" charset="0"/>
                          </a:rPr>
                          <m:t>𝑛</m:t>
                        </m:r>
                      </m:sup>
                      <m:e>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𝑤</m:t>
                            </m:r>
                          </m:e>
                          <m:sub>
                            <m:r>
                              <a:rPr lang="en-US" sz="1600" b="0" i="1" smtClean="0">
                                <a:latin typeface="Cambria Math" panose="02040503050406030204" pitchFamily="18" charset="0"/>
                              </a:rPr>
                              <m:t>𝑖</m:t>
                            </m:r>
                          </m:sub>
                        </m:sSub>
                        <m:sSub>
                          <m:sSubPr>
                            <m:ctrlPr>
                              <a:rPr lang="en-US" sz="1600" b="0" i="1" smtClean="0">
                                <a:latin typeface="Cambria Math" panose="02040503050406030204" pitchFamily="18" charset="0"/>
                              </a:rPr>
                            </m:ctrlPr>
                          </m:sSubPr>
                          <m:e>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𝑝</m:t>
                                </m:r>
                              </m:e>
                            </m:acc>
                          </m:e>
                          <m:sub>
                            <m:r>
                              <a:rPr lang="en-US" sz="1600" b="0" i="1" smtClean="0">
                                <a:latin typeface="Cambria Math" panose="02040503050406030204" pitchFamily="18" charset="0"/>
                              </a:rPr>
                              <m:t>𝑖</m:t>
                            </m:r>
                            <m:r>
                              <a:rPr lang="en-US" sz="1600" b="0" i="1" smtClean="0">
                                <a:latin typeface="Cambria Math" panose="02040503050406030204" pitchFamily="18" charset="0"/>
                              </a:rPr>
                              <m:t>,</m:t>
                            </m:r>
                            <m:r>
                              <a:rPr lang="en-US" sz="1600" b="0" i="1" smtClean="0">
                                <a:latin typeface="Cambria Math" panose="02040503050406030204" pitchFamily="18" charset="0"/>
                              </a:rPr>
                              <m:t>𝑥</m:t>
                            </m:r>
                          </m:sub>
                        </m:sSub>
                        <m:r>
                          <a:rPr lang="en-US" sz="1600" b="0" i="1" smtClean="0">
                            <a:latin typeface="Cambria Math" panose="02040503050406030204" pitchFamily="18" charset="0"/>
                          </a:rPr>
                          <m:t> </m:t>
                        </m:r>
                      </m:e>
                    </m:nary>
                  </m:oMath>
                </a14:m>
                <a:endParaRPr lang="en-US" sz="1600" dirty="0"/>
              </a:p>
              <a:p>
                <a:pPr lvl="1" indent="-342900">
                  <a:buFont typeface="+mj-lt"/>
                  <a:buAutoNum type="arabicPeriod"/>
                </a:pPr>
                <a:r>
                  <a:rPr lang="en-US" sz="1600" dirty="0"/>
                  <a:t>Estimate marginal parameters:</a:t>
                </a:r>
              </a:p>
              <a:p>
                <a:pPr marL="342900" lvl="1" indent="0">
                  <a:buNone/>
                </a:pPr>
                <a:r>
                  <a:rPr lang="en-US" sz="1600" dirty="0"/>
                  <a:t>					</a:t>
                </a:r>
                <a14:m>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𝑚𝑅𝑅</m:t>
                        </m:r>
                      </m:e>
                    </m:acc>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1</m:t>
                                </m:r>
                              </m:sub>
                            </m:sSub>
                          </m:e>
                        </m:acc>
                      </m:num>
                      <m:den>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0</m:t>
                                </m:r>
                              </m:sub>
                            </m:sSub>
                          </m:e>
                        </m:acc>
                      </m:den>
                    </m:f>
                  </m:oMath>
                </a14:m>
                <a:endParaRPr lang="en-US" sz="1600" b="0" dirty="0"/>
              </a:p>
              <a:p>
                <a:pPr marL="342900" lvl="1" indent="0">
                  <a:buNone/>
                </a:pPr>
                <a:r>
                  <a:rPr lang="en-US" sz="1600" dirty="0"/>
                  <a:t>					</a:t>
                </a:r>
                <a14:m>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𝑚𝑅𝐷</m:t>
                        </m:r>
                      </m:e>
                    </m:acc>
                    <m:r>
                      <a:rPr lang="en-US" sz="1600" b="0" i="1" dirty="0" smtClean="0">
                        <a:latin typeface="Cambria Math" panose="02040503050406030204" pitchFamily="18" charset="0"/>
                      </a:rPr>
                      <m:t>=</m:t>
                    </m:r>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1</m:t>
                            </m:r>
                          </m:sub>
                        </m:sSub>
                      </m:e>
                    </m:acc>
                    <m:r>
                      <a:rPr lang="en-US" sz="1600" b="0" i="1" dirty="0" smtClean="0">
                        <a:latin typeface="Cambria Math" panose="02040503050406030204" pitchFamily="18" charset="0"/>
                      </a:rPr>
                      <m:t> −</m:t>
                    </m:r>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0</m:t>
                            </m:r>
                          </m:sub>
                        </m:sSub>
                      </m:e>
                    </m:acc>
                  </m:oMath>
                </a14:m>
                <a:endParaRPr lang="en-US" sz="1600" b="0" dirty="0"/>
              </a:p>
              <a:p>
                <a:pPr marL="342900" lvl="1" indent="0">
                  <a:buNone/>
                </a:pPr>
                <a:r>
                  <a:rPr lang="en-US" sz="1600" dirty="0"/>
                  <a:t>					</a:t>
                </a:r>
                <a14:m>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𝑚𝑂𝑅</m:t>
                        </m:r>
                      </m:e>
                    </m:acc>
                    <m:r>
                      <a:rPr lang="en-US" sz="1600" b="0" i="1" dirty="0" smtClean="0">
                        <a:latin typeface="Cambria Math" panose="02040503050406030204" pitchFamily="18" charset="0"/>
                      </a:rPr>
                      <m:t>= </m:t>
                    </m:r>
                    <m:f>
                      <m:fPr>
                        <m:ctrlPr>
                          <a:rPr lang="en-US" sz="1600" b="0" i="1" dirty="0" smtClean="0">
                            <a:latin typeface="Cambria Math" panose="02040503050406030204" pitchFamily="18" charset="0"/>
                          </a:rPr>
                        </m:ctrlPr>
                      </m:fPr>
                      <m:num>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1</m:t>
                                </m:r>
                              </m:sub>
                            </m:sSub>
                          </m:e>
                        </m:acc>
                        <m:r>
                          <a:rPr lang="en-US" sz="1600" b="0" i="1" dirty="0" smtClean="0">
                            <a:latin typeface="Cambria Math" panose="02040503050406030204" pitchFamily="18" charset="0"/>
                          </a:rPr>
                          <m:t>/(1 −</m:t>
                        </m:r>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1</m:t>
                                </m:r>
                              </m:sub>
                            </m:sSub>
                          </m:e>
                        </m:acc>
                        <m:r>
                          <a:rPr lang="en-US" sz="1600" b="0" i="1" dirty="0" smtClean="0">
                            <a:latin typeface="Cambria Math" panose="02040503050406030204" pitchFamily="18" charset="0"/>
                          </a:rPr>
                          <m:t>)</m:t>
                        </m:r>
                      </m:num>
                      <m:den>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0</m:t>
                                </m:r>
                              </m:sub>
                            </m:sSub>
                          </m:e>
                        </m:acc>
                        <m:r>
                          <a:rPr lang="en-US" sz="1600" b="0" i="1" dirty="0" smtClean="0">
                            <a:latin typeface="Cambria Math" panose="02040503050406030204" pitchFamily="18" charset="0"/>
                          </a:rPr>
                          <m:t>/(1 −</m:t>
                        </m:r>
                        <m:acc>
                          <m:accPr>
                            <m:chr m:val="̂"/>
                            <m:ctrlPr>
                              <a:rPr lang="en-US" sz="1600" b="0" i="1" dirty="0" smtClean="0">
                                <a:latin typeface="Cambria Math" panose="02040503050406030204" pitchFamily="18" charset="0"/>
                              </a:rPr>
                            </m:ctrlPr>
                          </m:accPr>
                          <m:e>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𝜇</m:t>
                                </m:r>
                              </m:e>
                              <m:sub>
                                <m:r>
                                  <a:rPr lang="en-US" sz="1600" b="0" i="1" dirty="0" smtClean="0">
                                    <a:latin typeface="Cambria Math" panose="02040503050406030204" pitchFamily="18" charset="0"/>
                                  </a:rPr>
                                  <m:t>0</m:t>
                                </m:r>
                              </m:sub>
                            </m:sSub>
                          </m:e>
                        </m:acc>
                        <m:r>
                          <a:rPr lang="en-US" sz="1600" b="0" i="1" dirty="0" smtClean="0">
                            <a:latin typeface="Cambria Math" panose="02040503050406030204" pitchFamily="18" charset="0"/>
                          </a:rPr>
                          <m:t>)</m:t>
                        </m:r>
                      </m:den>
                    </m:f>
                  </m:oMath>
                </a14:m>
                <a:endParaRPr lang="en-US" sz="1600" dirty="0"/>
              </a:p>
              <a:p>
                <a:pPr lvl="1" indent="-342900">
                  <a:buFont typeface="+mj-lt"/>
                  <a:buAutoNum type="arabicPeriod"/>
                </a:pPr>
                <a:endParaRPr lang="en-US" sz="1600" dirty="0"/>
              </a:p>
            </p:txBody>
          </p:sp>
        </mc:Choice>
        <mc:Fallback xmlns="">
          <p:sp>
            <p:nvSpPr>
              <p:cNvPr id="3" name="Content Placeholder 2">
                <a:extLst>
                  <a:ext uri="{FF2B5EF4-FFF2-40B4-BE49-F238E27FC236}">
                    <a16:creationId xmlns:a16="http://schemas.microsoft.com/office/drawing/2014/main" id="{2985BC6A-D070-856C-6589-BC7D1B8425B3}"/>
                  </a:ext>
                </a:extLst>
              </p:cNvPr>
              <p:cNvSpPr>
                <a:spLocks noGrp="1" noRot="1" noChangeAspect="1" noMove="1" noResize="1" noEditPoints="1" noAdjustHandles="1" noChangeArrowheads="1" noChangeShapeType="1" noTextEdit="1"/>
              </p:cNvSpPr>
              <p:nvPr>
                <p:ph idx="1"/>
              </p:nvPr>
            </p:nvSpPr>
            <p:spPr>
              <a:xfrm>
                <a:off x="634568" y="1443685"/>
                <a:ext cx="9468220" cy="5414315"/>
              </a:xfrm>
              <a:blipFill>
                <a:blip r:embed="rId2"/>
                <a:stretch>
                  <a:fillRect l="-1288" t="-1239"/>
                </a:stretch>
              </a:blipFill>
            </p:spPr>
            <p:txBody>
              <a:bodyPr/>
              <a:lstStyle/>
              <a:p>
                <a:r>
                  <a:rPr lang="en-US">
                    <a:noFill/>
                  </a:rPr>
                  <a:t> </a:t>
                </a:r>
              </a:p>
            </p:txBody>
          </p:sp>
        </mc:Fallback>
      </mc:AlternateContent>
    </p:spTree>
    <p:extLst>
      <p:ext uri="{BB962C8B-B14F-4D97-AF65-F5344CB8AC3E}">
        <p14:creationId xmlns:p14="http://schemas.microsoft.com/office/powerpoint/2010/main" val="424496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E2E4-D633-FDCA-76CA-A7D50C32711C}"/>
              </a:ext>
            </a:extLst>
          </p:cNvPr>
          <p:cNvSpPr>
            <a:spLocks noGrp="1"/>
          </p:cNvSpPr>
          <p:nvPr>
            <p:ph type="title"/>
          </p:nvPr>
        </p:nvSpPr>
        <p:spPr/>
        <p:txBody>
          <a:bodyPr/>
          <a:lstStyle/>
          <a:p>
            <a:r>
              <a:rPr lang="en-US" dirty="0"/>
              <a:t>Previous Work: Sentinel CI3</a:t>
            </a:r>
          </a:p>
        </p:txBody>
      </p:sp>
      <p:sp>
        <p:nvSpPr>
          <p:cNvPr id="3" name="Content Placeholder 2">
            <a:extLst>
              <a:ext uri="{FF2B5EF4-FFF2-40B4-BE49-F238E27FC236}">
                <a16:creationId xmlns:a16="http://schemas.microsoft.com/office/drawing/2014/main" id="{BBEBB045-F340-7637-4DEF-08A439674E57}"/>
              </a:ext>
            </a:extLst>
          </p:cNvPr>
          <p:cNvSpPr>
            <a:spLocks noGrp="1"/>
          </p:cNvSpPr>
          <p:nvPr>
            <p:ph idx="1"/>
          </p:nvPr>
        </p:nvSpPr>
        <p:spPr>
          <a:xfrm>
            <a:off x="609600" y="1513840"/>
            <a:ext cx="11163300" cy="4724400"/>
          </a:xfrm>
        </p:spPr>
        <p:txBody>
          <a:bodyPr vert="horz" lIns="0" tIns="0" rIns="0" bIns="0" rtlCol="0" anchor="t">
            <a:noAutofit/>
          </a:bodyPr>
          <a:lstStyle/>
          <a:p>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Approaches to Handling Partially Observed Confounder Data from Electronic Health Records (EHR) in Non-Randomized Studies of Medication Outcomes</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p>
            <a:endParaRPr lang="en-US" sz="20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Overall Goal: </a:t>
            </a:r>
            <a:r>
              <a:rPr lang="en-US"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D</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evelop standardized “toolkits” that can be readily implemented in EHRs to diagnose and, when assumptions permit, address missingness in confounding variables in pharmacoepidemiologic analyses</a:t>
            </a:r>
          </a:p>
          <a:p>
            <a:endParaRPr lang="en-US" sz="20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r>
              <a:rPr lang="en-US" sz="2000" b="1" dirty="0">
                <a:solidFill>
                  <a:srgbClr val="000000"/>
                </a:solidFill>
                <a:latin typeface="Arial" panose="020B0604020202020204" pitchFamily="34" charset="0"/>
                <a:ea typeface="Arial" panose="020B0604020202020204" pitchFamily="34" charset="0"/>
                <a:cs typeface="Times New Roman" panose="02020603050405020304" pitchFamily="18" charset="0"/>
              </a:rPr>
              <a:t>Key component of this work: Methods comparison</a:t>
            </a:r>
          </a:p>
          <a:p>
            <a:pPr marL="752475" lvl="1" indent="-285750">
              <a:buFont typeface="Courier New" panose="02070309020205020404" pitchFamily="49" charset="0"/>
              <a:buChar char="o"/>
            </a:pPr>
            <a:r>
              <a:rPr lang="en-US"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Investigated: IPW, complete case, missingness indicator, single imputation (</a:t>
            </a:r>
            <a:r>
              <a:rPr lang="en-US" sz="2000" dirty="0" err="1">
                <a:solidFill>
                  <a:srgbClr val="000000"/>
                </a:solidFill>
                <a:latin typeface="Arial" panose="020B0604020202020204" pitchFamily="34" charset="0"/>
                <a:ea typeface="Arial" panose="020B0604020202020204" pitchFamily="34" charset="0"/>
                <a:cs typeface="Times New Roman" panose="02020603050405020304" pitchFamily="18" charset="0"/>
              </a:rPr>
              <a:t>missForest</a:t>
            </a:r>
            <a:r>
              <a:rPr lang="en-US"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 MICE (default), MICE (CART), MICE-RF (random forest)</a:t>
            </a:r>
          </a:p>
          <a:p>
            <a:pPr marL="752475" lvl="1" indent="-285750">
              <a:buFont typeface="Courier New" panose="02070309020205020404" pitchFamily="49" charset="0"/>
              <a:buChar char="o"/>
            </a:pPr>
            <a:r>
              <a:rPr lang="en-US"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Considered 10-50% missingness imputation procedures </a:t>
            </a:r>
          </a:p>
          <a:p>
            <a:pPr marL="752475" lvl="1" indent="-285750">
              <a:buFont typeface="Courier New" panose="02070309020205020404" pitchFamily="49" charset="0"/>
              <a:buChar char="o"/>
            </a:pPr>
            <a:r>
              <a:rPr lang="en-US" sz="2000">
                <a:solidFill>
                  <a:srgbClr val="000000"/>
                </a:solidFill>
                <a:latin typeface="Arial"/>
                <a:ea typeface="Arial" panose="020B0604020202020204" pitchFamily="34" charset="0"/>
                <a:cs typeface="Times New Roman"/>
              </a:rPr>
              <a:t>Considered different missingness mechanisms: MCAR, MAR, MNAR</a:t>
            </a:r>
          </a:p>
          <a:p>
            <a:pPr marL="752475" lvl="1" indent="-285750">
              <a:buFont typeface="Courier New" panose="02070309020205020404" pitchFamily="49" charset="0"/>
              <a:buChar char="o"/>
            </a:pPr>
            <a:r>
              <a:rPr lang="en-US" sz="2000" dirty="0">
                <a:solidFill>
                  <a:srgbClr val="000000"/>
                </a:solidFill>
                <a:latin typeface="Arial" panose="020B0604020202020204" pitchFamily="34" charset="0"/>
                <a:ea typeface="Arial" panose="020B0604020202020204" pitchFamily="34" charset="0"/>
                <a:cs typeface="Times New Roman" panose="02020603050405020304" pitchFamily="18" charset="0"/>
              </a:rPr>
              <a:t>Found MICE (default) and MICE-RF (random forest) had best overall performance</a:t>
            </a:r>
          </a:p>
          <a:p>
            <a:endParaRPr lang="en-US" sz="18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en-US" sz="18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en-US" sz="1800"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en-US" sz="1800" b="1" dirty="0">
              <a:solidFill>
                <a:srgbClr val="000000"/>
              </a:solidFill>
              <a:latin typeface="Arial" panose="020B0604020202020204" pitchFamily="34" charset="0"/>
              <a:ea typeface="Arial" panose="020B0604020202020204" pitchFamily="34" charset="0"/>
              <a:cs typeface="Times New Roman" panose="02020603050405020304" pitchFamily="18" charset="0"/>
            </a:endParaRPr>
          </a:p>
          <a:p>
            <a:endParaRPr lang="en-US" sz="18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98007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0F082-FD77-CDD6-2AE3-6E6F0526542E}"/>
              </a:ext>
            </a:extLst>
          </p:cNvPr>
          <p:cNvSpPr>
            <a:spLocks noGrp="1"/>
          </p:cNvSpPr>
          <p:nvPr>
            <p:ph type="title"/>
          </p:nvPr>
        </p:nvSpPr>
        <p:spPr/>
        <p:txBody>
          <a:bodyPr/>
          <a:lstStyle/>
          <a:p>
            <a:r>
              <a:rPr lang="en-US" dirty="0"/>
              <a:t>Gaps in research CI4 Sought to address</a:t>
            </a:r>
          </a:p>
        </p:txBody>
      </p:sp>
      <p:sp>
        <p:nvSpPr>
          <p:cNvPr id="3" name="Content Placeholder 2">
            <a:extLst>
              <a:ext uri="{FF2B5EF4-FFF2-40B4-BE49-F238E27FC236}">
                <a16:creationId xmlns:a16="http://schemas.microsoft.com/office/drawing/2014/main" id="{A55405AA-BCC9-6EBE-7923-BFC515E5D187}"/>
              </a:ext>
            </a:extLst>
          </p:cNvPr>
          <p:cNvSpPr>
            <a:spLocks noGrp="1"/>
          </p:cNvSpPr>
          <p:nvPr>
            <p:ph idx="1"/>
          </p:nvPr>
        </p:nvSpPr>
        <p:spPr/>
        <p:txBody>
          <a:bodyPr/>
          <a:lstStyle/>
          <a:p>
            <a:r>
              <a:rPr lang="en-US" sz="2000" dirty="0"/>
              <a:t>Building on work of CI3, we sought to:</a:t>
            </a:r>
          </a:p>
          <a:p>
            <a:endParaRPr lang="en-US" sz="800" dirty="0"/>
          </a:p>
          <a:p>
            <a:pPr marL="809625" lvl="1" indent="-342900"/>
            <a:r>
              <a:rPr lang="en-US" sz="2000" dirty="0"/>
              <a:t>Evaluate how the best performing imputation approaches from CI3, MICE and MI-RF, compare to survey calibration and TMLE-based super learner </a:t>
            </a:r>
          </a:p>
          <a:p>
            <a:pPr lvl="1" indent="0">
              <a:buNone/>
            </a:pPr>
            <a:endParaRPr lang="en-US" sz="800" dirty="0"/>
          </a:p>
          <a:p>
            <a:pPr marL="1093788" lvl="2" indent="-342900"/>
            <a:r>
              <a:rPr lang="en-US" sz="2000" u="sng" dirty="0"/>
              <a:t>Hypothesis 1</a:t>
            </a:r>
            <a:r>
              <a:rPr lang="en-US" sz="2000" dirty="0"/>
              <a:t>: there would be advantages in some settings to survey calibration because it does not need to correctly model outcome in subjects with incomplete data</a:t>
            </a:r>
          </a:p>
          <a:p>
            <a:pPr marL="1093788" lvl="2" indent="-342900"/>
            <a:endParaRPr lang="en-US" sz="800" dirty="0"/>
          </a:p>
          <a:p>
            <a:pPr marL="1093788" lvl="2" indent="-342900"/>
            <a:r>
              <a:rPr lang="en-US" sz="2000" u="sng" dirty="0"/>
              <a:t>Hypothesis 2</a:t>
            </a:r>
            <a:r>
              <a:rPr lang="en-US" sz="2000" dirty="0"/>
              <a:t>: there would be advantages to TMLE-super learner approaches because of the flexible (e.g. non-parametric) approach for estimation</a:t>
            </a:r>
          </a:p>
          <a:p>
            <a:pPr marL="1093788" lvl="2" indent="-342900"/>
            <a:endParaRPr lang="en-US" sz="800" dirty="0"/>
          </a:p>
          <a:p>
            <a:pPr marL="809625" lvl="1" indent="-342900"/>
            <a:r>
              <a:rPr lang="en-US" sz="2000" dirty="0"/>
              <a:t>Consider performance of methods under higher levels of missingness: 40-80%</a:t>
            </a:r>
          </a:p>
          <a:p>
            <a:pPr marL="809625" lvl="1" indent="-342900"/>
            <a:endParaRPr lang="en-US" sz="800" dirty="0"/>
          </a:p>
          <a:p>
            <a:pPr marL="809625" lvl="1" indent="-342900"/>
            <a:r>
              <a:rPr lang="en-US" sz="2000" dirty="0"/>
              <a:t>Investigate the practicality of implementing survey calibration and TMLE</a:t>
            </a:r>
          </a:p>
          <a:p>
            <a:endParaRPr lang="en-US" dirty="0"/>
          </a:p>
        </p:txBody>
      </p:sp>
    </p:spTree>
    <p:extLst>
      <p:ext uri="{BB962C8B-B14F-4D97-AF65-F5344CB8AC3E}">
        <p14:creationId xmlns:p14="http://schemas.microsoft.com/office/powerpoint/2010/main" val="215580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264E-59BA-E3DD-A87B-FACC87663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BE675E-56C2-20D0-8F53-2FF9716E17B3}"/>
              </a:ext>
            </a:extLst>
          </p:cNvPr>
          <p:cNvSpPr>
            <a:spLocks noGrp="1"/>
          </p:cNvSpPr>
          <p:nvPr>
            <p:ph type="title"/>
          </p:nvPr>
        </p:nvSpPr>
        <p:spPr>
          <a:xfrm>
            <a:off x="622177" y="547455"/>
            <a:ext cx="11163300" cy="638433"/>
          </a:xfrm>
        </p:spPr>
        <p:txBody>
          <a:bodyPr/>
          <a:lstStyle/>
          <a:p>
            <a:r>
              <a:rPr lang="en-US" dirty="0">
                <a:latin typeface="Montserrat" panose="00000500000000000000" pitchFamily="2" charset="0"/>
              </a:rPr>
              <a:t>CI4 Project Goals</a:t>
            </a:r>
          </a:p>
        </p:txBody>
      </p:sp>
      <p:sp>
        <p:nvSpPr>
          <p:cNvPr id="3" name="Content Placeholder 2">
            <a:extLst>
              <a:ext uri="{FF2B5EF4-FFF2-40B4-BE49-F238E27FC236}">
                <a16:creationId xmlns:a16="http://schemas.microsoft.com/office/drawing/2014/main" id="{73C7CAEF-E433-9D12-D810-28E7EBFCA089}"/>
              </a:ext>
            </a:extLst>
          </p:cNvPr>
          <p:cNvSpPr>
            <a:spLocks noGrp="1"/>
          </p:cNvSpPr>
          <p:nvPr>
            <p:ph idx="1"/>
          </p:nvPr>
        </p:nvSpPr>
        <p:spPr>
          <a:xfrm>
            <a:off x="664715" y="1308400"/>
            <a:ext cx="10503393" cy="4665662"/>
          </a:xfrm>
        </p:spPr>
        <p:txBody>
          <a:bodyPr>
            <a:normAutofit/>
          </a:bodyPr>
          <a:lstStyle/>
          <a:p>
            <a:endParaRPr lang="en-US" sz="2000" dirty="0"/>
          </a:p>
          <a:p>
            <a:pPr marL="342900" indent="-342900">
              <a:buAutoNum type="arabicPeriod"/>
            </a:pPr>
            <a:r>
              <a:rPr lang="en-US" sz="2000" dirty="0"/>
              <a:t>Perform a numerical simulation study to assess relative performance of methods for handling high percentage of missingness in confounders</a:t>
            </a:r>
          </a:p>
          <a:p>
            <a:pPr marL="342900" indent="-342900">
              <a:buAutoNum type="arabicPeriod"/>
            </a:pPr>
            <a:endParaRPr lang="en-US" sz="800" dirty="0"/>
          </a:p>
          <a:p>
            <a:pPr marL="809625" lvl="1" indent="-342900">
              <a:buFont typeface="Courier New" panose="02070309020205020404" pitchFamily="49" charset="0"/>
              <a:buChar char="o"/>
            </a:pPr>
            <a:r>
              <a:rPr lang="en-US" sz="2000" dirty="0"/>
              <a:t>Use synthetic data to create different scenarios that challenge the methods</a:t>
            </a:r>
          </a:p>
          <a:p>
            <a:pPr marL="809625" lvl="1" indent="-342900">
              <a:buFont typeface="Courier New" panose="02070309020205020404" pitchFamily="49" charset="0"/>
              <a:buChar char="o"/>
            </a:pPr>
            <a:r>
              <a:rPr lang="en-US" sz="2000" dirty="0"/>
              <a:t>Use </a:t>
            </a:r>
            <a:r>
              <a:rPr lang="en-US" sz="2000" dirty="0" err="1"/>
              <a:t>plasmode</a:t>
            </a:r>
            <a:r>
              <a:rPr lang="en-US" sz="2000" dirty="0"/>
              <a:t> simulation to create a realistic simulation based on real data</a:t>
            </a:r>
          </a:p>
          <a:p>
            <a:pPr marL="809625" lvl="1" indent="-342900">
              <a:buFont typeface="Courier New" panose="02070309020205020404" pitchFamily="49" charset="0"/>
              <a:buChar char="o"/>
            </a:pPr>
            <a:r>
              <a:rPr lang="en-US" sz="2000" dirty="0"/>
              <a:t>Ultimate aim: provide guidance on choice of analytical approach</a:t>
            </a:r>
          </a:p>
          <a:p>
            <a:pPr marL="809625" lvl="1" indent="-342900">
              <a:buFont typeface="Courier New" panose="02070309020205020404" pitchFamily="49" charset="0"/>
              <a:buChar char="o"/>
            </a:pPr>
            <a:endParaRPr lang="en-US" sz="2000" dirty="0"/>
          </a:p>
          <a:p>
            <a:pPr marL="342900" indent="-342900">
              <a:buAutoNum type="arabicPeriod"/>
            </a:pPr>
            <a:r>
              <a:rPr lang="en-US" sz="2000" dirty="0"/>
              <a:t>Disseminate knowledge of the survey calibration and TMLE super learner as methods for handling missing data </a:t>
            </a:r>
          </a:p>
          <a:p>
            <a:endParaRPr lang="en-US" sz="2000" dirty="0"/>
          </a:p>
          <a:p>
            <a:r>
              <a:rPr lang="en-US" sz="2000" dirty="0"/>
              <a:t>3.   Provide vignettes and software to allow easy adoption of methods by members of Sentinel and the broader research community</a:t>
            </a:r>
          </a:p>
          <a:p>
            <a:pPr marL="274637" lvl="1" indent="0">
              <a:buNone/>
            </a:pPr>
            <a:endParaRPr lang="en-US" sz="1600" dirty="0"/>
          </a:p>
        </p:txBody>
      </p:sp>
      <p:sp>
        <p:nvSpPr>
          <p:cNvPr id="4" name="Slide Number Placeholder 3">
            <a:extLst>
              <a:ext uri="{FF2B5EF4-FFF2-40B4-BE49-F238E27FC236}">
                <a16:creationId xmlns:a16="http://schemas.microsoft.com/office/drawing/2014/main" id="{2AB39F86-0A69-2191-0C86-930528D941A5}"/>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8611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356B5D-F372-A9DC-680F-F11BC79EB5D4}"/>
              </a:ext>
            </a:extLst>
          </p:cNvPr>
          <p:cNvSpPr>
            <a:spLocks noGrp="1"/>
          </p:cNvSpPr>
          <p:nvPr>
            <p:ph type="body" sz="quarter" idx="11"/>
          </p:nvPr>
        </p:nvSpPr>
        <p:spPr/>
        <p:txBody>
          <a:bodyPr/>
          <a:lstStyle/>
          <a:p>
            <a:pPr marL="285750" indent="-285750">
              <a:buFont typeface="Arial" panose="020B0604020202020204" pitchFamily="34" charset="0"/>
              <a:buChar char="•"/>
            </a:pPr>
            <a:r>
              <a:rPr lang="en-US" sz="2000" dirty="0"/>
              <a:t>When evaluating treatments for </a:t>
            </a:r>
            <a:r>
              <a:rPr lang="en-US" sz="2000" dirty="0">
                <a:effectLst/>
              </a:rPr>
              <a:t>safety and rare outcomes, it is</a:t>
            </a:r>
            <a:r>
              <a:rPr lang="en-US" sz="2000" dirty="0"/>
              <a:t> often </a:t>
            </a:r>
            <a:r>
              <a:rPr lang="en-US" sz="2000" dirty="0">
                <a:effectLst/>
              </a:rPr>
              <a:t>necessary to merge multiple, large databases </a:t>
            </a:r>
          </a:p>
          <a:p>
            <a:pPr marL="752475" lvl="1" indent="-285750">
              <a:buFont typeface="Courier New" panose="02070309020205020404" pitchFamily="49" charset="0"/>
              <a:buChar char="o"/>
            </a:pPr>
            <a:r>
              <a:rPr lang="en-US" sz="2000" dirty="0"/>
              <a:t>Improves </a:t>
            </a:r>
            <a:r>
              <a:rPr lang="en-US" sz="2000" dirty="0">
                <a:effectLst/>
              </a:rPr>
              <a:t>statistical power </a:t>
            </a:r>
          </a:p>
          <a:p>
            <a:pPr marL="752475" lvl="1" indent="-285750">
              <a:buFont typeface="Courier New" panose="02070309020205020404" pitchFamily="49" charset="0"/>
              <a:buChar char="o"/>
            </a:pPr>
            <a:r>
              <a:rPr lang="en-US" sz="2000" dirty="0"/>
              <a:t>C</a:t>
            </a:r>
            <a:r>
              <a:rPr lang="en-US" sz="2000" dirty="0">
                <a:effectLst/>
              </a:rPr>
              <a:t>reate a more generalizable cohort</a:t>
            </a:r>
          </a:p>
          <a:p>
            <a:endParaRPr lang="en-US" sz="2000" dirty="0"/>
          </a:p>
          <a:p>
            <a:pPr marL="285750" indent="-285750">
              <a:buFont typeface="Arial" panose="020B0604020202020204" pitchFamily="34" charset="0"/>
              <a:buChar char="•"/>
            </a:pPr>
            <a:r>
              <a:rPr lang="en-US" sz="2000" dirty="0"/>
              <a:t>A commonly encountered problem in pharmacoepidemiologic settings: important confounders may be missing in a high % of individuals</a:t>
            </a:r>
          </a:p>
          <a:p>
            <a:pPr marL="752475" lvl="1" indent="-285750">
              <a:buFont typeface="Courier New" panose="02070309020205020404" pitchFamily="49" charset="0"/>
              <a:buChar char="o"/>
            </a:pPr>
            <a:r>
              <a:rPr lang="en-US" sz="2000" dirty="0"/>
              <a:t>In Sentinel, where data from administrative claims and EHR data are combined,  certain clinical data (e.g. vital signs) are not available on individuals with claims data only</a:t>
            </a:r>
          </a:p>
          <a:p>
            <a:pPr marL="752475" lvl="1" indent="-285750">
              <a:buFont typeface="Courier New" panose="02070309020205020404" pitchFamily="49" charset="0"/>
              <a:buChar char="o"/>
            </a:pPr>
            <a:endParaRPr lang="en-US" sz="2000" dirty="0"/>
          </a:p>
          <a:p>
            <a:pPr marL="285750" indent="-285750">
              <a:buFont typeface="Courier New" panose="02070309020205020404" pitchFamily="49" charset="0"/>
              <a:buChar char="o"/>
            </a:pPr>
            <a:r>
              <a:rPr lang="en-US" sz="2000" dirty="0"/>
              <a:t>More generally, there are many settings in observational and randomized cohorts where certain covariates may only be obtained on a subset either due to invasiveness (e.g. biopsy) or expense (novel biomarkers) of assays</a:t>
            </a:r>
          </a:p>
          <a:p>
            <a:pPr marL="285750" indent="-285750">
              <a:buFont typeface="Courier New" panose="02070309020205020404" pitchFamily="49" charset="0"/>
              <a:buChar char="o"/>
            </a:pPr>
            <a:endParaRPr lang="en-US" sz="2000" dirty="0"/>
          </a:p>
          <a:p>
            <a:endParaRPr lang="en-US" sz="2000" dirty="0"/>
          </a:p>
          <a:p>
            <a:endParaRPr lang="en-US" sz="2000" dirty="0"/>
          </a:p>
          <a:p>
            <a:endParaRPr lang="en-US" sz="2000" dirty="0"/>
          </a:p>
          <a:p>
            <a:endParaRPr lang="en-US" sz="2000" dirty="0">
              <a:effectLst/>
            </a:endParaRPr>
          </a:p>
        </p:txBody>
      </p:sp>
      <p:sp>
        <p:nvSpPr>
          <p:cNvPr id="3" name="Title 2">
            <a:extLst>
              <a:ext uri="{FF2B5EF4-FFF2-40B4-BE49-F238E27FC236}">
                <a16:creationId xmlns:a16="http://schemas.microsoft.com/office/drawing/2014/main" id="{D0FE32D3-4DA2-FFF5-D238-D3CCED51D8CA}"/>
              </a:ext>
            </a:extLst>
          </p:cNvPr>
          <p:cNvSpPr>
            <a:spLocks noGrp="1"/>
          </p:cNvSpPr>
          <p:nvPr>
            <p:ph type="title"/>
          </p:nvPr>
        </p:nvSpPr>
        <p:spPr/>
        <p:txBody>
          <a:bodyPr/>
          <a:lstStyle/>
          <a:p>
            <a:r>
              <a:rPr lang="en-US" dirty="0"/>
              <a:t>Setting of Interest</a:t>
            </a:r>
          </a:p>
        </p:txBody>
      </p:sp>
      <p:sp>
        <p:nvSpPr>
          <p:cNvPr id="4" name="Text Placeholder 3">
            <a:extLst>
              <a:ext uri="{FF2B5EF4-FFF2-40B4-BE49-F238E27FC236}">
                <a16:creationId xmlns:a16="http://schemas.microsoft.com/office/drawing/2014/main" id="{9833A5D6-79E1-29EE-2310-01071F5A26B5}"/>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1AA1FC69-3E17-473D-1044-9CD61D998E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361724271"/>
      </p:ext>
    </p:extLst>
  </p:cSld>
  <p:clrMapOvr>
    <a:masterClrMapping/>
  </p:clrMapOvr>
</p:sld>
</file>

<file path=ppt/theme/theme1.xml><?xml version="1.0" encoding="utf-8"?>
<a:theme xmlns:a="http://schemas.openxmlformats.org/drawingml/2006/main" name="HPHC_Template_Standard_3-29-18">
  <a:themeElements>
    <a:clrScheme name="Sentinel Colors 1">
      <a:dk1>
        <a:srgbClr val="282828"/>
      </a:dk1>
      <a:lt1>
        <a:srgbClr val="FFFFFF"/>
      </a:lt1>
      <a:dk2>
        <a:srgbClr val="A9A9A9"/>
      </a:dk2>
      <a:lt2>
        <a:srgbClr val="696969"/>
      </a:lt2>
      <a:accent1>
        <a:srgbClr val="222C67"/>
      </a:accent1>
      <a:accent2>
        <a:srgbClr val="007CBA"/>
      </a:accent2>
      <a:accent3>
        <a:srgbClr val="E5B611"/>
      </a:accent3>
      <a:accent4>
        <a:srgbClr val="2E2824"/>
      </a:accent4>
      <a:accent5>
        <a:srgbClr val="9395B2"/>
      </a:accent5>
      <a:accent6>
        <a:srgbClr val="81BDDC"/>
      </a:accent6>
      <a:hlink>
        <a:srgbClr val="047CB8"/>
      </a:hlink>
      <a:folHlink>
        <a:srgbClr val="E1B52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200" dirty="0" err="1" smtClean="0">
            <a:solidFill>
              <a:schemeClr val="bg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Institute_HPHC_PPT-Template_Widescreen.pptx  -  Read-Only" id="{CFCB51AA-862C-41CC-87EC-47C364A4E70F}" vid="{2DA27427-654B-41C6-9687-6DBA1E0172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62C3D6AFBB6B4DA06CB930D8F2C3F1" ma:contentTypeVersion="13" ma:contentTypeDescription="Create a new document." ma:contentTypeScope="" ma:versionID="2645422a9360606b9547a725ff24e49f">
  <xsd:schema xmlns:xsd="http://www.w3.org/2001/XMLSchema" xmlns:xs="http://www.w3.org/2001/XMLSchema" xmlns:p="http://schemas.microsoft.com/office/2006/metadata/properties" xmlns:ns2="88609ac6-2fb5-404d-a8e0-33d2c085ad46" xmlns:ns3="b6a906ec-e300-4fa3-8460-f32a40c858c2" xmlns:ns4="20867c8d-1cc9-4acd-a073-94634f6a764f" targetNamespace="http://schemas.microsoft.com/office/2006/metadata/properties" ma:root="true" ma:fieldsID="6540a0c5ec83fecff50016d400d4b1a9" ns2:_="" ns3:_="" ns4:_="">
    <xsd:import namespace="88609ac6-2fb5-404d-a8e0-33d2c085ad46"/>
    <xsd:import namespace="b6a906ec-e300-4fa3-8460-f32a40c858c2"/>
    <xsd:import namespace="20867c8d-1cc9-4acd-a073-94634f6a764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09ac6-2fb5-404d-a8e0-33d2c085ad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cf906e-e933-44a8-8421-1c91ada6f122"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a906ec-e300-4fa3-8460-f32a40c858c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0867c8d-1cc9-4acd-a073-94634f6a764f"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dc54ab29-ba2e-4bc0-8b2b-9708b959fc66}" ma:internalName="TaxCatchAll" ma:showField="CatchAllData" ma:web="b6a906ec-e300-4fa3-8460-f32a40c85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8609ac6-2fb5-404d-a8e0-33d2c085ad46">
      <Terms xmlns="http://schemas.microsoft.com/office/infopath/2007/PartnerControls"/>
    </lcf76f155ced4ddcb4097134ff3c332f>
    <TaxCatchAll xmlns="20867c8d-1cc9-4acd-a073-94634f6a764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EF1E00-8485-46AC-9402-6273C90733AB}">
  <ds:schemaRefs>
    <ds:schemaRef ds:uri="20867c8d-1cc9-4acd-a073-94634f6a764f"/>
    <ds:schemaRef ds:uri="88609ac6-2fb5-404d-a8e0-33d2c085ad46"/>
    <ds:schemaRef ds:uri="b6a906ec-e300-4fa3-8460-f32a40c858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85DDC49-6EBA-42CE-8413-87065E95092C}">
  <ds:schemaRefs>
    <ds:schemaRef ds:uri="http://www.w3.org/XML/1998/namespace"/>
    <ds:schemaRef ds:uri="http://purl.org/dc/terms/"/>
    <ds:schemaRef ds:uri="http://schemas.microsoft.com/office/2006/metadata/properties"/>
    <ds:schemaRef ds:uri="http://schemas.openxmlformats.org/package/2006/metadata/core-properties"/>
    <ds:schemaRef ds:uri="88609ac6-2fb5-404d-a8e0-33d2c085ad46"/>
    <ds:schemaRef ds:uri="http://purl.org/dc/elements/1.1/"/>
    <ds:schemaRef ds:uri="http://schemas.microsoft.com/office/infopath/2007/PartnerControls"/>
    <ds:schemaRef ds:uri="http://schemas.microsoft.com/office/2006/documentManagement/types"/>
    <ds:schemaRef ds:uri="b6a906ec-e300-4fa3-8460-f32a40c858c2"/>
    <ds:schemaRef ds:uri="20867c8d-1cc9-4acd-a073-94634f6a764f"/>
    <ds:schemaRef ds:uri="http://purl.org/dc/dcmitype/"/>
  </ds:schemaRefs>
</ds:datastoreItem>
</file>

<file path=customXml/itemProps3.xml><?xml version="1.0" encoding="utf-8"?>
<ds:datastoreItem xmlns:ds="http://schemas.openxmlformats.org/officeDocument/2006/customXml" ds:itemID="{0AC9043A-056C-469F-BE1B-FDAC127106AD}">
  <ds:schemaRefs>
    <ds:schemaRef ds:uri="http://schemas.microsoft.com/sharepoint/v3/contenttype/forms"/>
  </ds:schemaRefs>
</ds:datastoreItem>
</file>

<file path=docMetadata/LabelInfo.xml><?xml version="1.0" encoding="utf-8"?>
<clbl:labelList xmlns:clbl="http://schemas.microsoft.com/office/2020/mipLabelMetadata">
  <clbl:label id="{3f8a7bc4-e337-47a5-a0fc-0d512c0e05f1}" enabled="0" method="" siteId="{3f8a7bc4-e337-47a5-a0fc-0d512c0e05f1}" removed="1"/>
</clbl:labelList>
</file>

<file path=docProps/app.xml><?xml version="1.0" encoding="utf-8"?>
<Properties xmlns="http://schemas.openxmlformats.org/officeDocument/2006/extended-properties" xmlns:vt="http://schemas.openxmlformats.org/officeDocument/2006/docPropsVTypes">
  <Template>Institute_HPHC_PPT-Template_Widescreen</Template>
  <TotalTime>4065</TotalTime>
  <Words>5498</Words>
  <Application>Microsoft Macintosh PowerPoint</Application>
  <PresentationFormat>Widescreen</PresentationFormat>
  <Paragraphs>570</Paragraphs>
  <Slides>57</Slides>
  <Notes>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57</vt:i4>
      </vt:variant>
    </vt:vector>
  </HeadingPairs>
  <TitlesOfParts>
    <vt:vector size="71" baseType="lpstr">
      <vt:lpstr>Arial</vt:lpstr>
      <vt:lpstr>Arial Black</vt:lpstr>
      <vt:lpstr>Avenir</vt:lpstr>
      <vt:lpstr>Avenir Black</vt:lpstr>
      <vt:lpstr>Avenir Book</vt:lpstr>
      <vt:lpstr>Avenir Medium</vt:lpstr>
      <vt:lpstr>Calibri</vt:lpstr>
      <vt:lpstr>Cambria Math</vt:lpstr>
      <vt:lpstr>Courier New</vt:lpstr>
      <vt:lpstr>Georgia</vt:lpstr>
      <vt:lpstr>Montserrat</vt:lpstr>
      <vt:lpstr>System Font Regular</vt:lpstr>
      <vt:lpstr>Times New Roman</vt:lpstr>
      <vt:lpstr>HPHC_Template_Standard_3-29-18</vt:lpstr>
      <vt:lpstr>Assessing Treatment Effects in Observational Data with Missing Confounders: A Comparative Study of Practical Doubly-Robust and Traditional Missing Data Methods</vt:lpstr>
      <vt:lpstr>Disclaimer </vt:lpstr>
      <vt:lpstr>Acknowledgements</vt:lpstr>
      <vt:lpstr>Outline</vt:lpstr>
      <vt:lpstr>Subset Calibration Methods: Sentinel CI4</vt:lpstr>
      <vt:lpstr>Previous Work: Sentinel CI3</vt:lpstr>
      <vt:lpstr>Gaps in research CI4 Sought to address</vt:lpstr>
      <vt:lpstr>CI4 Project Goals</vt:lpstr>
      <vt:lpstr>Setting of Interest</vt:lpstr>
      <vt:lpstr>KPWA antidepressant Initiator (ADI) Cohort</vt:lpstr>
      <vt:lpstr>Missing data: A two-phase design  </vt:lpstr>
      <vt:lpstr>Common approaches to handling missing confounders</vt:lpstr>
      <vt:lpstr>Improving IPW</vt:lpstr>
      <vt:lpstr>Survey Calibration, aka Generalized raking (GR)</vt:lpstr>
      <vt:lpstr>Constructing Efficient Raking (Calibration) Variables for Regression Coefficients</vt:lpstr>
      <vt:lpstr>GR: Technical Bits (Deville and Särndal 1992)</vt:lpstr>
      <vt:lpstr>TMLE Superlearner </vt:lpstr>
      <vt:lpstr>TMLE targets the causal estimand</vt:lpstr>
      <vt:lpstr>TMLE for Missingness Mechanism (TMLE-M)</vt:lpstr>
      <vt:lpstr>TMLE for Missing/Treatment/Outcome (TMLE-MTO)</vt:lpstr>
      <vt:lpstr>Numerical Study Part 1: Synthetic Data</vt:lpstr>
      <vt:lpstr>Base Case Simulation Set up</vt:lpstr>
      <vt:lpstr>Estimators Under Study</vt:lpstr>
      <vt:lpstr>Leveling the Playing Ground (1)</vt:lpstr>
      <vt:lpstr>Leveling the Playing Ground (2)</vt:lpstr>
      <vt:lpstr>Data Generation Mechanism (DGM) Scenarios </vt:lpstr>
      <vt:lpstr>Analysis Choices</vt:lpstr>
      <vt:lpstr>Simple Scenario: Outcome and Treatment DGM</vt:lpstr>
      <vt:lpstr>Complex Outcome Model : Nonlinearity + Interactions</vt:lpstr>
      <vt:lpstr>Base Case – MAR, Census clogOR</vt:lpstr>
      <vt:lpstr>Base Case – MAR, Oracle clogOR</vt:lpstr>
      <vt:lpstr>Base Case with 80% missingness– MAR, Census clogOR</vt:lpstr>
      <vt:lpstr>80% missingness + rare outcome: MAR, Census clogOR</vt:lpstr>
      <vt:lpstr>Oracle vs Nominal Coverage</vt:lpstr>
      <vt:lpstr>Base Case – MAR, Oracle mRD</vt:lpstr>
      <vt:lpstr>MNAR – 12% incidence, 40% missing, Census clogOR</vt:lpstr>
      <vt:lpstr>Takeaways for Raking vs MI vs TMLE from Synthetic Simulations -MAR</vt:lpstr>
      <vt:lpstr>Takeaways for Raking vs MI vs TMLE from Synthetic Simulations -MNAR</vt:lpstr>
      <vt:lpstr>A Few Qualifiers</vt:lpstr>
      <vt:lpstr>PowerPoint Presentation</vt:lpstr>
      <vt:lpstr>Plasmode Simulation</vt:lpstr>
      <vt:lpstr>Plasmode Data Generating Mechanisms (DGMs)</vt:lpstr>
      <vt:lpstr>Confounders</vt:lpstr>
      <vt:lpstr>Covariates Included in the DGMs for Outcome, Treatment, and Missingness</vt:lpstr>
      <vt:lpstr>KPWA ADI Cohort (N=50,337)</vt:lpstr>
      <vt:lpstr>Plasmode results, Oracle mRD </vt:lpstr>
      <vt:lpstr>Plasmode results, Census mRD </vt:lpstr>
      <vt:lpstr>Watch this space</vt:lpstr>
      <vt:lpstr>Conclusions</vt:lpstr>
      <vt:lpstr>Thank You</vt:lpstr>
      <vt:lpstr>Useful recent papers</vt:lpstr>
      <vt:lpstr>References: Missing Data</vt:lpstr>
      <vt:lpstr>References: 2-Phase Design</vt:lpstr>
      <vt:lpstr>References: Propensity / Probability of Treatment </vt:lpstr>
      <vt:lpstr>References: TMLE</vt:lpstr>
      <vt:lpstr>Extra slides</vt:lpstr>
      <vt:lpstr>Estimating Marginal Estimands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 Li</dc:creator>
  <cp:lastModifiedBy>Pamela Shaw</cp:lastModifiedBy>
  <cp:revision>7</cp:revision>
  <dcterms:created xsi:type="dcterms:W3CDTF">2019-02-27T20:21:48Z</dcterms:created>
  <dcterms:modified xsi:type="dcterms:W3CDTF">2024-09-10T16:12:49Z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2024-03-04T19:13:13Z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c93849cf-c841-4679-875a-6bb38e6c7452</vt:lpwstr>
  </property>
  <property fmtid="{D5CDD505-2E9C-101B-9397-08002B2CF9AE}" pid="8" name="MSIP_Label_ea60d57e-af5b-4752-ac57-3e4f28ca11dc_ContentBits">
    <vt:lpwstr>0</vt:lpwstr>
  </property>
  <property fmtid="{D5CDD505-2E9C-101B-9397-08002B2CF9AE}" pid="9" name="ContentTypeId">
    <vt:lpwstr>0x0101007562C3D6AFBB6B4DA06CB930D8F2C3F1</vt:lpwstr>
  </property>
  <property fmtid="{D5CDD505-2E9C-101B-9397-08002B2CF9AE}" pid="10" name="MediaServiceImageTags">
    <vt:lpwstr/>
  </property>
</Properties>
</file>